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49" r:id="rId5"/>
  </p:sldMasterIdLst>
  <p:notesMasterIdLst>
    <p:notesMasterId r:id="rId34"/>
  </p:notesMasterIdLst>
  <p:sldIdLst>
    <p:sldId id="256" r:id="rId6"/>
    <p:sldId id="263" r:id="rId7"/>
    <p:sldId id="259" r:id="rId8"/>
    <p:sldId id="550" r:id="rId9"/>
    <p:sldId id="530" r:id="rId10"/>
    <p:sldId id="413" r:id="rId11"/>
    <p:sldId id="543" r:id="rId12"/>
    <p:sldId id="549" r:id="rId13"/>
    <p:sldId id="460" r:id="rId14"/>
    <p:sldId id="485" r:id="rId15"/>
    <p:sldId id="546" r:id="rId16"/>
    <p:sldId id="503" r:id="rId17"/>
    <p:sldId id="513" r:id="rId18"/>
    <p:sldId id="526" r:id="rId19"/>
    <p:sldId id="383" r:id="rId20"/>
    <p:sldId id="548" r:id="rId21"/>
    <p:sldId id="545" r:id="rId22"/>
    <p:sldId id="299" r:id="rId23"/>
    <p:sldId id="308" r:id="rId24"/>
    <p:sldId id="300" r:id="rId25"/>
    <p:sldId id="301" r:id="rId26"/>
    <p:sldId id="309" r:id="rId27"/>
    <p:sldId id="310" r:id="rId28"/>
    <p:sldId id="544" r:id="rId29"/>
    <p:sldId id="340" r:id="rId30"/>
    <p:sldId id="286" r:id="rId31"/>
    <p:sldId id="375" r:id="rId32"/>
    <p:sldId id="491" r:id="rId33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E98CAA"/>
    <a:srgbClr val="D8D0C0"/>
    <a:srgbClr val="8D1B40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825" autoAdjust="0"/>
    <p:restoredTop sz="78681" autoAdjust="0"/>
  </p:normalViewPr>
  <p:slideViewPr>
    <p:cSldViewPr snapToGrid="0">
      <p:cViewPr varScale="1">
        <p:scale>
          <a:sx n="52" d="100"/>
          <a:sy n="52" d="100"/>
        </p:scale>
        <p:origin x="624" y="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4A40DA-EC71-41DF-8272-BD9F8E88B0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77D03-235E-47BD-82D1-1E65B474E4B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361E411-A5FE-42D4-B67D-8D6DB32BB9B4}" type="datetimeFigureOut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15B9286-8C0D-4A2D-A937-398F287AF9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0CD684E-DA12-4A39-BDA1-7605D06C45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86AA1-7E0D-43A0-8233-7EF58213359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F4548-42AE-4838-BD8F-29C346BAD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E0ABDC9-0161-44D8-89D3-FF1ADF3599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5AFBA12D-9A0C-456F-8023-BB82C77A4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C516CFD3-E632-4842-8BED-E794162607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Remember to record meeting</a:t>
            </a: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7A99720A-6FFB-498E-9D27-794155988A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C58DB8-AFFF-4CC7-B491-30D26BD9291E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Background:</a:t>
            </a:r>
          </a:p>
          <a:p>
            <a:pPr marL="171450" indent="-171450">
              <a:buFontTx/>
              <a:buChar char="-"/>
            </a:pPr>
            <a:r>
              <a:rPr lang="en-US" dirty="0"/>
              <a:t>The working groups have been functioning for about 3 years</a:t>
            </a:r>
          </a:p>
          <a:p>
            <a:pPr marL="171450" indent="-171450">
              <a:buFontTx/>
              <a:buChar char="-"/>
            </a:pPr>
            <a:r>
              <a:rPr lang="en-US" dirty="0"/>
              <a:t>Each group’s purpose….</a:t>
            </a:r>
          </a:p>
          <a:p>
            <a:pPr marL="171450" indent="-171450">
              <a:buFontTx/>
              <a:buChar char="-"/>
            </a:pPr>
            <a:r>
              <a:rPr lang="en-US" dirty="0"/>
              <a:t>The group’s strength is from various dept &amp; agencies in the County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05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We appreciate the time &amp; expertise from the areas around the county</a:t>
            </a:r>
          </a:p>
          <a:p>
            <a:pPr marL="171450" indent="-171450">
              <a:buFontTx/>
              <a:buChar char="-"/>
            </a:pPr>
            <a:r>
              <a:rPr lang="en-US" dirty="0"/>
              <a:t>The more expertise the better</a:t>
            </a:r>
          </a:p>
          <a:p>
            <a:pPr marL="171450" indent="-171450">
              <a:buFontTx/>
              <a:buChar char="-"/>
            </a:pPr>
            <a:r>
              <a:rPr lang="en-US" dirty="0"/>
              <a:t>Those names in blue are new to their </a:t>
            </a:r>
            <a:r>
              <a:rPr lang="en-US"/>
              <a:t>groups this year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0ABDC9-0161-44D8-89D3-FF1ADF35994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981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470DB688-2B0A-4934-9FBD-149A2CB118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74474C8D-4AE8-4588-8F82-4CD4CB30E0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i="1" dirty="0"/>
              <a:t>- We completed everything in 2020 as planned</a:t>
            </a:r>
          </a:p>
          <a:p>
            <a:pPr>
              <a:spcBef>
                <a:spcPct val="0"/>
              </a:spcBef>
            </a:pPr>
            <a:r>
              <a:rPr lang="en-US" altLang="en-US" i="1" dirty="0"/>
              <a:t>- The Portfolio </a:t>
            </a:r>
            <a:r>
              <a:rPr lang="en-US" altLang="en-US" i="1"/>
              <a:t>Working Group plans </a:t>
            </a:r>
            <a:r>
              <a:rPr lang="en-US" altLang="en-US" i="1" dirty="0"/>
              <a:t>to re-evaluate the IT Governance Fund earlier in 2021 than we did in past years.  (early in Q3 instead of Q4)</a:t>
            </a:r>
            <a:endParaRPr lang="en-US" altLang="en-US" dirty="0"/>
          </a:p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F882E356-516B-4735-B508-0F39C255C8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0875C55-5189-4BC6-83F3-A9571EF1E118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4F5C8AD2-1384-4D3F-A503-CFBCB343EB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7FE8A0CB-D399-4236-8336-54BE50F1DC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n-US" altLang="en-US" dirty="0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9D9951E9-D34B-4665-906A-1174CAD8C8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504E150-01CF-4715-AA1A-E840A7B62526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9711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247E0F3C-CEA0-4317-9FC7-652FD671C0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4F84D8F4-7FA4-44D4-B8FF-B3455F60E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/>
              <a:t>There has been one position change out of the IT Job Family during the last quarter, where the Library reclassified a Network Specialist to a Senior Librarian.  The only other changes during the quarter have been some reclassifications within the technology positions that an agency already had (Library and IT).</a:t>
            </a:r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16F980A5-7C2A-4D2B-B9D8-ADBD19BF8B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EF88236-2544-468A-91B2-95D473C4AA07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921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01297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57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07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437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72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7E9F5A53-DBE3-4F6A-8A30-D2EA3F7EDE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7C654101-8950-4B13-AE6B-9D71099DF6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338C8639-9215-40D8-9D3F-8758A309CC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589A3A1-29B8-4ACB-B6EE-112F7B8363EE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13603-EA33-5145-B812-5C8767EA6C3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159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247E0F3C-CEA0-4317-9FC7-652FD671C0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4F84D8F4-7FA4-44D4-B8FF-B3455F60E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16F980A5-7C2A-4D2B-B9D8-ADBD19BF8B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EF88236-2544-468A-91B2-95D473C4AA07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3825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20774B7F-2F53-4287-99D7-B493CB09E2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01EA4F-D98E-49AE-B624-8CA02B3EAA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/>
              <a:t>August 18 will be a final vote.  This is a Wed to not conflict with GIS Steering Committee.</a:t>
            </a:r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311ADCA9-0484-4D0F-BEC7-C323FA4C18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E2B5D14-5349-478A-8F0C-DA8618224347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>
            <a:extLst>
              <a:ext uri="{FF2B5EF4-FFF2-40B4-BE49-F238E27FC236}">
                <a16:creationId xmlns:a16="http://schemas.microsoft.com/office/drawing/2014/main" id="{7F8B5CF6-B9B7-4737-ADF3-CE13274E3D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>
            <a:extLst>
              <a:ext uri="{FF2B5EF4-FFF2-40B4-BE49-F238E27FC236}">
                <a16:creationId xmlns:a16="http://schemas.microsoft.com/office/drawing/2014/main" id="{B19FB1CB-D165-4F19-B0C8-F154E588A6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2708" name="Slide Number Placeholder 3">
            <a:extLst>
              <a:ext uri="{FF2B5EF4-FFF2-40B4-BE49-F238E27FC236}">
                <a16:creationId xmlns:a16="http://schemas.microsoft.com/office/drawing/2014/main" id="{66ABFD85-E290-4D62-BBF9-716D00917D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7B54D9-E2C8-469F-AF4C-949052E10E2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54A16235-B876-46E9-8803-0C3A12CB5F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514A2818-6B5A-4C43-972E-A3FA5C9E69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06E1B570-D4B1-4CD3-8AAB-B21E9B0186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2D4B90-A0AF-452A-990D-7663BD2C636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E76A4938-B879-482E-8AA0-8E01815389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5A6D5A53-C676-4130-B9B7-6D18B4E0D0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69863" indent="-169863">
              <a:spcBef>
                <a:spcPct val="0"/>
              </a:spcBef>
              <a:buFontTx/>
              <a:buChar char="•"/>
            </a:pPr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FD5DAD8C-417B-472B-B559-40F414CF72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6EBBF14-EE38-4607-8B83-549F6F564474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7519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B7100F59-6A41-4C99-B095-DF9B3256C3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B24E30D4-4BEA-45CA-A54E-1319CC3699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C5B6115B-CF08-4CD0-A841-B48ACC683D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EF45530-CCB9-4C87-9029-E4AE5FF490F7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5283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2A887A26-DCAC-42F2-939C-359EDA1D44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D025BD63-A74E-4AA3-841E-7EF2880286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/>
              <a:t> </a:t>
            </a:r>
          </a:p>
          <a:p>
            <a:pPr>
              <a:spcBef>
                <a:spcPct val="0"/>
              </a:spcBef>
            </a:pPr>
            <a:endParaRPr lang="en-US" altLang="en-US"/>
          </a:p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A477EAC2-C693-46E6-ABCB-C9767D25B0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8293C40-9A43-47DE-A494-73A808D78732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B7100F59-6A41-4C99-B095-DF9B3256C3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B24E30D4-4BEA-45CA-A54E-1319CC3699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C5B6115B-CF08-4CD0-A841-B48ACC683D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EF45530-CCB9-4C87-9029-E4AE5FF490F7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B7100F59-6A41-4C99-B095-DF9B3256C3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04850" y="1154113"/>
            <a:ext cx="5540375" cy="3117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B24E30D4-4BEA-45CA-A54E-1319CC3699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n-US" altLang="en-US" dirty="0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C5B6115B-CF08-4CD0-A841-B48ACC683D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EF45530-CCB9-4C87-9029-E4AE5FF490F7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844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Surveyor’s office is now doing User Acceptance Testing.   Once the Surveyor’s Office testing is complete, we’ll be able to move their 37 libraries to ‘In Production’.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will be 19 + 37 = 56 in production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14 left (Treasurer and Assessor)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Sheriff conversion will follow.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13603-EA33-5145-B812-5C8767EA6C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8178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>
            <a:extLst>
              <a:ext uri="{FF2B5EF4-FFF2-40B4-BE49-F238E27FC236}">
                <a16:creationId xmlns:a16="http://schemas.microsoft.com/office/drawing/2014/main" id="{9E4C7998-7F96-4685-8247-0D151E7AE6D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-49213"/>
            <a:ext cx="12192000" cy="530226"/>
            <a:chOff x="0" y="-49453"/>
            <a:chExt cx="12192000" cy="53071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C1B4D54-78F4-4BB1-9FE6-9A903AC777F4}"/>
                </a:ext>
              </a:extLst>
            </p:cNvPr>
            <p:cNvSpPr/>
            <p:nvPr/>
          </p:nvSpPr>
          <p:spPr>
            <a:xfrm>
              <a:off x="0" y="-195"/>
              <a:ext cx="12192000" cy="481458"/>
            </a:xfrm>
            <a:prstGeom prst="rect">
              <a:avLst/>
            </a:prstGeom>
            <a:solidFill>
              <a:srgbClr val="8D1B4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4" name="Picture 7">
              <a:extLst>
                <a:ext uri="{FF2B5EF4-FFF2-40B4-BE49-F238E27FC236}">
                  <a16:creationId xmlns:a16="http://schemas.microsoft.com/office/drawing/2014/main" id="{BB21D725-DCCD-4B87-9552-5DA8537CD0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893" y="40907"/>
              <a:ext cx="207645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Box 8">
              <a:extLst>
                <a:ext uri="{FF2B5EF4-FFF2-40B4-BE49-F238E27FC236}">
                  <a16:creationId xmlns:a16="http://schemas.microsoft.com/office/drawing/2014/main" id="{B02EAB01-D6A3-4254-A8E0-F3766AC02E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8236" y="-49453"/>
              <a:ext cx="491673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Technology Advisory Board</a:t>
              </a: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EE41DD63-0782-465B-B48A-DE28FC1D200F}"/>
              </a:ext>
            </a:extLst>
          </p:cNvPr>
          <p:cNvSpPr txBox="1">
            <a:spLocks/>
          </p:cNvSpPr>
          <p:nvPr userDrawn="1"/>
        </p:nvSpPr>
        <p:spPr>
          <a:xfrm>
            <a:off x="228600" y="661988"/>
            <a:ext cx="11387138" cy="477837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rgbClr val="8D1B40"/>
                </a:solidFill>
                <a:cs typeface="Calibri Light" panose="020F0302020204030204" pitchFamily="34" charset="0"/>
              </a:rPr>
              <a:t>Slide Title</a:t>
            </a:r>
            <a:endParaRPr lang="en-US" sz="4000" b="1" dirty="0">
              <a:solidFill>
                <a:srgbClr val="8D1B40"/>
              </a:solidFill>
              <a:cs typeface="Calibri Light" panose="020F03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F96E902-7674-4F9A-86D5-425B28E7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88" y="6272213"/>
            <a:ext cx="327342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16B7526-2AF1-4608-8222-1C7FEBE4363D}" type="datetimeFigureOut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9093FEB-9798-49BD-BC33-CFD51885A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7438" y="6272213"/>
            <a:ext cx="6327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7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9CDF9AC-E443-496F-A1B4-EFAEC1BE9E57}"/>
              </a:ext>
            </a:extLst>
          </p:cNvPr>
          <p:cNvSpPr/>
          <p:nvPr/>
        </p:nvSpPr>
        <p:spPr>
          <a:xfrm>
            <a:off x="8304213" y="0"/>
            <a:ext cx="3887787" cy="6858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01E475D0-89E1-4243-9127-07C611345B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50275" y="6272213"/>
            <a:ext cx="2687638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523C4C3D-291A-4940-9A3B-553983037CDD}" type="datetimeFigureOut">
              <a:rPr lang="en-US"/>
              <a:pPr>
                <a:defRPr/>
              </a:pPr>
              <a:t>2/18/2021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21C52-BCFA-4C42-9776-BED2CC8AB4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310938" y="6272213"/>
            <a:ext cx="639762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8A83974-873C-410B-9810-A952ECCC02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65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8D1B4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CEE96-4202-43D5-AAE0-AB5D54F1B7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88" y="6272213"/>
            <a:ext cx="327342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664DF0E-1541-4844-9E16-FDDD6186ABD8}" type="datetimeFigureOut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3C2BA-0920-41C8-B93F-569C67CD7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7438" y="6272213"/>
            <a:ext cx="6327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7DDC4-2DD3-4FD1-AAE0-E7FB45E6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938" y="6272213"/>
            <a:ext cx="639762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CB07225-B3FC-4636-91C7-B9EA73C67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4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  <a:prstGeom prst="rect">
            <a:avLst/>
          </a:prstGeom>
        </p:spPr>
        <p:txBody>
          <a:bodyPr vert="eaVert"/>
          <a:lstStyle>
            <a:lvl1pPr>
              <a:defRPr b="1">
                <a:solidFill>
                  <a:srgbClr val="8D1B4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3353B-CF8C-42E0-828F-D32F8142FA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88" y="6272213"/>
            <a:ext cx="327342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5AB7292-791B-4CF6-832D-641993CB2008}" type="datetimeFigureOut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7D0F9-F850-415A-A10D-EA2B26C1E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7438" y="6272213"/>
            <a:ext cx="6327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B49E5-BC3B-47EC-A0EC-0C5E86F3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938" y="6272213"/>
            <a:ext cx="639762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5A65E8D-23BE-49FD-84A3-569A7114C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65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4406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98334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05786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60204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921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9823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6996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1687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628758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762453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67249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8862"/>
            <a:ext cx="10972800" cy="4901938"/>
          </a:xfrm>
        </p:spPr>
        <p:txBody>
          <a:bodyPr/>
          <a:lstStyle>
            <a:lvl1pPr marL="0" indent="0">
              <a:buNone/>
              <a:defRPr sz="3000"/>
            </a:lvl1pPr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37041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356" y="1143000"/>
            <a:ext cx="10972800" cy="384142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FC1442-98E4-463C-A294-75E647E67CE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" y="1762812"/>
            <a:ext cx="10972800" cy="4637988"/>
          </a:xfrm>
        </p:spPr>
        <p:txBody>
          <a:bodyPr/>
          <a:lstStyle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50848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10972800" cy="685800"/>
          </a:xfrm>
        </p:spPr>
        <p:txBody>
          <a:bodyPr lIns="0" tIns="0" rIns="0" b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356" y="1143000"/>
            <a:ext cx="10972800" cy="384142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FC1442-98E4-463C-A294-75E647E67CE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" y="1762812"/>
            <a:ext cx="10972800" cy="4637988"/>
          </a:xfrm>
        </p:spPr>
        <p:txBody>
          <a:bodyPr/>
          <a:lstStyle>
            <a:lvl2pPr>
              <a:defRPr b="1">
                <a:solidFill>
                  <a:srgbClr val="666666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38421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182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018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6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446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1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EA41232-AB6D-45FA-9546-412E417320FD}"/>
              </a:ext>
            </a:extLst>
          </p:cNvPr>
          <p:cNvSpPr txBox="1">
            <a:spLocks/>
          </p:cNvSpPr>
          <p:nvPr userDrawn="1"/>
        </p:nvSpPr>
        <p:spPr>
          <a:xfrm>
            <a:off x="228600" y="661988"/>
            <a:ext cx="11387138" cy="477837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rgbClr val="8D1B40"/>
                </a:solidFill>
                <a:cs typeface="Calibri Light" panose="020F0302020204030204" pitchFamily="34" charset="0"/>
              </a:rPr>
              <a:t>Slide Title</a:t>
            </a:r>
            <a:endParaRPr lang="en-US" sz="4000" b="1" dirty="0">
              <a:solidFill>
                <a:srgbClr val="8D1B40"/>
              </a:solidFill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264356"/>
            <a:ext cx="10058400" cy="4907844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8BD16F2-A633-40C9-ADB4-5AD309F1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88" y="6272213"/>
            <a:ext cx="327342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4C7346E-AA2D-475C-AF95-FC49D490A7CE}" type="datetimeFigureOut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44465F-7D81-4B4B-9E2E-86D573AF4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7438" y="6272213"/>
            <a:ext cx="6327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0C07F5-318D-4AF3-9A56-FA23D39BA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938" y="6272213"/>
            <a:ext cx="639762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A7D39E4-0F4D-43BD-8DE8-6990F5CC4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411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2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3" cy="639762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092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158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3363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1"/>
            <a:ext cx="4011084" cy="116205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324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675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451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8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6AFAE2-7446-47B3-86D2-FFAB288C0995}"/>
              </a:ext>
            </a:extLst>
          </p:cNvPr>
          <p:cNvSpPr/>
          <p:nvPr/>
        </p:nvSpPr>
        <p:spPr>
          <a:xfrm>
            <a:off x="0" y="4918075"/>
            <a:ext cx="12192000" cy="1939925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 cap="none" baseline="0">
                <a:solidFill>
                  <a:srgbClr val="8D1B4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F655EA9-43B5-4704-8FFC-5531934D31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93138" y="6272213"/>
            <a:ext cx="2644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D8DB8F6-FC53-4C4C-8F34-1A06181EA18E}" type="datetimeFigureOut">
              <a:rPr lang="en-US"/>
              <a:pPr>
                <a:defRPr/>
              </a:pPr>
              <a:t>2/18/2021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68EF528-8991-4600-904A-E541AA3EF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2813" y="6272213"/>
            <a:ext cx="6327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dirty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0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/>
          <a:lstStyle>
            <a:lvl1pPr>
              <a:defRPr cap="none" baseline="0">
                <a:solidFill>
                  <a:srgbClr val="8D1B4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087D12-4172-42B7-BDBE-19ACFEA440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88" y="6272213"/>
            <a:ext cx="327342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CD821A7-9146-4F4E-9B68-AB3A55DAFAF9}" type="datetimeFigureOut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6F247-6C75-4F43-A663-AD8472795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7438" y="6272213"/>
            <a:ext cx="6327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45F85-E9D9-434B-AB3B-8513650D3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938" y="6272213"/>
            <a:ext cx="639762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E521CEA-1FE5-4630-A008-771AE7066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88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/>
          <a:lstStyle>
            <a:lvl1pPr>
              <a:defRPr b="1" cap="none" baseline="0">
                <a:solidFill>
                  <a:srgbClr val="8D1B4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8F7DB5-B4E2-40A8-9E63-488A505B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88" y="6272213"/>
            <a:ext cx="327342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2A8AD7D-6A15-4499-B897-8C4C2AC79157}" type="datetimeFigureOut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60E3FD-5E13-44D5-B489-C05273770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7438" y="6272213"/>
            <a:ext cx="6327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C3E835-F544-4D73-8C45-7BBFF7776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938" y="6272213"/>
            <a:ext cx="639762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87B574E-E105-4AF4-9450-257F8E9CB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/>
          <a:lstStyle>
            <a:lvl1pPr>
              <a:defRPr b="1" cap="none" baseline="0">
                <a:solidFill>
                  <a:srgbClr val="8D1B4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542438-E46B-414E-B81A-44A5A2790E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88" y="6272213"/>
            <a:ext cx="327342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B0D4CF3-6B70-46E9-AD8C-0BAC0B73BDD9}" type="datetimeFigureOut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EF28E-9038-4BBA-ABF9-2BFD1AE8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7438" y="6272213"/>
            <a:ext cx="6327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5915E-85CE-49DB-9B5A-C3F126766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938" y="6272213"/>
            <a:ext cx="639762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A582E80-B750-4C0D-ABFC-8DB417615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8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E96AD8-1F3E-42FE-AD1C-25741A95B1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88" y="6272213"/>
            <a:ext cx="327342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FA167DB-B542-43DB-958E-BDE822164B32}" type="datetimeFigureOut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CEC543-F7A9-48E5-8174-F9A17DFDF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7438" y="6272213"/>
            <a:ext cx="6327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CF869C-503D-4AB4-827B-B16BC8690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938" y="6272213"/>
            <a:ext cx="639762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72A392A-22C0-4507-BF09-8C4D5E726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7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7AFE1BE-A45C-4426-81C2-F9702AF988DC}"/>
              </a:ext>
            </a:extLst>
          </p:cNvPr>
          <p:cNvSpPr/>
          <p:nvPr/>
        </p:nvSpPr>
        <p:spPr>
          <a:xfrm>
            <a:off x="8304213" y="0"/>
            <a:ext cx="3887787" cy="6858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E7D7D02A-3A6E-4E38-B295-99F079FB68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50275" y="6272213"/>
            <a:ext cx="2687638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3A192B9D-BA3F-43C0-8252-8FF7B6F3716F}" type="datetimeFigureOut">
              <a:rPr lang="en-US"/>
              <a:pPr>
                <a:defRPr/>
              </a:pPr>
              <a:t>2/18/2021</a:t>
            </a:fld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BA57CAF-6833-49DF-8E1B-367474D76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7438" y="6272213"/>
            <a:ext cx="6327775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D8CA2EA-B7C2-4AA4-B3C7-C6488033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0938" y="6272213"/>
            <a:ext cx="639762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B8570592-DD50-476D-AD21-8FA036D1F0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5">
            <a:extLst>
              <a:ext uri="{FF2B5EF4-FFF2-40B4-BE49-F238E27FC236}">
                <a16:creationId xmlns:a16="http://schemas.microsoft.com/office/drawing/2014/main" id="{AF8D6A21-29D8-4A2A-B231-56CE49F134F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-49213"/>
            <a:ext cx="12192000" cy="530226"/>
            <a:chOff x="0" y="-49453"/>
            <a:chExt cx="12192000" cy="530716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1AF3DC1-0014-4164-826B-D738B2256651}"/>
                </a:ext>
              </a:extLst>
            </p:cNvPr>
            <p:cNvSpPr/>
            <p:nvPr/>
          </p:nvSpPr>
          <p:spPr>
            <a:xfrm>
              <a:off x="0" y="-195"/>
              <a:ext cx="12192000" cy="481458"/>
            </a:xfrm>
            <a:prstGeom prst="rect">
              <a:avLst/>
            </a:prstGeom>
            <a:solidFill>
              <a:srgbClr val="8D1B4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1028" name="Picture 27">
              <a:extLst>
                <a:ext uri="{FF2B5EF4-FFF2-40B4-BE49-F238E27FC236}">
                  <a16:creationId xmlns:a16="http://schemas.microsoft.com/office/drawing/2014/main" id="{E765EA77-8833-4198-AF49-0F6FF9DE2E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893" y="40907"/>
              <a:ext cx="207645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9" name="TextBox 28">
              <a:extLst>
                <a:ext uri="{FF2B5EF4-FFF2-40B4-BE49-F238E27FC236}">
                  <a16:creationId xmlns:a16="http://schemas.microsoft.com/office/drawing/2014/main" id="{06FF66F6-0351-4AAC-97B0-AE2DC83CB6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8236" y="-49453"/>
              <a:ext cx="491673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Technology Advisory Board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7" r:id="rId19"/>
    <p:sldLayoutId id="2147483738" r:id="rId20"/>
    <p:sldLayoutId id="2147483741" r:id="rId21"/>
    <p:sldLayoutId id="2147483744" r:id="rId22"/>
    <p:sldLayoutId id="2147483745" r:id="rId23"/>
    <p:sldLayoutId id="2147483746" r:id="rId24"/>
    <p:sldLayoutId id="2147483748" r:id="rId25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5400" kern="1200" cap="all">
          <a:blipFill>
            <a:blip r:embed="rId28"/>
            <a:tile tx="6350" ty="-127000" sx="65000" sy="64000" flip="none" algn="tl"/>
          </a:blip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82563" indent="-182563" algn="l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6A1430"/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fontAlgn="base">
        <a:lnSpc>
          <a:spcPct val="90000"/>
        </a:lnSpc>
        <a:spcBef>
          <a:spcPts val="400"/>
        </a:spcBef>
        <a:spcAft>
          <a:spcPts val="200"/>
        </a:spcAft>
        <a:buClr>
          <a:srgbClr val="6A1430"/>
        </a:buClr>
        <a:buSzPct val="85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fontAlgn="base">
        <a:lnSpc>
          <a:spcPct val="90000"/>
        </a:lnSpc>
        <a:spcBef>
          <a:spcPts val="400"/>
        </a:spcBef>
        <a:spcAft>
          <a:spcPts val="200"/>
        </a:spcAft>
        <a:buClr>
          <a:srgbClr val="6A1430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lnSpc>
          <a:spcPct val="90000"/>
        </a:lnSpc>
        <a:spcBef>
          <a:spcPts val="400"/>
        </a:spcBef>
        <a:spcAft>
          <a:spcPts val="200"/>
        </a:spcAft>
        <a:buClr>
          <a:srgbClr val="6A1430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lnSpc>
          <a:spcPct val="90000"/>
        </a:lnSpc>
        <a:spcBef>
          <a:spcPts val="400"/>
        </a:spcBef>
        <a:spcAft>
          <a:spcPts val="200"/>
        </a:spcAft>
        <a:buClr>
          <a:srgbClr val="6A1430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512" y="2"/>
            <a:ext cx="12171711" cy="72706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27064"/>
            <a:ext cx="10972800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013779"/>
            <a:ext cx="10972800" cy="4112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CFB89-F30B-9D46-9CEB-B9C88BEC7552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7D63C-B224-5F4E-84CB-62AC19F4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6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548640" rtl="0" eaLnBrk="1" latinLnBrk="0" hangingPunct="1">
        <a:spcBef>
          <a:spcPct val="0"/>
        </a:spcBef>
        <a:buNone/>
        <a:defRPr sz="5280" kern="1200">
          <a:solidFill>
            <a:srgbClr val="8B1E4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548640" rtl="0" eaLnBrk="1" latinLnBrk="0" hangingPunct="1">
        <a:spcBef>
          <a:spcPct val="20000"/>
        </a:spcBef>
        <a:buFont typeface="Arial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ct val="20000"/>
        </a:spcBef>
        <a:buFont typeface="Arial"/>
        <a:buChar char="–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548640" rtl="0" eaLnBrk="1" latinLnBrk="0" hangingPunct="1">
        <a:spcBef>
          <a:spcPct val="20000"/>
        </a:spcBef>
        <a:buFont typeface="Arial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54864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54864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smartsheet.com/dashboards/9gCwCwxX8HR3Hpr9485r9QXmMRCfh7RPC2cGCHr1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smartsheet.com/b/form/d458dcc017b3475c935adce5097634be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lcounty.sharepoint.com/sites/AdministrativeServicesIntranet/Data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56E83D-50EA-43DE-9A10-5B8349E4DBF4}"/>
              </a:ext>
            </a:extLst>
          </p:cNvPr>
          <p:cNvSpPr/>
          <p:nvPr/>
        </p:nvSpPr>
        <p:spPr>
          <a:xfrm>
            <a:off x="0" y="3843338"/>
            <a:ext cx="12192000" cy="3146425"/>
          </a:xfrm>
          <a:prstGeom prst="rect">
            <a:avLst/>
          </a:prstGeom>
          <a:solidFill>
            <a:srgbClr val="666666"/>
          </a:solidFill>
          <a:ln>
            <a:noFill/>
          </a:ln>
          <a:effectLst>
            <a:outerShdw blurRad="40000" dist="23000" dir="5400000" rotWithShape="0">
              <a:srgbClr val="666666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EACCCB8-8565-4F6C-BC5D-F716F879211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890838" y="4044950"/>
            <a:ext cx="6410325" cy="1171575"/>
          </a:xfrm>
          <a:prstGeom prst="rect">
            <a:avLst/>
          </a:prstGeom>
        </p:spPr>
        <p:txBody>
          <a:bodyPr wrap="none" lIns="0" tIns="0" rIns="0" bIns="0">
            <a:normAutofit/>
          </a:bodyPr>
          <a:lstStyle/>
          <a:p>
            <a:pPr marL="0" indent="0" fontAlgn="auto">
              <a:spcBef>
                <a:spcPct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en-US" sz="6400" dirty="0">
                <a:solidFill>
                  <a:schemeClr val="bg1"/>
                </a:solidFill>
                <a:latin typeface="Century Gothic" panose="020B0502020202020204" pitchFamily="34" charset="0"/>
                <a:ea typeface="+mj-ea"/>
                <a:cs typeface="+mj-cs"/>
              </a:rPr>
              <a:t>February 25, 2021</a:t>
            </a:r>
          </a:p>
        </p:txBody>
      </p:sp>
      <p:grpSp>
        <p:nvGrpSpPr>
          <p:cNvPr id="33796" name="Group 5">
            <a:extLst>
              <a:ext uri="{FF2B5EF4-FFF2-40B4-BE49-F238E27FC236}">
                <a16:creationId xmlns:a16="http://schemas.microsoft.com/office/drawing/2014/main" id="{C5337010-B3E3-41B7-B76D-8E694AB2C711}"/>
              </a:ext>
            </a:extLst>
          </p:cNvPr>
          <p:cNvGrpSpPr>
            <a:grpSpLocks/>
          </p:cNvGrpSpPr>
          <p:nvPr/>
        </p:nvGrpSpPr>
        <p:grpSpPr bwMode="auto">
          <a:xfrm>
            <a:off x="2009775" y="530225"/>
            <a:ext cx="8172450" cy="4814888"/>
            <a:chOff x="1190625" y="1121835"/>
            <a:chExt cx="6400800" cy="432646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B49BC58-0001-4ACC-A11F-CD946ECE4ACD}"/>
                </a:ext>
              </a:extLst>
            </p:cNvPr>
            <p:cNvSpPr/>
            <p:nvPr/>
          </p:nvSpPr>
          <p:spPr>
            <a:xfrm>
              <a:off x="1190625" y="1141805"/>
              <a:ext cx="6400800" cy="2871472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1177D39-4661-4286-BA35-563E73C3F607}"/>
                </a:ext>
              </a:extLst>
            </p:cNvPr>
            <p:cNvSpPr/>
            <p:nvPr/>
          </p:nvSpPr>
          <p:spPr>
            <a:xfrm>
              <a:off x="1190625" y="1121835"/>
              <a:ext cx="6400800" cy="4326465"/>
            </a:xfrm>
            <a:prstGeom prst="rect">
              <a:avLst/>
            </a:prstGeom>
            <a:noFill/>
            <a:ln w="25400">
              <a:solidFill>
                <a:srgbClr val="CA97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CB187-12E8-477E-9765-CC73A0B6C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547" y="547437"/>
            <a:ext cx="109728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County-Wide Website Redesign</a:t>
            </a:r>
            <a:br>
              <a:rPr lang="en-US" sz="27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6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Megan Hillyard </a:t>
            </a:r>
            <a:endParaRPr lang="en-US" sz="3600" cap="none" dirty="0">
              <a:solidFill>
                <a:srgbClr val="8D1B40"/>
              </a:solidFill>
              <a:highlight>
                <a:srgbClr val="FFFF00"/>
              </a:highlight>
              <a:cs typeface="Calibri Light" panose="020F030202020403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DF1634-9EB2-4553-A735-3431EC91C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DF1634-9EB2-4553-A735-3431EC91C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882781"/>
            <a:ext cx="10972800" cy="490193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95BEA9-61D4-4A9C-9B68-0DCBB1873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97946"/>
            <a:ext cx="10669166" cy="602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6127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A78A0FF-78ED-4BAB-B408-3EAFA05C9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578" y="1659467"/>
            <a:ext cx="8526294" cy="5198533"/>
          </a:xfrm>
        </p:spPr>
        <p:txBody>
          <a:bodyPr vert="horz" lIns="0" tIns="0" rIns="0" bIns="0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Libraries in Production</a:t>
            </a:r>
            <a:r>
              <a:rPr lang="en-US" sz="2000" b="0" dirty="0">
                <a:latin typeface="Calibri Light" panose="020F0302020204030204" pitchFamily="34" charset="0"/>
                <a:cs typeface="Calibri Light" panose="020F0302020204030204" pitchFamily="34" charset="0"/>
              </a:rPr>
              <a:t> (57/71): </a:t>
            </a: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85800" lvl="1" indent="-685800" algn="l">
              <a:buFont typeface="Arial" panose="020B0604020202020204" pitchFamily="34" charset="0"/>
              <a:buChar char="•"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2" indent="-342900" algn="l">
              <a:buFont typeface="Arial" panose="020B0604020202020204" pitchFamily="34" charset="0"/>
              <a:buChar char="•"/>
            </a:pPr>
            <a:r>
              <a:rPr lang="en-US" sz="1980" dirty="0">
                <a:latin typeface="Calibri Light" panose="020F0302020204030204" pitchFamily="34" charset="0"/>
                <a:cs typeface="Calibri Light" panose="020F0302020204030204" pitchFamily="34" charset="0"/>
              </a:rPr>
              <a:t>Treasurer – Scan Tool Deployed / Refining Batch Process Capability / User QA</a:t>
            </a:r>
          </a:p>
          <a:p>
            <a:pPr marL="800100" lvl="2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Surveyor – </a:t>
            </a:r>
            <a:r>
              <a:rPr lang="en-US" sz="20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Live in SharePoint - 3rd week of February</a:t>
            </a:r>
            <a:endParaRPr lang="en-US" b="1" u="sng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57300" lvl="3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Future customizations to be addressed in a Phase 2</a:t>
            </a:r>
          </a:p>
          <a:p>
            <a:pPr marL="800100" lvl="2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Assessor – Refining Scan Tool Requirements / </a:t>
            </a:r>
            <a:r>
              <a:rPr lang="en-US" sz="2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ID’ing</a:t>
            </a: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Possible Automation</a:t>
            </a:r>
          </a:p>
          <a:p>
            <a:pPr marL="800100" lvl="2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Sheriff – IBM Support Ticket Opened to Assist with Content Extraction API</a:t>
            </a:r>
            <a:endParaRPr lang="en-US" sz="2000" dirty="0">
              <a:latin typeface="Calibri Light"/>
              <a:cs typeface="Calibri Light"/>
            </a:endParaRPr>
          </a:p>
          <a:p>
            <a:endParaRPr lang="en-US" sz="2000" dirty="0">
              <a:latin typeface="Calibri Light"/>
              <a:cs typeface="Calibri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cap="none" dirty="0">
                <a:solidFill>
                  <a:srgbClr val="8D1B40"/>
                </a:solidFill>
                <a:cs typeface="Calibri Light" panose="020F0302020204030204" pitchFamily="34" charset="0"/>
              </a:rPr>
              <a:t>SharePoint Document Management</a:t>
            </a:r>
            <a:br>
              <a:rPr lang="en-US" dirty="0"/>
            </a:br>
            <a:r>
              <a:rPr lang="en-US" sz="3600" b="1" cap="none" dirty="0">
                <a:solidFill>
                  <a:srgbClr val="8D1B40"/>
                </a:solidFill>
                <a:cs typeface="Calibri Light" panose="020F0302020204030204" pitchFamily="34" charset="0"/>
              </a:rPr>
              <a:t>Tony Jolley</a:t>
            </a:r>
            <a:endParaRPr lang="en-US" sz="3600" b="1" cap="none" dirty="0">
              <a:solidFill>
                <a:srgbClr val="8D1B40"/>
              </a:solidFill>
              <a:highlight>
                <a:srgbClr val="FFFF00"/>
              </a:highlight>
              <a:cs typeface="Calibri Light" panose="020F03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BEFA41-8414-4FFA-B3BC-8D93B33ED2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240" y="2010816"/>
            <a:ext cx="4986960" cy="234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9566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7AA4A-B9C2-411A-AD51-AD1C8EED5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cs typeface="Calibri Light" panose="020F0302020204030204" pitchFamily="34" charset="0"/>
              </a:rPr>
              <a:t>TAB Working Groups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3200" dirty="0">
                <a:cs typeface="Calibri Light" panose="020F0302020204030204" pitchFamily="34" charset="0"/>
              </a:rPr>
              <a:t>Tony Jolley</a:t>
            </a:r>
            <a:endParaRPr lang="en-US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8CA8D8C-0B42-4A2F-A63D-0AB77EE1CD37}"/>
              </a:ext>
            </a:extLst>
          </p:cNvPr>
          <p:cNvGrpSpPr/>
          <p:nvPr/>
        </p:nvGrpSpPr>
        <p:grpSpPr>
          <a:xfrm>
            <a:off x="1146184" y="1808529"/>
            <a:ext cx="9865703" cy="4065724"/>
            <a:chOff x="449675" y="695188"/>
            <a:chExt cx="8221419" cy="167885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F96F437-6DF2-4B0E-97DB-4122B8C86DCF}"/>
                </a:ext>
              </a:extLst>
            </p:cNvPr>
            <p:cNvSpPr/>
            <p:nvPr/>
          </p:nvSpPr>
          <p:spPr>
            <a:xfrm>
              <a:off x="449675" y="1250183"/>
              <a:ext cx="2731526" cy="112385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40" b="1" dirty="0">
                  <a:solidFill>
                    <a:schemeClr val="tx1"/>
                  </a:solidFill>
                </a:rPr>
                <a:t>Governance </a:t>
              </a:r>
            </a:p>
            <a:p>
              <a:pPr algn="ctr"/>
              <a:r>
                <a:rPr lang="en-US" sz="1440" b="1" dirty="0">
                  <a:solidFill>
                    <a:schemeClr val="tx1"/>
                  </a:solidFill>
                </a:rPr>
                <a:t>Working Group (GWG)</a:t>
              </a:r>
              <a:endParaRPr lang="en-US" sz="1260" dirty="0">
                <a:solidFill>
                  <a:schemeClr val="tx1"/>
                </a:solidFill>
              </a:endParaRPr>
            </a:p>
            <a:p>
              <a:pPr algn="ctr"/>
              <a:endParaRPr lang="en-US" sz="1260" dirty="0">
                <a:solidFill>
                  <a:schemeClr val="tx1"/>
                </a:solidFill>
              </a:endParaRPr>
            </a:p>
            <a:p>
              <a:pPr marL="257176" indent="-257176" fontAlgn="t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IT Strategies &amp; Policies</a:t>
              </a:r>
            </a:p>
            <a:p>
              <a:pPr marL="257176" indent="-257176" fontAlgn="t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Direction Statements &amp; County Wide Roadmaps</a:t>
              </a: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Governance Risk / Budget Implications</a:t>
              </a:r>
            </a:p>
            <a:p>
              <a:pPr algn="ctr"/>
              <a:endParaRPr lang="en-US" sz="126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98B2090-0F9F-4F9A-A624-102F15951801}"/>
                </a:ext>
              </a:extLst>
            </p:cNvPr>
            <p:cNvSpPr/>
            <p:nvPr/>
          </p:nvSpPr>
          <p:spPr>
            <a:xfrm>
              <a:off x="466469" y="695188"/>
              <a:ext cx="8194578" cy="55499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620" b="1" dirty="0">
                  <a:solidFill>
                    <a:schemeClr val="tx1"/>
                  </a:solidFill>
                </a:rPr>
                <a:t>Technology Advisory Board (TAB)</a:t>
              </a:r>
            </a:p>
            <a:p>
              <a:pPr algn="ctr"/>
              <a:endParaRPr lang="en-US" sz="1440" b="1" dirty="0">
                <a:solidFill>
                  <a:schemeClr val="tx1"/>
                </a:solidFill>
              </a:endParaRPr>
            </a:p>
            <a:p>
              <a:pPr marL="257176" indent="-257176" fontAlgn="t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schemeClr val="tx1"/>
                  </a:solidFill>
                </a:rPr>
                <a:t>Recommendations on IT Strategies, Directions, Policies &amp; Roadmaps</a:t>
              </a:r>
            </a:p>
            <a:p>
              <a:pPr marL="257176" indent="-257176" fontAlgn="t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schemeClr val="tx1"/>
                  </a:solidFill>
                </a:rPr>
                <a:t>Recommendations from CIO Working Groups</a:t>
              </a:r>
            </a:p>
            <a:p>
              <a:pPr marL="257176" indent="-257176" fontAlgn="t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schemeClr val="tx1"/>
                  </a:solidFill>
                </a:rPr>
                <a:t>Request to CIO Working Groups for Inputs</a:t>
              </a:r>
            </a:p>
            <a:p>
              <a:pPr algn="ctr"/>
              <a:endParaRPr lang="en-US" sz="162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4D7A88D-DBE3-4008-991A-3E2D70D381C1}"/>
                </a:ext>
              </a:extLst>
            </p:cNvPr>
            <p:cNvSpPr/>
            <p:nvPr/>
          </p:nvSpPr>
          <p:spPr>
            <a:xfrm>
              <a:off x="3197993" y="1250182"/>
              <a:ext cx="2731527" cy="112385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40" b="1" dirty="0">
                  <a:solidFill>
                    <a:schemeClr val="tx1"/>
                  </a:solidFill>
                </a:rPr>
                <a:t>Solution and Technologies </a:t>
              </a:r>
            </a:p>
            <a:p>
              <a:pPr algn="ctr"/>
              <a:r>
                <a:rPr lang="en-US" sz="1440" b="1" dirty="0">
                  <a:solidFill>
                    <a:schemeClr val="tx1"/>
                  </a:solidFill>
                </a:rPr>
                <a:t>Working Group (SWG)</a:t>
              </a:r>
            </a:p>
            <a:p>
              <a:pPr algn="ctr"/>
              <a:endParaRPr lang="en-US" sz="1440" b="1" dirty="0">
                <a:solidFill>
                  <a:schemeClr val="tx1"/>
                </a:solidFill>
              </a:endParaRP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SLCO Technologies &amp; Solutions List Modifications</a:t>
              </a: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Technologies for Solutions</a:t>
              </a: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Technology &amp; Solution Standards</a:t>
              </a: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Technology &amp; Solution Roadmaps</a:t>
              </a: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Technology &amp; Solutions Risk / Budget Implications</a:t>
              </a:r>
            </a:p>
            <a:p>
              <a:pPr algn="ctr"/>
              <a:endParaRPr lang="en-US" sz="144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1697059-022B-4912-9E42-5D44FFE68BA9}"/>
                </a:ext>
              </a:extLst>
            </p:cNvPr>
            <p:cNvSpPr/>
            <p:nvPr/>
          </p:nvSpPr>
          <p:spPr>
            <a:xfrm>
              <a:off x="5932869" y="1250181"/>
              <a:ext cx="2738225" cy="112386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40" b="1" dirty="0">
                  <a:solidFill>
                    <a:schemeClr val="tx1"/>
                  </a:solidFill>
                </a:rPr>
                <a:t>Portfolio and Project</a:t>
              </a:r>
            </a:p>
            <a:p>
              <a:pPr algn="ctr"/>
              <a:r>
                <a:rPr lang="en-US" sz="1440" b="1" dirty="0">
                  <a:solidFill>
                    <a:schemeClr val="tx1"/>
                  </a:solidFill>
                </a:rPr>
                <a:t>Working Group (PWG)</a:t>
              </a:r>
            </a:p>
            <a:p>
              <a:pPr algn="ctr"/>
              <a:endParaRPr lang="en-US" sz="1440" b="1" dirty="0">
                <a:solidFill>
                  <a:schemeClr val="tx1"/>
                </a:solidFill>
              </a:endParaRP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Project Impact Considerations (Technology, Risk &amp; Budget)</a:t>
              </a: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Project Prioritization</a:t>
              </a: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Project &amp; Portfolio Standards</a:t>
              </a: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Recommendations on Overall Project &amp; Portfolio Roadmaps</a:t>
              </a: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Recommendations on Major Project Issues (red)</a:t>
              </a:r>
            </a:p>
            <a:p>
              <a:pPr marL="257176" indent="-257176">
                <a:buFont typeface="Arial" panose="020B0604020202020204" pitchFamily="34" charset="0"/>
                <a:buChar char="•"/>
              </a:pPr>
              <a:r>
                <a:rPr lang="en-US" sz="1440" dirty="0">
                  <a:solidFill>
                    <a:prstClr val="black"/>
                  </a:solidFill>
                </a:rPr>
                <a:t>Project &amp; Portfolio Risk</a:t>
              </a:r>
            </a:p>
            <a:p>
              <a:pPr algn="ctr"/>
              <a:endParaRPr lang="en-US" sz="1440" b="1" dirty="0">
                <a:solidFill>
                  <a:schemeClr val="tx1"/>
                </a:solidFill>
              </a:endParaRPr>
            </a:p>
            <a:p>
              <a:pPr algn="ctr"/>
              <a:endParaRPr lang="en-US" sz="1440" b="1" i="1" dirty="0">
                <a:solidFill>
                  <a:schemeClr val="tx1"/>
                </a:solidFill>
              </a:endParaRPr>
            </a:p>
            <a:p>
              <a:pPr algn="ctr"/>
              <a:endParaRPr lang="en-US" sz="126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1945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C7A5838-BDF4-416F-9C9C-BB07C4F4C558}"/>
              </a:ext>
            </a:extLst>
          </p:cNvPr>
          <p:cNvGraphicFramePr>
            <a:graphicFrameLocks noGrp="1"/>
          </p:cNvGraphicFramePr>
          <p:nvPr/>
        </p:nvGraphicFramePr>
        <p:xfrm>
          <a:off x="4329098" y="1992985"/>
          <a:ext cx="3148349" cy="3460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3026">
                  <a:extLst>
                    <a:ext uri="{9D8B030D-6E8A-4147-A177-3AD203B41FA5}">
                      <a16:colId xmlns:a16="http://schemas.microsoft.com/office/drawing/2014/main" val="3875860375"/>
                    </a:ext>
                  </a:extLst>
                </a:gridCol>
                <a:gridCol w="1905323">
                  <a:extLst>
                    <a:ext uri="{9D8B030D-6E8A-4147-A177-3AD203B41FA5}">
                      <a16:colId xmlns:a16="http://schemas.microsoft.com/office/drawing/2014/main" val="1999529403"/>
                    </a:ext>
                  </a:extLst>
                </a:gridCol>
              </a:tblGrid>
              <a:tr h="305892">
                <a:tc>
                  <a:txBody>
                    <a:bodyPr/>
                    <a:lstStyle/>
                    <a:p>
                      <a:r>
                        <a:rPr lang="en-US" sz="1100" dirty="0"/>
                        <a:t>Name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Agency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3885887538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Brad Kendrick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Council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2508237352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Dorothy Adams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Health Department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4175012942"/>
                  </a:ext>
                </a:extLst>
              </a:tr>
              <a:tr h="339973">
                <a:tc>
                  <a:txBody>
                    <a:bodyPr/>
                    <a:lstStyle/>
                    <a:p>
                      <a:r>
                        <a:rPr lang="en-US" sz="1100" dirty="0"/>
                        <a:t>Jason Yocom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Contracts &amp; Procurement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197359161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Phil Lanouette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Surveyor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435479897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Richard Cox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Clark Planetarium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2502047000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Rod Kitchens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Mayor’s Finance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3389130858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Tony Jolley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Information Technology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2349954650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Tyson Kyhl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Facilities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2319190202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Sharon Roux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HR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32509538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EBA5F7A-E0AF-4344-B54F-9D2D358E29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256290"/>
              </p:ext>
            </p:extLst>
          </p:nvPr>
        </p:nvGraphicFramePr>
        <p:xfrm>
          <a:off x="753091" y="2018305"/>
          <a:ext cx="3148349" cy="2796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770">
                  <a:extLst>
                    <a:ext uri="{9D8B030D-6E8A-4147-A177-3AD203B41FA5}">
                      <a16:colId xmlns:a16="http://schemas.microsoft.com/office/drawing/2014/main" val="2483871922"/>
                    </a:ext>
                  </a:extLst>
                </a:gridCol>
                <a:gridCol w="1907579">
                  <a:extLst>
                    <a:ext uri="{9D8B030D-6E8A-4147-A177-3AD203B41FA5}">
                      <a16:colId xmlns:a16="http://schemas.microsoft.com/office/drawing/2014/main" val="1039047750"/>
                    </a:ext>
                  </a:extLst>
                </a:gridCol>
              </a:tblGrid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Name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Agency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2088502423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Brian Boner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Arts &amp; Culture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2547748859"/>
                  </a:ext>
                </a:extLst>
              </a:tr>
              <a:tr h="333563">
                <a:tc>
                  <a:txBody>
                    <a:bodyPr/>
                    <a:lstStyle/>
                    <a:p>
                      <a:r>
                        <a:rPr lang="en-US" sz="1100" dirty="0"/>
                        <a:t>Dianne Orcutt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District Attorney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1167437775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Kele Griffone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Criminal Justice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4201039233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Ryan Perry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Regional Development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2312670702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Shanell Beecher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Mayor’s Finance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2201484136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Trevor Hebditch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Information Technology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928649572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Dina Blaes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Regional Development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127400404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08A64A9-6B7F-4FC5-BF93-984E2DC61E12}"/>
              </a:ext>
            </a:extLst>
          </p:cNvPr>
          <p:cNvGraphicFramePr>
            <a:graphicFrameLocks noGrp="1"/>
          </p:cNvGraphicFramePr>
          <p:nvPr/>
        </p:nvGraphicFramePr>
        <p:xfrm>
          <a:off x="7905106" y="1977962"/>
          <a:ext cx="3148349" cy="3098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3026">
                  <a:extLst>
                    <a:ext uri="{9D8B030D-6E8A-4147-A177-3AD203B41FA5}">
                      <a16:colId xmlns:a16="http://schemas.microsoft.com/office/drawing/2014/main" val="2363148401"/>
                    </a:ext>
                  </a:extLst>
                </a:gridCol>
                <a:gridCol w="1905323">
                  <a:extLst>
                    <a:ext uri="{9D8B030D-6E8A-4147-A177-3AD203B41FA5}">
                      <a16:colId xmlns:a16="http://schemas.microsoft.com/office/drawing/2014/main" val="602340342"/>
                    </a:ext>
                  </a:extLst>
                </a:gridCol>
              </a:tblGrid>
              <a:tr h="335934">
                <a:tc>
                  <a:txBody>
                    <a:bodyPr/>
                    <a:lstStyle/>
                    <a:p>
                      <a:r>
                        <a:rPr lang="en-US" sz="1100" dirty="0"/>
                        <a:t>Name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Agency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1675931554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Wiley Bogren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Recorder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3819545840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Brandon Allgier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Information Technology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904273930"/>
                  </a:ext>
                </a:extLst>
              </a:tr>
              <a:tr h="299632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David Sperry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Sheriff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1142332959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Emily LaMunyon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Surveyor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1456644000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Justin Herron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Aging Services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1317127599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/>
                        <a:t>Tyler Andrus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Assessor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2190341039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Jason Motley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Arts &amp; Culture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4226738334"/>
                  </a:ext>
                </a:extLst>
              </a:tr>
              <a:tr h="351817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Cory Westergard</a:t>
                      </a:r>
                    </a:p>
                  </a:txBody>
                  <a:tcPr marL="109728" marR="109728" marT="54864" marB="54864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0070C0"/>
                          </a:solidFill>
                        </a:rPr>
                        <a:t>Behavioral Health</a:t>
                      </a:r>
                    </a:p>
                  </a:txBody>
                  <a:tcPr marL="109728" marR="109728" marT="54864" marB="54864"/>
                </a:tc>
                <a:extLst>
                  <a:ext uri="{0D108BD9-81ED-4DB2-BD59-A6C34878D82A}">
                    <a16:rowId xmlns:a16="http://schemas.microsoft.com/office/drawing/2014/main" val="66611838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D030DE7-2F9B-4580-BA46-6A5710B89078}"/>
              </a:ext>
            </a:extLst>
          </p:cNvPr>
          <p:cNvSpPr txBox="1"/>
          <p:nvPr/>
        </p:nvSpPr>
        <p:spPr>
          <a:xfrm>
            <a:off x="753091" y="1291254"/>
            <a:ext cx="3148349" cy="6093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80" dirty="0"/>
              <a:t>Governance Working Group (GWG)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6CDBA-1CBC-4017-A56C-522309EEA0CD}"/>
              </a:ext>
            </a:extLst>
          </p:cNvPr>
          <p:cNvSpPr txBox="1"/>
          <p:nvPr/>
        </p:nvSpPr>
        <p:spPr>
          <a:xfrm>
            <a:off x="4329098" y="1291254"/>
            <a:ext cx="3148349" cy="3508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80" dirty="0"/>
              <a:t>Portfolio Working Group (PWG)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73287F-C5B8-4053-B69F-F7D7C4E44D3D}"/>
              </a:ext>
            </a:extLst>
          </p:cNvPr>
          <p:cNvSpPr txBox="1"/>
          <p:nvPr/>
        </p:nvSpPr>
        <p:spPr>
          <a:xfrm>
            <a:off x="7905106" y="1282865"/>
            <a:ext cx="3148349" cy="3508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80" dirty="0"/>
              <a:t>Solutions Working Group (SWG)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2B1651-8BCD-4BF9-BD10-0F19D314D860}"/>
              </a:ext>
            </a:extLst>
          </p:cNvPr>
          <p:cNvSpPr txBox="1"/>
          <p:nvPr/>
        </p:nvSpPr>
        <p:spPr>
          <a:xfrm>
            <a:off x="753091" y="624606"/>
            <a:ext cx="10300363" cy="36933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TAB Working Groups</a:t>
            </a:r>
          </a:p>
        </p:txBody>
      </p:sp>
    </p:spTree>
    <p:extLst>
      <p:ext uri="{BB962C8B-B14F-4D97-AF65-F5344CB8AC3E}">
        <p14:creationId xmlns:p14="http://schemas.microsoft.com/office/powerpoint/2010/main" val="27942475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E8747-AB15-4221-967F-1C5E9B413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12" y="582396"/>
            <a:ext cx="11644923" cy="865909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Working Groups – Milestone Chart</a:t>
            </a:r>
            <a:br>
              <a:rPr lang="en-US" sz="27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6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Tony Jolley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27FB9ADD-5CAB-4B68-BBA4-F47E862AC7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82863" y="2746375"/>
            <a:ext cx="8497887" cy="411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000">
                <a:latin typeface="Calibri Light" panose="020F0302020204030204" pitchFamily="34" charset="0"/>
              </a:rPr>
              <a:t> </a:t>
            </a:r>
            <a:endParaRPr lang="en-US" altLang="en-US" sz="1600">
              <a:latin typeface="Calibri Light" panose="020F03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0219F9-A941-4C23-9075-963433194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317" y="1454894"/>
            <a:ext cx="6657974" cy="48207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7338E-C0CC-43D7-9AB2-0B1372003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558" y="535612"/>
            <a:ext cx="8229600" cy="117888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IT Policy &amp; Standards Update</a:t>
            </a:r>
            <a:br>
              <a:rPr lang="en-US" sz="24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2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Mark Evans  </a:t>
            </a:r>
            <a:r>
              <a:rPr lang="en-US" sz="3200" cap="none" dirty="0">
                <a:solidFill>
                  <a:srgbClr val="8D1B40"/>
                </a:solidFill>
                <a:highlight>
                  <a:srgbClr val="FFFF00"/>
                </a:highlight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55299" name="Content Placeholder 3">
            <a:extLst>
              <a:ext uri="{FF2B5EF4-FFF2-40B4-BE49-F238E27FC236}">
                <a16:creationId xmlns:a16="http://schemas.microsoft.com/office/drawing/2014/main" id="{DCDC5A0A-A8AD-4C95-9343-279D355174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3" y="1462034"/>
            <a:ext cx="10476089" cy="4103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800" u="sng" dirty="0"/>
              <a:t>Update Countywide Policy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Update Policy 1400 Information Technology Policy and Standards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Update Policy 1400-1 Acceptable Use of Technology</a:t>
            </a:r>
          </a:p>
          <a:p>
            <a:r>
              <a:rPr lang="en-US" sz="2800" dirty="0"/>
              <a:t>IT Standards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New IT Standard – Public File Uploads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New IT Standard – Public Website Accessibility Standard</a:t>
            </a:r>
          </a:p>
          <a:p>
            <a:r>
              <a:rPr lang="en-US" sz="2800" u="sng" dirty="0"/>
              <a:t>Discussion about E-Waste</a:t>
            </a:r>
          </a:p>
          <a:p>
            <a:r>
              <a:rPr lang="en-US" sz="2800" dirty="0"/>
              <a:t>Update CW policy 1100 and several IT Standards to require recycling of use IT gear through approved vendors that will destroy data on devices.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B8FC2C-C156-4B6A-A3AB-3D1A0ECF6D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0723" y="5991930"/>
            <a:ext cx="309094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025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1C14D-2B41-4A00-AED0-E54C077EC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77" y="530966"/>
            <a:ext cx="9867048" cy="865909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Technology Positions -  </a:t>
            </a:r>
            <a:br>
              <a:rPr lang="en-US" sz="27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6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Heather Hancock</a:t>
            </a:r>
            <a:br>
              <a:rPr lang="en-US" sz="4000" dirty="0">
                <a:cs typeface="Calibri Light" panose="020F0302020204030204" pitchFamily="34" charset="0"/>
              </a:rPr>
            </a:br>
            <a:br>
              <a:rPr lang="en-US" sz="3100" dirty="0">
                <a:cs typeface="Calibri Light" panose="020F0302020204030204" pitchFamily="34" charset="0"/>
              </a:rPr>
            </a:br>
            <a:r>
              <a:rPr lang="en-US" sz="3200" dirty="0">
                <a:solidFill>
                  <a:prstClr val="black"/>
                </a:solidFill>
                <a:latin typeface="Calibri Light" panose="020F0302020204030204" pitchFamily="34" charset="0"/>
              </a:rPr>
              <a:t>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68A1EA-0092-4762-94F1-9D52C149CFCF}"/>
              </a:ext>
            </a:extLst>
          </p:cNvPr>
          <p:cNvSpPr txBox="1"/>
          <p:nvPr/>
        </p:nvSpPr>
        <p:spPr>
          <a:xfrm>
            <a:off x="200877" y="1926128"/>
            <a:ext cx="11991123" cy="1646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rgbClr val="6A1430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Total IT positions in the County – 191 (This includes merit and time limited) 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rgbClr val="6A1430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Total IT positions in County IT division – 102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rgbClr val="6A1430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Total IT positions in County agencies - </a:t>
            </a:r>
            <a:r>
              <a:rPr lang="en-US" sz="3000" dirty="0">
                <a:solidFill>
                  <a:prstClr val="black"/>
                </a:solidFill>
                <a:latin typeface="Calibri" panose="020F0502020204030204"/>
              </a:rPr>
              <a:t>89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64894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B2263D0-DCF9-4899-9B05-E8156C1E1E27}"/>
              </a:ext>
            </a:extLst>
          </p:cNvPr>
          <p:cNvSpPr/>
          <p:nvPr/>
        </p:nvSpPr>
        <p:spPr>
          <a:xfrm>
            <a:off x="104774" y="625267"/>
            <a:ext cx="105251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8D1B40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Data Governance Working Group Update</a:t>
            </a:r>
            <a:br>
              <a:rPr lang="en-US" sz="1100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200" b="1" dirty="0">
                <a:solidFill>
                  <a:srgbClr val="8D1B40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Javaid Lal  </a:t>
            </a:r>
            <a:r>
              <a:rPr lang="en-US" sz="3200" b="1" dirty="0">
                <a:solidFill>
                  <a:srgbClr val="8D1B40"/>
                </a:solidFill>
                <a:highlight>
                  <a:srgbClr val="FFFF00"/>
                </a:highlight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333110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490671"/>
            <a:ext cx="9326880" cy="606610"/>
          </a:xfrm>
        </p:spPr>
        <p:txBody>
          <a:bodyPr>
            <a:normAutofit/>
          </a:bodyPr>
          <a:lstStyle/>
          <a:p>
            <a:r>
              <a:rPr lang="en-US" sz="2880" dirty="0"/>
              <a:t>Data Governance Working Group Update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69387C-B507-4E42-A008-8D6C2928CE02}"/>
              </a:ext>
            </a:extLst>
          </p:cNvPr>
          <p:cNvSpPr/>
          <p:nvPr/>
        </p:nvSpPr>
        <p:spPr>
          <a:xfrm>
            <a:off x="1096595" y="1097281"/>
            <a:ext cx="10199717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1533" lvl="1" indent="-342893">
              <a:buFont typeface="Arial" panose="020B0604020202020204" pitchFamily="34" charset="0"/>
              <a:buChar char="•"/>
            </a:pPr>
            <a:r>
              <a:rPr lang="en-US" b="1" dirty="0"/>
              <a:t>Phase 1 – Application Inventory  - In Progress</a:t>
            </a:r>
          </a:p>
          <a:p>
            <a:pPr marL="1440158" lvl="2" indent="-342893">
              <a:buFont typeface="Arial" panose="020B0604020202020204" pitchFamily="34" charset="0"/>
              <a:buChar char="•"/>
            </a:pPr>
            <a:r>
              <a:rPr lang="en-US" sz="1680" dirty="0">
                <a:hlinkClick r:id="rId3"/>
              </a:rPr>
              <a:t>https://app.smartsheet.com/b/form/d458dcc017b3475c935adce5097634be</a:t>
            </a:r>
            <a:endParaRPr lang="en-US" dirty="0"/>
          </a:p>
          <a:p>
            <a:pPr marL="1440158" lvl="2" indent="-342893">
              <a:buFont typeface="Arial" panose="020B0604020202020204" pitchFamily="34" charset="0"/>
              <a:buChar char="•"/>
            </a:pPr>
            <a:r>
              <a:rPr lang="en-US" dirty="0"/>
              <a:t>189 survey submission </a:t>
            </a:r>
          </a:p>
          <a:p>
            <a:pPr marL="1440158" lvl="2" indent="-342893">
              <a:buFont typeface="Arial" panose="020B0604020202020204" pitchFamily="34" charset="0"/>
              <a:buChar char="•"/>
            </a:pPr>
            <a:r>
              <a:rPr lang="en-US" dirty="0"/>
              <a:t>17 agencies participated</a:t>
            </a:r>
          </a:p>
          <a:p>
            <a:pPr marL="548626" lvl="1"/>
            <a:endParaRPr lang="en-US" dirty="0"/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b="1" dirty="0" err="1"/>
              <a:t>LucidChart</a:t>
            </a:r>
            <a:r>
              <a:rPr lang="en-US" b="1" dirty="0"/>
              <a:t> Survey Data Management</a:t>
            </a:r>
          </a:p>
          <a:p>
            <a:pPr marL="1440158" lvl="2" indent="-342893">
              <a:buFont typeface="Arial" panose="020B0604020202020204" pitchFamily="34" charset="0"/>
              <a:buChar char="•"/>
            </a:pPr>
            <a:r>
              <a:rPr lang="en-US" dirty="0"/>
              <a:t>Application Type</a:t>
            </a:r>
          </a:p>
          <a:p>
            <a:pPr marL="1440158" lvl="2" indent="-342893">
              <a:buFont typeface="Arial" panose="020B0604020202020204" pitchFamily="34" charset="0"/>
              <a:buChar char="•"/>
            </a:pPr>
            <a:r>
              <a:rPr lang="en-US" dirty="0"/>
              <a:t>Disaster Recovery (DR) Tiers </a:t>
            </a:r>
          </a:p>
          <a:p>
            <a:pPr marL="1440158" lvl="2" indent="-342893">
              <a:buFont typeface="Arial" panose="020B0604020202020204" pitchFamily="34" charset="0"/>
              <a:buChar char="•"/>
            </a:pPr>
            <a:r>
              <a:rPr lang="en-US" dirty="0"/>
              <a:t>Data Categories</a:t>
            </a:r>
          </a:p>
          <a:p>
            <a:pPr marL="1440158" lvl="2" indent="-342893">
              <a:buFont typeface="Arial" panose="020B0604020202020204" pitchFamily="34" charset="0"/>
              <a:buChar char="•"/>
            </a:pPr>
            <a:r>
              <a:rPr lang="en-US" dirty="0"/>
              <a:t>Privacy Standards</a:t>
            </a:r>
          </a:p>
          <a:p>
            <a:pPr marL="1440158" lvl="2" indent="-342893">
              <a:buFont typeface="Arial" panose="020B0604020202020204" pitchFamily="34" charset="0"/>
              <a:buChar char="•"/>
            </a:pPr>
            <a:r>
              <a:rPr lang="en-US" dirty="0"/>
              <a:t>Application by Agencies</a:t>
            </a:r>
          </a:p>
          <a:p>
            <a:pPr marL="1440158" lvl="2" indent="-342893">
              <a:buFont typeface="Arial" panose="020B0604020202020204" pitchFamily="34" charset="0"/>
              <a:buChar char="•"/>
            </a:pPr>
            <a:endParaRPr lang="en-US" dirty="0"/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b="1" dirty="0">
                <a:hlinkClick r:id="rId4"/>
              </a:rPr>
              <a:t>Data Gov Working Group SharePoint </a:t>
            </a:r>
            <a:r>
              <a:rPr lang="en-US" b="1" dirty="0"/>
              <a:t>site created</a:t>
            </a:r>
          </a:p>
          <a:p>
            <a:pPr marL="1440158" lvl="2" indent="-342893">
              <a:buFont typeface="Arial" panose="020B0604020202020204" pitchFamily="34" charset="0"/>
              <a:buChar char="•"/>
            </a:pPr>
            <a:r>
              <a:rPr lang="en-US" dirty="0"/>
              <a:t>Agency folders to access and update their survey data</a:t>
            </a:r>
          </a:p>
          <a:p>
            <a:pPr marL="1440158" lvl="2" indent="-342893">
              <a:buFont typeface="Arial" panose="020B0604020202020204" pitchFamily="34" charset="0"/>
              <a:buChar char="•"/>
            </a:pPr>
            <a:r>
              <a:rPr lang="en-US" dirty="0"/>
              <a:t>Training Resources</a:t>
            </a:r>
          </a:p>
        </p:txBody>
      </p:sp>
      <p:pic>
        <p:nvPicPr>
          <p:cNvPr id="13" name="Graphic 12" descr="Ethernet">
            <a:extLst>
              <a:ext uri="{FF2B5EF4-FFF2-40B4-BE49-F238E27FC236}">
                <a16:creationId xmlns:a16="http://schemas.microsoft.com/office/drawing/2014/main" id="{9E06129C-753C-4431-9900-BF268BA60E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6200000">
            <a:off x="9175165" y="2595430"/>
            <a:ext cx="1097280" cy="109728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DCEB5EB-9A87-4024-AD18-F9B6919593C2}"/>
              </a:ext>
            </a:extLst>
          </p:cNvPr>
          <p:cNvSpPr/>
          <p:nvPr/>
        </p:nvSpPr>
        <p:spPr>
          <a:xfrm>
            <a:off x="9175165" y="2026229"/>
            <a:ext cx="1097280" cy="511231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20" dirty="0"/>
              <a:t>Smartsheet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BB8ADE4-3D1E-4A0C-BF76-D1B35130AF83}"/>
              </a:ext>
            </a:extLst>
          </p:cNvPr>
          <p:cNvSpPr/>
          <p:nvPr/>
        </p:nvSpPr>
        <p:spPr>
          <a:xfrm>
            <a:off x="9175165" y="3750678"/>
            <a:ext cx="1097280" cy="511231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20" dirty="0" err="1"/>
              <a:t>LucidChart</a:t>
            </a:r>
            <a:endParaRPr lang="en-US" sz="1320" dirty="0"/>
          </a:p>
        </p:txBody>
      </p:sp>
    </p:spTree>
    <p:extLst>
      <p:ext uri="{BB962C8B-B14F-4D97-AF65-F5344CB8AC3E}">
        <p14:creationId xmlns:p14="http://schemas.microsoft.com/office/powerpoint/2010/main" val="4221598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8620E-0CC0-4794-8B88-37F4027AC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696" y="490680"/>
            <a:ext cx="109728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Remote Meeting Instructions</a:t>
            </a:r>
            <a:br>
              <a:rPr lang="en-US" sz="37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6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Brandon Allgier</a:t>
            </a:r>
            <a:br>
              <a:rPr lang="en-US" cap="none" dirty="0">
                <a:cs typeface="Calibri Light" panose="020F0302020204030204" pitchFamily="34" charset="0"/>
              </a:rPr>
            </a:br>
            <a:endParaRPr lang="en-US" sz="4000" cap="none" dirty="0"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AD2158-2CC1-4E5D-8D50-B1F2A4D8939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092325" y="642938"/>
            <a:ext cx="8051800" cy="116046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3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9A735B-8D3E-4561-B417-75467CDC810D}"/>
              </a:ext>
            </a:extLst>
          </p:cNvPr>
          <p:cNvSpPr txBox="1"/>
          <p:nvPr/>
        </p:nvSpPr>
        <p:spPr>
          <a:xfrm>
            <a:off x="1630363" y="2200275"/>
            <a:ext cx="8666162" cy="3046413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txBody>
          <a:bodyPr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>
                <a:latin typeface="+mn-lt"/>
              </a:rPr>
              <a:t>This meeting is being recorded.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>
                <a:latin typeface="+mn-lt"/>
              </a:rPr>
              <a:t>If you want to make a comment, please raise your hand or put your comment in the chat.  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>
                <a:latin typeface="+mn-lt"/>
              </a:rPr>
              <a:t>Any comment in the chat will be addressed for the recording.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>
                <a:latin typeface="+mn-lt"/>
              </a:rPr>
              <a:t>If you are joining via phone, you will be muted initially.  During Public Comments, your phone will be un-muted and you will be able to make a comment if desired.   You may also need to press “*6” to unmute your line.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8E94-7E7B-4C79-BB3E-2980783B2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40" dirty="0"/>
              <a:t>Data Governance Working Group Update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DCA517-A63B-4C3F-894C-1FD49C8D1A6F}"/>
              </a:ext>
            </a:extLst>
          </p:cNvPr>
          <p:cNvSpPr/>
          <p:nvPr/>
        </p:nvSpPr>
        <p:spPr>
          <a:xfrm>
            <a:off x="1158240" y="1891526"/>
            <a:ext cx="101997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3" indent="-342893">
              <a:buFont typeface="Arial" panose="020B0604020202020204" pitchFamily="34" charset="0"/>
              <a:buChar char="•"/>
            </a:pPr>
            <a:r>
              <a:rPr lang="en-US" b="1" dirty="0"/>
              <a:t>Phase 1 – Application Inventory  - In Progress</a:t>
            </a:r>
          </a:p>
          <a:p>
            <a:pPr marL="891518" lvl="1" indent="-342893">
              <a:buFont typeface="Arial" panose="020B0604020202020204" pitchFamily="34" charset="0"/>
              <a:buChar char="•"/>
            </a:pPr>
            <a:endParaRPr lang="en-US" dirty="0"/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dirty="0"/>
              <a:t>Phase I – </a:t>
            </a:r>
            <a:r>
              <a:rPr lang="en-US" strike="sngStrike" dirty="0">
                <a:solidFill>
                  <a:schemeClr val="bg1"/>
                </a:solidFill>
                <a:highlight>
                  <a:srgbClr val="FF0000"/>
                </a:highlight>
              </a:rPr>
              <a:t>November 30</a:t>
            </a:r>
            <a:r>
              <a:rPr lang="en-US" dirty="0">
                <a:solidFill>
                  <a:schemeClr val="bg1"/>
                </a:solidFill>
                <a:highlight>
                  <a:srgbClr val="FF0000"/>
                </a:highlight>
              </a:rPr>
              <a:t>  </a:t>
            </a:r>
            <a:r>
              <a:rPr lang="en-US" strike="sngStrike" dirty="0">
                <a:solidFill>
                  <a:schemeClr val="bg1"/>
                </a:solidFill>
                <a:highlight>
                  <a:srgbClr val="FF0000"/>
                </a:highlight>
              </a:rPr>
              <a:t>December 15 </a:t>
            </a:r>
            <a:r>
              <a:rPr lang="en-US" dirty="0"/>
              <a:t>February 28</a:t>
            </a:r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dirty="0"/>
              <a:t>24 agencies were invited to participate in the survey, 17 participated.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56071E-99F0-4499-BAA9-C7D2E1521BCE}"/>
              </a:ext>
            </a:extLst>
          </p:cNvPr>
          <p:cNvSpPr/>
          <p:nvPr/>
        </p:nvSpPr>
        <p:spPr>
          <a:xfrm>
            <a:off x="5547360" y="3747541"/>
            <a:ext cx="6035040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FFFF00"/>
                </a:highlight>
              </a:rPr>
              <a:t>Criminal Justice Services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FFFF00"/>
                </a:highlight>
              </a:rPr>
              <a:t>District Attorney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Engineering &amp; Flood Control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FFFF00"/>
                </a:highlight>
              </a:rPr>
              <a:t>Facilities Services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Fleet Management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Health Department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Human Resources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Mayor’s Finance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97B178-CC08-4095-9033-C99FA52D64CC}"/>
              </a:ext>
            </a:extLst>
          </p:cNvPr>
          <p:cNvSpPr/>
          <p:nvPr/>
        </p:nvSpPr>
        <p:spPr>
          <a:xfrm>
            <a:off x="2101555" y="3710608"/>
            <a:ext cx="4156544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Addressing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20" dirty="0"/>
              <a:t>Aging &amp; Adult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Animal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Assessor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20" dirty="0"/>
              <a:t>Auditor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20" dirty="0" err="1"/>
              <a:t>CJAC</a:t>
            </a:r>
            <a:endParaRPr lang="en-US" sz="192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FFFF00"/>
                </a:highlight>
              </a:rPr>
              <a:t>Clark Planetarium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Contracts &amp; Procurement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20" dirty="0"/>
              <a:t>Council</a:t>
            </a:r>
          </a:p>
        </p:txBody>
      </p:sp>
    </p:spTree>
    <p:extLst>
      <p:ext uri="{BB962C8B-B14F-4D97-AF65-F5344CB8AC3E}">
        <p14:creationId xmlns:p14="http://schemas.microsoft.com/office/powerpoint/2010/main" val="24488784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8E94-7E7B-4C79-BB3E-2980783B2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40" dirty="0"/>
              <a:t>Data Governance Working Group Update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B18859-661A-43C3-83E6-91B64E169FBB}"/>
              </a:ext>
            </a:extLst>
          </p:cNvPr>
          <p:cNvSpPr/>
          <p:nvPr/>
        </p:nvSpPr>
        <p:spPr>
          <a:xfrm>
            <a:off x="986926" y="3854585"/>
            <a:ext cx="5486400" cy="2456057"/>
          </a:xfrm>
          <a:prstGeom prst="rect">
            <a:avLst/>
          </a:prstGeom>
        </p:spPr>
        <p:txBody>
          <a:bodyPr>
            <a:spAutoFit/>
          </a:bodyPr>
          <a:lstStyle/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/>
              <a:t>Public Works Ops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/>
              <a:t>Recorder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Records Management &amp; Archive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/>
              <a:t>Regional Development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FFFF00"/>
                </a:highlight>
              </a:rPr>
              <a:t>Solid Waste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Surveyor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00FF00"/>
                </a:highlight>
              </a:rPr>
              <a:t>Youth Services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/>
              <a:t>ZAP Admin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A72E61-9993-43F1-815F-5A57F6B8E024}"/>
              </a:ext>
            </a:extLst>
          </p:cNvPr>
          <p:cNvSpPr/>
          <p:nvPr/>
        </p:nvSpPr>
        <p:spPr>
          <a:xfrm>
            <a:off x="6096000" y="3854585"/>
            <a:ext cx="4368504" cy="6832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/>
              <a:t>Office of Data &amp; Innovation</a:t>
            </a:r>
          </a:p>
          <a:p>
            <a:pPr marL="1440145" lvl="2" indent="-342893">
              <a:buFont typeface="Arial" panose="020B0604020202020204" pitchFamily="34" charset="0"/>
              <a:buChar char="•"/>
            </a:pPr>
            <a:r>
              <a:rPr lang="en-US" sz="1920" dirty="0">
                <a:highlight>
                  <a:srgbClr val="FFFF00"/>
                </a:highlight>
              </a:rPr>
              <a:t>Information Technology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E55D4B-A3FF-44EF-B711-1935FA3AB275}"/>
              </a:ext>
            </a:extLst>
          </p:cNvPr>
          <p:cNvSpPr/>
          <p:nvPr/>
        </p:nvSpPr>
        <p:spPr>
          <a:xfrm>
            <a:off x="1158240" y="1891526"/>
            <a:ext cx="101997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3" indent="-342893">
              <a:buFont typeface="Arial" panose="020B0604020202020204" pitchFamily="34" charset="0"/>
              <a:buChar char="•"/>
            </a:pPr>
            <a:r>
              <a:rPr lang="en-US" b="1" dirty="0"/>
              <a:t>Phase 1 – Application Inventory  - In Progress</a:t>
            </a:r>
          </a:p>
          <a:p>
            <a:pPr marL="891518" lvl="1" indent="-342893">
              <a:buFont typeface="Arial" panose="020B0604020202020204" pitchFamily="34" charset="0"/>
              <a:buChar char="•"/>
            </a:pPr>
            <a:endParaRPr lang="en-US" dirty="0"/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dirty="0"/>
              <a:t>Phase I – </a:t>
            </a:r>
            <a:r>
              <a:rPr lang="en-US" strike="sngStrike" dirty="0">
                <a:solidFill>
                  <a:schemeClr val="bg1"/>
                </a:solidFill>
                <a:highlight>
                  <a:srgbClr val="FF0000"/>
                </a:highlight>
              </a:rPr>
              <a:t>November 30</a:t>
            </a:r>
            <a:r>
              <a:rPr lang="en-US" dirty="0">
                <a:solidFill>
                  <a:schemeClr val="bg1"/>
                </a:solidFill>
                <a:highlight>
                  <a:srgbClr val="FF0000"/>
                </a:highlight>
              </a:rPr>
              <a:t>  </a:t>
            </a:r>
            <a:r>
              <a:rPr lang="en-US" strike="sngStrike" dirty="0">
                <a:solidFill>
                  <a:schemeClr val="bg1"/>
                </a:solidFill>
                <a:highlight>
                  <a:srgbClr val="FF0000"/>
                </a:highlight>
              </a:rPr>
              <a:t>December 15 </a:t>
            </a:r>
            <a:r>
              <a:rPr lang="en-US" dirty="0"/>
              <a:t>February 28</a:t>
            </a:r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dirty="0"/>
              <a:t>24 agencies were invited to participate in the survey, 17 participated. </a:t>
            </a:r>
          </a:p>
        </p:txBody>
      </p:sp>
    </p:spTree>
    <p:extLst>
      <p:ext uri="{BB962C8B-B14F-4D97-AF65-F5344CB8AC3E}">
        <p14:creationId xmlns:p14="http://schemas.microsoft.com/office/powerpoint/2010/main" val="22058981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8E94-7E7B-4C79-BB3E-2980783B2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40" dirty="0"/>
              <a:t>Data Governance Working Group Update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E55D4B-A3FF-44EF-B711-1935FA3AB275}"/>
              </a:ext>
            </a:extLst>
          </p:cNvPr>
          <p:cNvSpPr/>
          <p:nvPr/>
        </p:nvSpPr>
        <p:spPr>
          <a:xfrm>
            <a:off x="1158240" y="1891525"/>
            <a:ext cx="1019971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3" indent="-342893">
              <a:buFont typeface="Arial" panose="020B0604020202020204" pitchFamily="34" charset="0"/>
              <a:buChar char="•"/>
            </a:pPr>
            <a:r>
              <a:rPr lang="en-US" b="1" dirty="0"/>
              <a:t>Phase II – Application Inventory</a:t>
            </a:r>
          </a:p>
          <a:p>
            <a:pPr marL="891518" lvl="1" indent="-342893">
              <a:buFont typeface="Arial" panose="020B0604020202020204" pitchFamily="34" charset="0"/>
              <a:buChar char="•"/>
            </a:pPr>
            <a:endParaRPr lang="en-US" dirty="0"/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dirty="0"/>
              <a:t>Invitation to all remaining agencies to participate in the survey. </a:t>
            </a:r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dirty="0"/>
              <a:t>Request for Data Coordinators</a:t>
            </a:r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dirty="0"/>
              <a:t>Data Coordinators Training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13241E-D2B9-41E3-91AA-D31B8BEF8300}"/>
              </a:ext>
            </a:extLst>
          </p:cNvPr>
          <p:cNvSpPr/>
          <p:nvPr/>
        </p:nvSpPr>
        <p:spPr>
          <a:xfrm>
            <a:off x="1158240" y="4128343"/>
            <a:ext cx="32045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40" dirty="0"/>
              <a:t>Administrative Services</a:t>
            </a:r>
          </a:p>
          <a:p>
            <a:r>
              <a:rPr lang="en-US" sz="1440" dirty="0"/>
              <a:t>Arts and Culture</a:t>
            </a:r>
          </a:p>
          <a:p>
            <a:r>
              <a:rPr lang="en-US" sz="1440" dirty="0"/>
              <a:t>Assessor</a:t>
            </a:r>
          </a:p>
          <a:p>
            <a:r>
              <a:rPr lang="en-US" sz="1440" dirty="0"/>
              <a:t>Auditor</a:t>
            </a:r>
          </a:p>
          <a:p>
            <a:r>
              <a:rPr lang="en-US" sz="1440" dirty="0"/>
              <a:t>Behavioral Health Services</a:t>
            </a:r>
          </a:p>
          <a:p>
            <a:r>
              <a:rPr lang="en-US" sz="1440" dirty="0"/>
              <a:t>Clerk</a:t>
            </a:r>
          </a:p>
          <a:p>
            <a:r>
              <a:rPr lang="en-US" sz="1440" dirty="0"/>
              <a:t>Community Services</a:t>
            </a:r>
          </a:p>
          <a:p>
            <a:r>
              <a:rPr lang="en-US" sz="1440" dirty="0"/>
              <a:t>Council</a:t>
            </a:r>
          </a:p>
          <a:p>
            <a:r>
              <a:rPr lang="en-US" sz="1440" dirty="0"/>
              <a:t>Council-Tax Administration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7F4436-0B90-4606-94AC-B01756E8D77C}"/>
              </a:ext>
            </a:extLst>
          </p:cNvPr>
          <p:cNvSpPr/>
          <p:nvPr/>
        </p:nvSpPr>
        <p:spPr>
          <a:xfrm>
            <a:off x="4263045" y="4128343"/>
            <a:ext cx="32045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40" dirty="0"/>
              <a:t>County Library</a:t>
            </a:r>
          </a:p>
          <a:p>
            <a:r>
              <a:rPr lang="en-US" sz="1440" dirty="0"/>
              <a:t>Criminal Justice Advisory Council</a:t>
            </a:r>
          </a:p>
          <a:p>
            <a:r>
              <a:rPr lang="en-US" sz="1440" dirty="0"/>
              <a:t>Criminal Justice Services</a:t>
            </a:r>
          </a:p>
          <a:p>
            <a:r>
              <a:rPr lang="en-US" sz="1440" dirty="0"/>
              <a:t>District Attorney</a:t>
            </a:r>
          </a:p>
          <a:p>
            <a:r>
              <a:rPr lang="en-US" sz="1440" dirty="0"/>
              <a:t>Emergency Services</a:t>
            </a:r>
          </a:p>
          <a:p>
            <a:r>
              <a:rPr lang="en-US" sz="1440" dirty="0"/>
              <a:t>Equestrian Park</a:t>
            </a:r>
          </a:p>
          <a:p>
            <a:r>
              <a:rPr lang="en-US" sz="1440" dirty="0"/>
              <a:t>Extension Service</a:t>
            </a:r>
          </a:p>
          <a:p>
            <a:r>
              <a:rPr lang="en-US" sz="1440" dirty="0"/>
              <a:t>Golf</a:t>
            </a:r>
          </a:p>
          <a:p>
            <a:endParaRPr lang="en-US" sz="144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B786C0-B227-42A1-8916-96BFD33E55C3}"/>
              </a:ext>
            </a:extLst>
          </p:cNvPr>
          <p:cNvSpPr/>
          <p:nvPr/>
        </p:nvSpPr>
        <p:spPr>
          <a:xfrm>
            <a:off x="7692044" y="4128342"/>
            <a:ext cx="32045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40" dirty="0"/>
              <a:t>Government Center Operations</a:t>
            </a:r>
          </a:p>
          <a:p>
            <a:r>
              <a:rPr lang="en-US" sz="1440" dirty="0"/>
              <a:t>Human Services</a:t>
            </a:r>
          </a:p>
          <a:p>
            <a:r>
              <a:rPr lang="en-US" sz="1440" dirty="0"/>
              <a:t>Justice Courts</a:t>
            </a:r>
          </a:p>
          <a:p>
            <a:r>
              <a:rPr lang="en-US" sz="1440" dirty="0"/>
              <a:t>Mayor Administration</a:t>
            </a:r>
          </a:p>
          <a:p>
            <a:r>
              <a:rPr lang="en-US" sz="1440" dirty="0"/>
              <a:t>Office of Regional Development</a:t>
            </a:r>
          </a:p>
          <a:p>
            <a:r>
              <a:rPr lang="en-US" sz="1440" dirty="0"/>
              <a:t>Open Space</a:t>
            </a:r>
          </a:p>
          <a:p>
            <a:r>
              <a:rPr lang="en-US" sz="1440" dirty="0"/>
              <a:t>Parks</a:t>
            </a:r>
          </a:p>
          <a:p>
            <a:r>
              <a:rPr lang="en-US" sz="1440" dirty="0"/>
              <a:t>Public </a:t>
            </a:r>
            <a:r>
              <a:rPr lang="en-US" sz="1440" dirty="0" err="1"/>
              <a:t>Wks</a:t>
            </a:r>
            <a:r>
              <a:rPr lang="en-US" sz="1440" dirty="0"/>
              <a:t> &amp; Municipal Service</a:t>
            </a:r>
          </a:p>
          <a:p>
            <a:r>
              <a:rPr lang="en-US" sz="1440" dirty="0"/>
              <a:t>Public Works Engineering</a:t>
            </a:r>
          </a:p>
          <a:p>
            <a:endParaRPr lang="en-US" sz="1440" dirty="0"/>
          </a:p>
        </p:txBody>
      </p:sp>
    </p:spTree>
    <p:extLst>
      <p:ext uri="{BB962C8B-B14F-4D97-AF65-F5344CB8AC3E}">
        <p14:creationId xmlns:p14="http://schemas.microsoft.com/office/powerpoint/2010/main" val="42052181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8E94-7E7B-4C79-BB3E-2980783B2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40" dirty="0"/>
              <a:t>Data Governance Working Group Update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E55D4B-A3FF-44EF-B711-1935FA3AB275}"/>
              </a:ext>
            </a:extLst>
          </p:cNvPr>
          <p:cNvSpPr/>
          <p:nvPr/>
        </p:nvSpPr>
        <p:spPr>
          <a:xfrm>
            <a:off x="1158240" y="1891525"/>
            <a:ext cx="1019971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3" indent="-342893">
              <a:buFont typeface="Arial" panose="020B0604020202020204" pitchFamily="34" charset="0"/>
              <a:buChar char="•"/>
            </a:pPr>
            <a:r>
              <a:rPr lang="en-US" b="1" dirty="0"/>
              <a:t>Phase II – Application Inventory</a:t>
            </a:r>
          </a:p>
          <a:p>
            <a:pPr marL="891518" lvl="1" indent="-342893">
              <a:buFont typeface="Arial" panose="020B0604020202020204" pitchFamily="34" charset="0"/>
              <a:buChar char="•"/>
            </a:pPr>
            <a:endParaRPr lang="en-US" dirty="0"/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dirty="0"/>
              <a:t>Invitation to all remaining agencies to participate in the survey. </a:t>
            </a:r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dirty="0"/>
              <a:t>Request for Data Coordinators</a:t>
            </a:r>
          </a:p>
          <a:p>
            <a:pPr marL="891518" lvl="1" indent="-342893">
              <a:buFont typeface="Arial" panose="020B0604020202020204" pitchFamily="34" charset="0"/>
              <a:buChar char="•"/>
            </a:pPr>
            <a:r>
              <a:rPr lang="en-US" dirty="0"/>
              <a:t>Data Coordinators Training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7F4436-0B90-4606-94AC-B01756E8D77C}"/>
              </a:ext>
            </a:extLst>
          </p:cNvPr>
          <p:cNvSpPr/>
          <p:nvPr/>
        </p:nvSpPr>
        <p:spPr>
          <a:xfrm>
            <a:off x="1357744" y="4017196"/>
            <a:ext cx="3466411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40" dirty="0"/>
              <a:t>Public Works Operations</a:t>
            </a:r>
          </a:p>
          <a:p>
            <a:r>
              <a:rPr lang="en-US" sz="1440" dirty="0"/>
              <a:t>Rampton Salt Palace Operations</a:t>
            </a:r>
          </a:p>
          <a:p>
            <a:r>
              <a:rPr lang="en-US" sz="1440" dirty="0"/>
              <a:t>Real Estate</a:t>
            </a:r>
          </a:p>
          <a:p>
            <a:r>
              <a:rPr lang="en-US" sz="1440" dirty="0"/>
              <a:t>Recorder</a:t>
            </a:r>
          </a:p>
          <a:p>
            <a:r>
              <a:rPr lang="en-US" sz="1440" dirty="0"/>
              <a:t>Recreation</a:t>
            </a:r>
          </a:p>
          <a:p>
            <a:r>
              <a:rPr lang="en-US" sz="1440" dirty="0"/>
              <a:t>Redevelopment Agency of SL Co</a:t>
            </a:r>
          </a:p>
          <a:p>
            <a:r>
              <a:rPr lang="en-US" sz="1440" dirty="0"/>
              <a:t>Sheriff's Office</a:t>
            </a:r>
          </a:p>
          <a:p>
            <a:r>
              <a:rPr lang="en-US" sz="1440" dirty="0"/>
              <a:t>Solid Waste Management Facility</a:t>
            </a:r>
          </a:p>
          <a:p>
            <a:r>
              <a:rPr lang="en-US" sz="1440" dirty="0"/>
              <a:t>Treasurer</a:t>
            </a:r>
          </a:p>
          <a:p>
            <a:r>
              <a:rPr lang="en-US" sz="1440" dirty="0" err="1"/>
              <a:t>UPACA</a:t>
            </a:r>
            <a:r>
              <a:rPr lang="en-US" sz="1440" dirty="0"/>
              <a:t> Eccles Theater</a:t>
            </a:r>
          </a:p>
          <a:p>
            <a:r>
              <a:rPr lang="en-US" sz="1440" dirty="0"/>
              <a:t>Zap Fund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8443329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1C14D-2B41-4A00-AED0-E54C077EC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77" y="530966"/>
            <a:ext cx="9867048" cy="865909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Communication Items - Mayor and Council</a:t>
            </a:r>
            <a:br>
              <a:rPr lang="en-US" sz="27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6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Zach Posner &amp; Chair   </a:t>
            </a:r>
            <a:br>
              <a:rPr lang="en-US" sz="4000" dirty="0">
                <a:cs typeface="Calibri Light" panose="020F0302020204030204" pitchFamily="34" charset="0"/>
              </a:rPr>
            </a:br>
            <a:br>
              <a:rPr lang="en-US" sz="3100" dirty="0">
                <a:cs typeface="Calibri Light" panose="020F0302020204030204" pitchFamily="34" charset="0"/>
              </a:rPr>
            </a:br>
            <a:r>
              <a:rPr lang="en-US" sz="3100" b="0" cap="none" dirty="0">
                <a:cs typeface="Calibri Light" panose="020F0302020204030204" pitchFamily="34" charset="0"/>
              </a:rPr>
              <a:t>-  </a:t>
            </a:r>
            <a:r>
              <a:rPr lang="en-US" sz="3100" b="0" cap="none" dirty="0">
                <a:solidFill>
                  <a:prstClr val="black"/>
                </a:solidFill>
                <a:latin typeface="Arial"/>
                <a:ea typeface="+mn-ea"/>
                <a:cs typeface="+mn-cs"/>
              </a:rPr>
              <a:t>New Chair &amp; Vice-Chair</a:t>
            </a:r>
            <a:br>
              <a:rPr lang="en-US" sz="3100" b="0" cap="none" dirty="0">
                <a:solidFill>
                  <a:prstClr val="black"/>
                </a:solidFill>
                <a:latin typeface="Arial"/>
                <a:ea typeface="+mn-ea"/>
                <a:cs typeface="+mn-cs"/>
              </a:rPr>
            </a:br>
            <a:r>
              <a:rPr lang="en-US" sz="3100" b="0" cap="none" dirty="0">
                <a:solidFill>
                  <a:prstClr val="black"/>
                </a:solidFill>
                <a:latin typeface="Arial"/>
                <a:ea typeface="+mn-ea"/>
                <a:cs typeface="+mn-cs"/>
              </a:rPr>
              <a:t>-  Policy 1400 &amp; 1400-1</a:t>
            </a:r>
            <a:br>
              <a:rPr lang="en-US" sz="3100" b="0" dirty="0"/>
            </a:br>
            <a:r>
              <a:rPr lang="en-US" sz="3100" b="0" dirty="0"/>
              <a:t> </a:t>
            </a:r>
            <a:br>
              <a:rPr lang="en-US" sz="3100" b="0" dirty="0"/>
            </a:br>
            <a:endParaRPr lang="en-US" sz="3100" b="0" dirty="0"/>
          </a:p>
        </p:txBody>
      </p:sp>
    </p:spTree>
    <p:extLst>
      <p:ext uri="{BB962C8B-B14F-4D97-AF65-F5344CB8AC3E}">
        <p14:creationId xmlns:p14="http://schemas.microsoft.com/office/powerpoint/2010/main" val="3725779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916A6-285B-4ACB-9E50-7140AAE0D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217" y="557511"/>
            <a:ext cx="8229600" cy="865909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Meeting Schedule For 2021</a:t>
            </a:r>
            <a:br>
              <a:rPr lang="en-US" sz="27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6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Kristine Pepin  </a:t>
            </a:r>
            <a:br>
              <a:rPr lang="en-US" sz="3600" dirty="0">
                <a:cs typeface="Calibri Light" panose="020F0302020204030204" pitchFamily="34" charset="0"/>
              </a:rPr>
            </a:br>
            <a:br>
              <a:rPr lang="en-US" dirty="0">
                <a:cs typeface="Calibri Light" panose="020F0302020204030204" pitchFamily="34" charset="0"/>
              </a:rPr>
            </a:br>
            <a:endParaRPr lang="en-US" dirty="0"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278F9-00EA-4B63-A6D8-17437F51E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675" y="1738007"/>
            <a:ext cx="8499475" cy="4111625"/>
          </a:xfrm>
        </p:spPr>
        <p:txBody>
          <a:bodyPr>
            <a:normAutofit/>
          </a:bodyPr>
          <a:lstStyle/>
          <a:p>
            <a:pPr marL="457200" indent="-45720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Calibri Light" panose="020F0302020204030204" pitchFamily="34" charset="0"/>
              </a:rPr>
              <a:t>9:00 – 10:30 am</a:t>
            </a:r>
          </a:p>
          <a:p>
            <a:pPr marL="914400" lvl="1" indent="-45720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Calibri Light" panose="020F0302020204030204" pitchFamily="34" charset="0"/>
              </a:rPr>
              <a:t>April 22</a:t>
            </a:r>
          </a:p>
          <a:p>
            <a:pPr marL="914400" lvl="1" indent="-45720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Calibri Light" panose="020F0302020204030204" pitchFamily="34" charset="0"/>
              </a:rPr>
              <a:t>June 24</a:t>
            </a:r>
          </a:p>
          <a:p>
            <a:pPr marL="914400" lvl="1" indent="-45720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Calibri Light" panose="020F0302020204030204" pitchFamily="34" charset="0"/>
              </a:rPr>
              <a:t>August 12</a:t>
            </a:r>
          </a:p>
          <a:p>
            <a:pPr marL="914400" lvl="1" indent="-45720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Calibri Light" panose="020F0302020204030204" pitchFamily="34" charset="0"/>
              </a:rPr>
              <a:t>August 18</a:t>
            </a:r>
          </a:p>
          <a:p>
            <a:pPr marL="914400" lvl="1" indent="-45720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Calibri Light" panose="020F0302020204030204" pitchFamily="34" charset="0"/>
              </a:rPr>
              <a:t>October 28</a:t>
            </a:r>
          </a:p>
          <a:p>
            <a:pPr marL="914400" lvl="1" indent="-45720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Calibri Light" panose="020F0302020204030204" pitchFamily="34" charset="0"/>
              </a:rPr>
              <a:t>December 9</a:t>
            </a:r>
          </a:p>
          <a:p>
            <a:pPr marL="457200" indent="-45720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en-US" sz="3300" dirty="0">
              <a:latin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2800" dirty="0"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B8CC2-2CB5-4097-BD55-238C0979E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48" y="571500"/>
            <a:ext cx="109728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Review Action Items</a:t>
            </a:r>
            <a:br>
              <a:rPr lang="en-US" sz="24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6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Kristine Pepin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2">
            <a:extLst>
              <a:ext uri="{FF2B5EF4-FFF2-40B4-BE49-F238E27FC236}">
                <a16:creationId xmlns:a16="http://schemas.microsoft.com/office/drawing/2014/main" id="{7591E391-FCA5-4595-B886-223DC8A22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1553" y="3256721"/>
            <a:ext cx="4848892" cy="132343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eaLnBrk="1" fontAlgn="auto" hangingPunct="1">
              <a:spcBef>
                <a:spcPts val="0"/>
              </a:spcBef>
              <a:spcAft>
                <a:spcPts val="0"/>
              </a:spcAft>
              <a:defRPr sz="2400" b="1">
                <a:solidFill>
                  <a:srgbClr val="8D1B40"/>
                </a:solidFill>
                <a:latin typeface="+mj-lt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en-US" altLang="en-US" sz="8000" dirty="0"/>
              <a:t>Thank - You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957FA1-92D7-47B1-86F1-70E0083518B9}"/>
              </a:ext>
            </a:extLst>
          </p:cNvPr>
          <p:cNvSpPr/>
          <p:nvPr/>
        </p:nvSpPr>
        <p:spPr>
          <a:xfrm>
            <a:off x="3084726" y="1434349"/>
            <a:ext cx="58670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8D1B40"/>
                </a:solidFill>
                <a:latin typeface="+mj-lt"/>
                <a:ea typeface="+mj-ea"/>
                <a:cs typeface="Calibri Light" panose="020F0302020204030204" pitchFamily="34" charset="0"/>
              </a:rPr>
              <a:t>Next</a:t>
            </a:r>
            <a:r>
              <a:rPr lang="en-US" sz="6600" dirty="0">
                <a:solidFill>
                  <a:srgbClr val="8B1E41"/>
                </a:solidFill>
                <a:latin typeface="Calibri Light" panose="020F0302020204030204" pitchFamily="34" charset="0"/>
                <a:ea typeface="+mj-ea"/>
                <a:cs typeface="+mj-cs"/>
              </a:rPr>
              <a:t> </a:t>
            </a:r>
            <a:r>
              <a:rPr lang="en-US" sz="4400" b="1" dirty="0">
                <a:solidFill>
                  <a:srgbClr val="8D1B40"/>
                </a:solidFill>
                <a:latin typeface="+mj-lt"/>
                <a:ea typeface="+mj-ea"/>
                <a:cs typeface="Calibri Light" panose="020F0302020204030204" pitchFamily="34" charset="0"/>
              </a:rPr>
              <a:t>Meeting</a:t>
            </a:r>
            <a:r>
              <a:rPr lang="en-US" sz="6600" dirty="0">
                <a:solidFill>
                  <a:srgbClr val="8B1E41"/>
                </a:solidFill>
                <a:latin typeface="Calibri Light" panose="020F0302020204030204" pitchFamily="34" charset="0"/>
                <a:ea typeface="+mj-ea"/>
                <a:cs typeface="+mj-cs"/>
              </a:rPr>
              <a:t> </a:t>
            </a:r>
            <a:r>
              <a:rPr lang="en-US" sz="4400" dirty="0">
                <a:solidFill>
                  <a:srgbClr val="8B1E41"/>
                </a:solidFill>
                <a:latin typeface="Calibri Light" panose="020F0302020204030204" pitchFamily="34" charset="0"/>
                <a:ea typeface="+mj-ea"/>
                <a:cs typeface="+mj-cs"/>
              </a:rPr>
              <a:t>–</a:t>
            </a:r>
            <a:r>
              <a:rPr lang="en-US" sz="6600" dirty="0">
                <a:solidFill>
                  <a:srgbClr val="8B1E41"/>
                </a:solidFill>
                <a:latin typeface="Calibri Light" panose="020F0302020204030204" pitchFamily="34" charset="0"/>
                <a:ea typeface="+mj-ea"/>
                <a:cs typeface="+mj-cs"/>
              </a:rPr>
              <a:t> </a:t>
            </a:r>
            <a:r>
              <a:rPr lang="en-US" sz="4400" b="1" dirty="0">
                <a:solidFill>
                  <a:srgbClr val="8D1B40"/>
                </a:solidFill>
                <a:latin typeface="+mj-lt"/>
                <a:ea typeface="+mj-ea"/>
                <a:cs typeface="Calibri Light" panose="020F0302020204030204" pitchFamily="34" charset="0"/>
              </a:rPr>
              <a:t> 4/22/21</a:t>
            </a:r>
          </a:p>
        </p:txBody>
      </p:sp>
      <p:sp>
        <p:nvSpPr>
          <p:cNvPr id="71685" name="TextBox 10">
            <a:extLst>
              <a:ext uri="{FF2B5EF4-FFF2-40B4-BE49-F238E27FC236}">
                <a16:creationId xmlns:a16="http://schemas.microsoft.com/office/drawing/2014/main" id="{7A9F91CC-E9E1-4544-A450-70A590201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5067" y="5838297"/>
            <a:ext cx="3300413" cy="3683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/>
              <a:t>Motion and Vote to Adjourn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0291A-1186-46F9-85B7-C5025DC5E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10" y="506088"/>
            <a:ext cx="8229600" cy="39815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TO-DO</a:t>
            </a:r>
            <a:r>
              <a:rPr lang="en-US" sz="3200" dirty="0"/>
              <a:t> </a:t>
            </a:r>
            <a:r>
              <a:rPr lang="en-US" sz="40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List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AA39A-4CEB-46A9-B23D-E40178E46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825" y="949325"/>
            <a:ext cx="8399463" cy="3960813"/>
          </a:xfrm>
        </p:spPr>
        <p:txBody>
          <a:bodyPr>
            <a:normAutofit fontScale="25000" lnSpcReduction="20000"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7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en-US" sz="4400" dirty="0"/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2600" dirty="0"/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2600" dirty="0"/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2600" dirty="0"/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2600" dirty="0"/>
          </a:p>
          <a:p>
            <a:pPr marL="514350" indent="-51435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en-US" sz="2600" dirty="0"/>
          </a:p>
          <a:p>
            <a:pPr marL="514350" indent="-51435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en-US" sz="2600" dirty="0"/>
          </a:p>
          <a:p>
            <a:pPr marL="514350" indent="-51435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en-US" sz="2600" dirty="0"/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2600" strike="sngStrike" dirty="0"/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2600" dirty="0"/>
          </a:p>
          <a:p>
            <a:pPr marL="514350" indent="-51435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en-US" sz="2600" dirty="0"/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sz="2400" dirty="0"/>
          </a:p>
          <a:p>
            <a:pPr lvl="1" indent="0" fontAlgn="auto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en-US" sz="2600" b="0" dirty="0">
                <a:solidFill>
                  <a:schemeClr val="tx1"/>
                </a:solidFill>
              </a:rPr>
              <a:t> </a:t>
            </a:r>
          </a:p>
          <a:p>
            <a:pPr marL="171450" indent="-51435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en-US" sz="2400" dirty="0"/>
          </a:p>
          <a:p>
            <a:pPr marL="171450" indent="-51435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en-US" sz="2400" dirty="0"/>
          </a:p>
          <a:p>
            <a:pPr marL="514350" indent="-51435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endParaRPr lang="en-US" sz="2200" dirty="0"/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0E3048C-B73B-441F-92AC-FC5A9613B3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019816"/>
              </p:ext>
            </p:extLst>
          </p:nvPr>
        </p:nvGraphicFramePr>
        <p:xfrm>
          <a:off x="2090738" y="646113"/>
          <a:ext cx="11234737" cy="852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115544" imgH="6486371" progId="Excel.Sheet.12">
                  <p:embed/>
                </p:oleObj>
              </mc:Choice>
              <mc:Fallback>
                <p:oleObj name="Worksheet" r:id="rId3" imgW="9115544" imgH="6486371" progId="Excel.Sheet.12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0E3048C-B73B-441F-92AC-FC5A9613B3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90738" y="646113"/>
                        <a:ext cx="11234737" cy="8528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7">
            <a:extLst>
              <a:ext uri="{FF2B5EF4-FFF2-40B4-BE49-F238E27FC236}">
                <a16:creationId xmlns:a16="http://schemas.microsoft.com/office/drawing/2014/main" id="{EF3C5A1E-5B10-441C-924D-30459FF57614}"/>
              </a:ext>
            </a:extLst>
          </p:cNvPr>
          <p:cNvGrpSpPr>
            <a:grpSpLocks/>
          </p:cNvGrpSpPr>
          <p:nvPr/>
        </p:nvGrpSpPr>
        <p:grpSpPr bwMode="auto">
          <a:xfrm>
            <a:off x="0" y="-49213"/>
            <a:ext cx="12192000" cy="530226"/>
            <a:chOff x="0" y="-49453"/>
            <a:chExt cx="12192000" cy="53071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DD07871-B518-4A29-8EAD-4851A199874B}"/>
                </a:ext>
              </a:extLst>
            </p:cNvPr>
            <p:cNvSpPr/>
            <p:nvPr/>
          </p:nvSpPr>
          <p:spPr>
            <a:xfrm>
              <a:off x="0" y="-195"/>
              <a:ext cx="12192000" cy="481458"/>
            </a:xfrm>
            <a:prstGeom prst="rect">
              <a:avLst/>
            </a:prstGeom>
            <a:solidFill>
              <a:srgbClr val="8D1B4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36870" name="Picture 5">
              <a:extLst>
                <a:ext uri="{FF2B5EF4-FFF2-40B4-BE49-F238E27FC236}">
                  <a16:creationId xmlns:a16="http://schemas.microsoft.com/office/drawing/2014/main" id="{46FDF931-204B-4F67-9EAF-8E7B680CA6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893" y="40907"/>
              <a:ext cx="207645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71" name="TextBox 6">
              <a:extLst>
                <a:ext uri="{FF2B5EF4-FFF2-40B4-BE49-F238E27FC236}">
                  <a16:creationId xmlns:a16="http://schemas.microsoft.com/office/drawing/2014/main" id="{29BA4662-189A-413F-8EF2-D8E66B917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8236" y="-49453"/>
              <a:ext cx="491673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Technology Advisory Board</a:t>
              </a: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4A1451C9-09AF-43A1-A904-80F8652211D8}"/>
              </a:ext>
            </a:extLst>
          </p:cNvPr>
          <p:cNvSpPr txBox="1">
            <a:spLocks/>
          </p:cNvSpPr>
          <p:nvPr/>
        </p:nvSpPr>
        <p:spPr>
          <a:xfrm>
            <a:off x="225893" y="573088"/>
            <a:ext cx="11387138" cy="64611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8D1B40"/>
                </a:solidFill>
                <a:cs typeface="Calibri Light" panose="020F0302020204030204" pitchFamily="34" charset="0"/>
              </a:rPr>
              <a:t>Agenda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B8FB51F-0601-4747-AF4C-CE65ADB20B8E}"/>
              </a:ext>
            </a:extLst>
          </p:cNvPr>
          <p:cNvSpPr txBox="1">
            <a:spLocks/>
          </p:cNvSpPr>
          <p:nvPr/>
        </p:nvSpPr>
        <p:spPr>
          <a:xfrm>
            <a:off x="1790700" y="1143000"/>
            <a:ext cx="9611946" cy="5426075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Public Comments </a:t>
            </a:r>
            <a:r>
              <a:rPr lang="en-US" sz="1500" dirty="0">
                <a:latin typeface="Calibri Light" panose="020F0302020204030204" pitchFamily="34" charset="0"/>
              </a:rPr>
              <a:t>- Chair - 3 min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Approve Minutes from 12/10/20 Meeting </a:t>
            </a:r>
            <a:r>
              <a:rPr lang="en-US" sz="1700" dirty="0">
                <a:latin typeface="Calibri Light" panose="020F0302020204030204" pitchFamily="34" charset="0"/>
              </a:rPr>
              <a:t>- </a:t>
            </a:r>
            <a:r>
              <a:rPr lang="en-US" sz="1500" dirty="0">
                <a:latin typeface="Calibri Light" panose="020F0302020204030204" pitchFamily="34" charset="0"/>
              </a:rPr>
              <a:t>Chair - 2 min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solidFill>
                  <a:prstClr val="black"/>
                </a:solidFill>
                <a:latin typeface="Calibri Light" panose="020F0302020204030204" pitchFamily="34" charset="0"/>
              </a:rPr>
              <a:t>Nominations &amp; Voting for 2021 TAB Chair &amp; Vice-Chair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</a:rPr>
              <a:t>– Chair – 10 min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COVID-19 Update (Informational) </a:t>
            </a:r>
            <a:r>
              <a:rPr lang="en-US" sz="1400" dirty="0">
                <a:latin typeface="Calibri Light" panose="020F0302020204030204" pitchFamily="34" charset="0"/>
              </a:rPr>
              <a:t>– Zach Posner – 5 min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Follow-Up Items:</a:t>
            </a:r>
          </a:p>
          <a:p>
            <a:pPr marL="1085850" lvl="1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County-Wide Website Redesign Update (Informational) </a:t>
            </a:r>
            <a:r>
              <a:rPr lang="en-US" sz="1400" dirty="0">
                <a:latin typeface="Calibri Light" panose="020F0302020204030204" pitchFamily="34" charset="0"/>
              </a:rPr>
              <a:t>–  </a:t>
            </a:r>
            <a:r>
              <a:rPr lang="en-US" sz="1600" dirty="0">
                <a:latin typeface="Calibri Light" panose="020F0302020204030204" pitchFamily="34" charset="0"/>
              </a:rPr>
              <a:t>Megan Hillyard– 5 min </a:t>
            </a:r>
          </a:p>
          <a:p>
            <a:pPr marL="1085850" lvl="1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SharePoint Document Management Update (Informational) </a:t>
            </a:r>
            <a:r>
              <a:rPr lang="en-US" sz="1500" dirty="0">
                <a:latin typeface="Calibri Light" panose="020F0302020204030204" pitchFamily="34" charset="0"/>
              </a:rPr>
              <a:t>– Tony Jolley– 5 min </a:t>
            </a:r>
          </a:p>
          <a:p>
            <a:pPr marL="1085850" lvl="1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Working Groups Membership (Informational) </a:t>
            </a:r>
            <a:r>
              <a:rPr lang="en-US" sz="1500" dirty="0">
                <a:latin typeface="Calibri Light" panose="020F0302020204030204" pitchFamily="34" charset="0"/>
              </a:rPr>
              <a:t>– Tony Jolley – 10 min 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Working Groups Milestone Chart (Discussion/Direction) </a:t>
            </a:r>
            <a:r>
              <a:rPr lang="en-US" sz="1400" dirty="0">
                <a:latin typeface="Calibri Light" panose="020F0302020204030204" pitchFamily="34" charset="0"/>
              </a:rPr>
              <a:t>–</a:t>
            </a:r>
            <a:r>
              <a:rPr lang="en-US" sz="2600" dirty="0">
                <a:latin typeface="Calibri Light" panose="020F0302020204030204" pitchFamily="34" charset="0"/>
              </a:rPr>
              <a:t> </a:t>
            </a:r>
            <a:r>
              <a:rPr lang="en-US" sz="1500" dirty="0">
                <a:latin typeface="Calibri Light" panose="020F0302020204030204" pitchFamily="34" charset="0"/>
              </a:rPr>
              <a:t>Tony Jolley– 3 min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IT Working Group Updates:  </a:t>
            </a:r>
            <a:endParaRPr lang="en-US" sz="2300" dirty="0">
              <a:solidFill>
                <a:prstClr val="black"/>
              </a:solidFill>
              <a:latin typeface="Calibri Light" panose="020F0302020204030204" pitchFamily="34" charset="0"/>
            </a:endParaRP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GWG – IT Policy &amp; Standards Update – (Discussion/Approval) </a:t>
            </a:r>
            <a:r>
              <a:rPr lang="en-US" sz="1400" dirty="0">
                <a:latin typeface="Calibri Light" panose="020F0302020204030204" pitchFamily="34" charset="0"/>
              </a:rPr>
              <a:t>– Mark Evans – 10 min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solidFill>
                  <a:prstClr val="black"/>
                </a:solidFill>
                <a:latin typeface="Calibri Light" panose="020F0302020204030204" pitchFamily="34" charset="0"/>
              </a:rPr>
              <a:t>Technology Positions County-wide update </a:t>
            </a:r>
            <a:r>
              <a:rPr lang="en-US" sz="2800" dirty="0">
                <a:solidFill>
                  <a:prstClr val="black"/>
                </a:solidFill>
                <a:latin typeface="Calibri Light" panose="020F0302020204030204" pitchFamily="34" charset="0"/>
              </a:rPr>
              <a:t>(Discussion/Direction)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</a:rPr>
              <a:t>–</a:t>
            </a:r>
            <a:r>
              <a:rPr lang="en-US" sz="2500" dirty="0">
                <a:solidFill>
                  <a:prstClr val="black"/>
                </a:solidFill>
                <a:latin typeface="Calibri Light" panose="020F0302020204030204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</a:rPr>
              <a:t>Heather Hancock 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</a:rPr>
              <a:t>– 10 min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solidFill>
                  <a:prstClr val="black"/>
                </a:solidFill>
                <a:latin typeface="Calibri Light" panose="020F0302020204030204" pitchFamily="34" charset="0"/>
              </a:rPr>
              <a:t>Data Governance Working Group Update (Informational) 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</a:rPr>
              <a:t>– Javaid Lal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</a:rPr>
              <a:t>– 10 min</a:t>
            </a:r>
            <a:endParaRPr lang="en-US" dirty="0">
              <a:solidFill>
                <a:prstClr val="black"/>
              </a:solidFill>
              <a:latin typeface="Calibri Light" panose="020F0302020204030204" pitchFamily="34" charset="0"/>
            </a:endParaRP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 Light" panose="020F0302020204030204" pitchFamily="34" charset="0"/>
              </a:rPr>
              <a:t>Communication Items - Mayor &amp; Council 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</a:rPr>
              <a:t>– Zach Posner &amp; Chair – 1 min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Upcoming Meeting Schedule (Discussion/Direction) </a:t>
            </a:r>
            <a:r>
              <a:rPr lang="en-US" sz="1500" dirty="0">
                <a:latin typeface="Calibri Light" panose="020F0302020204030204" pitchFamily="34" charset="0"/>
              </a:rPr>
              <a:t>– Kristine Pepin - 1 min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Review Action Items </a:t>
            </a:r>
            <a:r>
              <a:rPr lang="en-US" sz="1500" dirty="0">
                <a:latin typeface="Calibri Light" panose="020F0302020204030204" pitchFamily="34" charset="0"/>
              </a:rPr>
              <a:t>– Kristine Pepin -  2 min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Next Meeting </a:t>
            </a:r>
            <a:r>
              <a:rPr lang="en-US" sz="1400" dirty="0">
                <a:latin typeface="Calibri Light" panose="020F0302020204030204" pitchFamily="34" charset="0"/>
              </a:rPr>
              <a:t>– </a:t>
            </a:r>
            <a:r>
              <a:rPr lang="en-US" sz="2900" dirty="0">
                <a:latin typeface="Calibri Light" panose="020F0302020204030204" pitchFamily="34" charset="0"/>
              </a:rPr>
              <a:t>4/22/21 </a:t>
            </a:r>
            <a:r>
              <a:rPr lang="en-US" sz="1500" dirty="0">
                <a:latin typeface="Calibri Light" panose="020F0302020204030204" pitchFamily="34" charset="0"/>
              </a:rPr>
              <a:t>– Chair  - 1 min</a:t>
            </a:r>
          </a:p>
          <a:p>
            <a:pPr fontAlgn="auto">
              <a:spcAft>
                <a:spcPts val="0"/>
              </a:spcAft>
              <a:defRPr/>
            </a:pPr>
            <a:endParaRPr lang="en-US" sz="1600" dirty="0"/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7">
            <a:extLst>
              <a:ext uri="{FF2B5EF4-FFF2-40B4-BE49-F238E27FC236}">
                <a16:creationId xmlns:a16="http://schemas.microsoft.com/office/drawing/2014/main" id="{EF3C5A1E-5B10-441C-924D-30459FF57614}"/>
              </a:ext>
            </a:extLst>
          </p:cNvPr>
          <p:cNvGrpSpPr>
            <a:grpSpLocks/>
          </p:cNvGrpSpPr>
          <p:nvPr/>
        </p:nvGrpSpPr>
        <p:grpSpPr bwMode="auto">
          <a:xfrm>
            <a:off x="0" y="-49213"/>
            <a:ext cx="12192000" cy="530226"/>
            <a:chOff x="0" y="-49453"/>
            <a:chExt cx="12192000" cy="53071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DD07871-B518-4A29-8EAD-4851A199874B}"/>
                </a:ext>
              </a:extLst>
            </p:cNvPr>
            <p:cNvSpPr/>
            <p:nvPr/>
          </p:nvSpPr>
          <p:spPr>
            <a:xfrm>
              <a:off x="0" y="-195"/>
              <a:ext cx="12192000" cy="481458"/>
            </a:xfrm>
            <a:prstGeom prst="rect">
              <a:avLst/>
            </a:prstGeom>
            <a:solidFill>
              <a:srgbClr val="8D1B4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36870" name="Picture 5">
              <a:extLst>
                <a:ext uri="{FF2B5EF4-FFF2-40B4-BE49-F238E27FC236}">
                  <a16:creationId xmlns:a16="http://schemas.microsoft.com/office/drawing/2014/main" id="{46FDF931-204B-4F67-9EAF-8E7B680CA6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893" y="40907"/>
              <a:ext cx="207645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71" name="TextBox 6">
              <a:extLst>
                <a:ext uri="{FF2B5EF4-FFF2-40B4-BE49-F238E27FC236}">
                  <a16:creationId xmlns:a16="http://schemas.microsoft.com/office/drawing/2014/main" id="{29BA4662-189A-413F-8EF2-D8E66B917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8236" y="-49453"/>
              <a:ext cx="491673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Technology Advisory Board</a:t>
              </a: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4A1451C9-09AF-43A1-A904-80F8652211D8}"/>
              </a:ext>
            </a:extLst>
          </p:cNvPr>
          <p:cNvSpPr txBox="1">
            <a:spLocks/>
          </p:cNvSpPr>
          <p:nvPr/>
        </p:nvSpPr>
        <p:spPr>
          <a:xfrm>
            <a:off x="225893" y="573088"/>
            <a:ext cx="11387138" cy="64611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8D1B40"/>
                </a:solidFill>
                <a:cs typeface="Calibri Light" panose="020F0302020204030204" pitchFamily="34" charset="0"/>
              </a:rPr>
              <a:t>Agenda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B8FB51F-0601-4747-AF4C-CE65ADB20B8E}"/>
              </a:ext>
            </a:extLst>
          </p:cNvPr>
          <p:cNvSpPr txBox="1">
            <a:spLocks/>
          </p:cNvSpPr>
          <p:nvPr/>
        </p:nvSpPr>
        <p:spPr>
          <a:xfrm>
            <a:off x="1790700" y="1143000"/>
            <a:ext cx="9611946" cy="5426075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Public Comments </a:t>
            </a:r>
            <a:r>
              <a:rPr lang="en-US" sz="1500" dirty="0">
                <a:latin typeface="Calibri Light" panose="020F0302020204030204" pitchFamily="34" charset="0"/>
              </a:rPr>
              <a:t>- Chair - 3 min </a:t>
            </a:r>
            <a:r>
              <a:rPr lang="en-US" sz="1500" b="1" dirty="0">
                <a:latin typeface="Calibri Light" panose="020F0302020204030204" pitchFamily="34" charset="0"/>
              </a:rPr>
              <a:t>(9:00 – 9:03)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Approve Minutes from 12/10/20 Meeting </a:t>
            </a:r>
            <a:r>
              <a:rPr lang="en-US" sz="1700" dirty="0">
                <a:latin typeface="Calibri Light" panose="020F0302020204030204" pitchFamily="34" charset="0"/>
              </a:rPr>
              <a:t>- </a:t>
            </a:r>
            <a:r>
              <a:rPr lang="en-US" sz="1500" dirty="0">
                <a:latin typeface="Calibri Light" panose="020F0302020204030204" pitchFamily="34" charset="0"/>
              </a:rPr>
              <a:t>Chair - 2 min </a:t>
            </a:r>
            <a:r>
              <a:rPr lang="en-US" sz="1500" b="1" dirty="0">
                <a:latin typeface="Calibri Light" panose="020F0302020204030204" pitchFamily="34" charset="0"/>
              </a:rPr>
              <a:t>(9:03 – 9:05)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solidFill>
                  <a:prstClr val="black"/>
                </a:solidFill>
                <a:latin typeface="Calibri Light" panose="020F0302020204030204" pitchFamily="34" charset="0"/>
              </a:rPr>
              <a:t>Nominations &amp; Voting for 2021 TAB Chair &amp; Vice-Chair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</a:rPr>
              <a:t>– Chair – 10 min </a:t>
            </a:r>
            <a:r>
              <a:rPr lang="en-US" sz="1400" b="1" dirty="0">
                <a:solidFill>
                  <a:prstClr val="black"/>
                </a:solidFill>
                <a:latin typeface="Calibri Light" panose="020F0302020204030204" pitchFamily="34" charset="0"/>
              </a:rPr>
              <a:t>(9:05 – 9:15)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COVID-19 Update (Informational) </a:t>
            </a:r>
            <a:r>
              <a:rPr lang="en-US" sz="1400" dirty="0">
                <a:latin typeface="Calibri Light" panose="020F0302020204030204" pitchFamily="34" charset="0"/>
              </a:rPr>
              <a:t>– Zach Posner – 5 min </a:t>
            </a:r>
            <a:r>
              <a:rPr lang="en-US" sz="1400" b="1" dirty="0">
                <a:latin typeface="Calibri Light" panose="020F0302020204030204" pitchFamily="34" charset="0"/>
              </a:rPr>
              <a:t>(9:15 – 9:20)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Follow-Up Items:</a:t>
            </a:r>
          </a:p>
          <a:p>
            <a:pPr marL="1085850" lvl="1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County-Wide Website Redesign Update (Informational) </a:t>
            </a:r>
            <a:r>
              <a:rPr lang="en-US" sz="1400" dirty="0">
                <a:latin typeface="Calibri Light" panose="020F0302020204030204" pitchFamily="34" charset="0"/>
              </a:rPr>
              <a:t>–  </a:t>
            </a:r>
            <a:r>
              <a:rPr lang="en-US" sz="1600" dirty="0">
                <a:latin typeface="Calibri Light" panose="020F0302020204030204" pitchFamily="34" charset="0"/>
              </a:rPr>
              <a:t>Megan Hillyard– 5 min </a:t>
            </a:r>
            <a:r>
              <a:rPr lang="en-US" sz="1600" b="1" dirty="0">
                <a:latin typeface="Calibri Light" panose="020F0302020204030204" pitchFamily="34" charset="0"/>
              </a:rPr>
              <a:t>(9:20 – 9:25)</a:t>
            </a:r>
          </a:p>
          <a:p>
            <a:pPr marL="1085850" lvl="1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SharePoint Document Management Update (Informational) </a:t>
            </a:r>
            <a:r>
              <a:rPr lang="en-US" sz="1500" dirty="0">
                <a:latin typeface="Calibri Light" panose="020F0302020204030204" pitchFamily="34" charset="0"/>
              </a:rPr>
              <a:t>– Tony Jolley– 5 min  </a:t>
            </a:r>
            <a:r>
              <a:rPr lang="en-US" sz="1500" b="1" dirty="0">
                <a:latin typeface="Calibri Light" panose="020F0302020204030204" pitchFamily="34" charset="0"/>
              </a:rPr>
              <a:t>(9:25 – 9:30)</a:t>
            </a:r>
          </a:p>
          <a:p>
            <a:pPr marL="1085850" lvl="1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Working Groups Membership (Informational) </a:t>
            </a:r>
            <a:r>
              <a:rPr lang="en-US" sz="1500" dirty="0">
                <a:latin typeface="Calibri Light" panose="020F0302020204030204" pitchFamily="34" charset="0"/>
              </a:rPr>
              <a:t>– Tony Jolley – 10 min </a:t>
            </a:r>
            <a:r>
              <a:rPr lang="en-US" sz="1500" b="1" dirty="0">
                <a:latin typeface="Calibri Light" panose="020F0302020204030204" pitchFamily="34" charset="0"/>
              </a:rPr>
              <a:t>(9:30 – 9:40)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Working Groups Milestone Chart (Discussion/Direction) </a:t>
            </a:r>
            <a:r>
              <a:rPr lang="en-US" sz="1400" dirty="0">
                <a:latin typeface="Calibri Light" panose="020F0302020204030204" pitchFamily="34" charset="0"/>
              </a:rPr>
              <a:t>–</a:t>
            </a:r>
            <a:r>
              <a:rPr lang="en-US" sz="2600" dirty="0">
                <a:latin typeface="Calibri Light" panose="020F0302020204030204" pitchFamily="34" charset="0"/>
              </a:rPr>
              <a:t> </a:t>
            </a:r>
            <a:r>
              <a:rPr lang="en-US" sz="1500" dirty="0">
                <a:latin typeface="Calibri Light" panose="020F0302020204030204" pitchFamily="34" charset="0"/>
              </a:rPr>
              <a:t>Tony Jolley– 3 min </a:t>
            </a:r>
            <a:r>
              <a:rPr lang="en-US" sz="1500" b="1" dirty="0">
                <a:latin typeface="Calibri Light" panose="020F0302020204030204" pitchFamily="34" charset="0"/>
              </a:rPr>
              <a:t>(9:40 – 9:43)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IT Working Group Updates:  </a:t>
            </a:r>
            <a:endParaRPr lang="en-US" sz="2300" dirty="0">
              <a:solidFill>
                <a:prstClr val="black"/>
              </a:solidFill>
              <a:latin typeface="Calibri Light" panose="020F0302020204030204" pitchFamily="34" charset="0"/>
            </a:endParaRP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GWG – IT Policy &amp; Standards Update – (Discussion/Approval) </a:t>
            </a:r>
            <a:r>
              <a:rPr lang="en-US" sz="1400" dirty="0">
                <a:latin typeface="Calibri Light" panose="020F0302020204030204" pitchFamily="34" charset="0"/>
              </a:rPr>
              <a:t>– Mark Evans – 10 min </a:t>
            </a:r>
            <a:r>
              <a:rPr lang="en-US" sz="1400" b="1" dirty="0">
                <a:latin typeface="Calibri Light" panose="020F0302020204030204" pitchFamily="34" charset="0"/>
              </a:rPr>
              <a:t>(9:43 – 9:53)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solidFill>
                  <a:prstClr val="black"/>
                </a:solidFill>
                <a:latin typeface="Calibri Light" panose="020F0302020204030204" pitchFamily="34" charset="0"/>
              </a:rPr>
              <a:t>Technology Positions County-wide update </a:t>
            </a:r>
            <a:r>
              <a:rPr lang="en-US" sz="2800" dirty="0">
                <a:solidFill>
                  <a:prstClr val="black"/>
                </a:solidFill>
                <a:latin typeface="Calibri Light" panose="020F0302020204030204" pitchFamily="34" charset="0"/>
              </a:rPr>
              <a:t>(Discussion/Direction)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</a:rPr>
              <a:t>–</a:t>
            </a:r>
            <a:r>
              <a:rPr lang="en-US" sz="2500" dirty="0">
                <a:solidFill>
                  <a:prstClr val="black"/>
                </a:solidFill>
                <a:latin typeface="Calibri Light" panose="020F0302020204030204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</a:rPr>
              <a:t>Heather Hancock 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</a:rPr>
              <a:t>– 10 min </a:t>
            </a:r>
            <a:r>
              <a:rPr lang="en-US" sz="1500" b="1" dirty="0">
                <a:solidFill>
                  <a:prstClr val="black"/>
                </a:solidFill>
                <a:latin typeface="Calibri Light" panose="020F0302020204030204" pitchFamily="34" charset="0"/>
              </a:rPr>
              <a:t>(9:53 – 10:03)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solidFill>
                  <a:prstClr val="black"/>
                </a:solidFill>
                <a:latin typeface="Calibri Light" panose="020F0302020204030204" pitchFamily="34" charset="0"/>
              </a:rPr>
              <a:t>Data Governance Working Group Update (Informational) 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</a:rPr>
              <a:t>– Javaid Lal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</a:rPr>
              <a:t>– 10 min </a:t>
            </a:r>
            <a:r>
              <a:rPr lang="en-US" sz="1400" b="1" dirty="0">
                <a:solidFill>
                  <a:prstClr val="black"/>
                </a:solidFill>
                <a:latin typeface="Calibri Light" panose="020F0302020204030204" pitchFamily="34" charset="0"/>
              </a:rPr>
              <a:t>(10:03 – 10:13)</a:t>
            </a:r>
            <a:endParaRPr lang="en-US" b="1" dirty="0">
              <a:solidFill>
                <a:prstClr val="black"/>
              </a:solidFill>
              <a:latin typeface="Calibri Light" panose="020F0302020204030204" pitchFamily="34" charset="0"/>
            </a:endParaRP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Calibri Light" panose="020F0302020204030204" pitchFamily="34" charset="0"/>
              </a:rPr>
              <a:t>Communication Items - Mayor &amp; Council 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</a:rPr>
              <a:t>– Zach Posner &amp; Chair – 1 min </a:t>
            </a:r>
            <a:r>
              <a:rPr lang="en-US" sz="1500" b="1" dirty="0">
                <a:solidFill>
                  <a:prstClr val="black"/>
                </a:solidFill>
                <a:latin typeface="Calibri Light" panose="020F0302020204030204" pitchFamily="34" charset="0"/>
              </a:rPr>
              <a:t>(10:13 – 10:14)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Upcoming Meeting Schedule (Discussion/Direction) </a:t>
            </a:r>
            <a:r>
              <a:rPr lang="en-US" sz="1500" dirty="0">
                <a:latin typeface="Calibri Light" panose="020F0302020204030204" pitchFamily="34" charset="0"/>
              </a:rPr>
              <a:t>– Kristine Pepin - 1 min </a:t>
            </a:r>
            <a:r>
              <a:rPr lang="en-US" sz="1500" b="1" dirty="0">
                <a:latin typeface="Calibri Light" panose="020F0302020204030204" pitchFamily="34" charset="0"/>
              </a:rPr>
              <a:t>(10:14 – 10:15)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Review Action Items </a:t>
            </a:r>
            <a:r>
              <a:rPr lang="en-US" sz="1500" dirty="0">
                <a:latin typeface="Calibri Light" panose="020F0302020204030204" pitchFamily="34" charset="0"/>
              </a:rPr>
              <a:t>– Kristine Pepin -  2 min </a:t>
            </a:r>
            <a:r>
              <a:rPr lang="en-US" sz="1500" b="1" dirty="0">
                <a:latin typeface="Calibri Light" panose="020F0302020204030204" pitchFamily="34" charset="0"/>
              </a:rPr>
              <a:t>(10:15 – 10:17)</a:t>
            </a:r>
          </a:p>
          <a:p>
            <a:pPr marL="342900" indent="-342900" fontAlgn="auto">
              <a:spcAft>
                <a:spcPts val="0"/>
              </a:spcAft>
              <a:defRPr/>
            </a:pPr>
            <a:r>
              <a:rPr lang="en-US" sz="2900" dirty="0">
                <a:latin typeface="Calibri Light" panose="020F0302020204030204" pitchFamily="34" charset="0"/>
              </a:rPr>
              <a:t>Next Meeting </a:t>
            </a:r>
            <a:r>
              <a:rPr lang="en-US" sz="1400" dirty="0">
                <a:latin typeface="Calibri Light" panose="020F0302020204030204" pitchFamily="34" charset="0"/>
              </a:rPr>
              <a:t>– </a:t>
            </a:r>
            <a:r>
              <a:rPr lang="en-US" sz="2900" dirty="0">
                <a:latin typeface="Calibri Light" panose="020F0302020204030204" pitchFamily="34" charset="0"/>
              </a:rPr>
              <a:t>4/22/21 </a:t>
            </a:r>
            <a:r>
              <a:rPr lang="en-US" sz="1500" dirty="0">
                <a:latin typeface="Calibri Light" panose="020F0302020204030204" pitchFamily="34" charset="0"/>
              </a:rPr>
              <a:t>– Chair  - 1 min </a:t>
            </a:r>
            <a:r>
              <a:rPr lang="en-US" sz="1500" b="1" dirty="0">
                <a:latin typeface="Calibri Light" panose="020F0302020204030204" pitchFamily="34" charset="0"/>
              </a:rPr>
              <a:t>(10:17 – 10:18)</a:t>
            </a:r>
          </a:p>
          <a:p>
            <a:pPr fontAlgn="auto">
              <a:spcAft>
                <a:spcPts val="0"/>
              </a:spcAft>
              <a:defRPr/>
            </a:pPr>
            <a:endParaRPr lang="en-US" sz="1600" dirty="0"/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955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DE5B7-D1D8-4A73-B794-B56BE0E4B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467" y="546434"/>
            <a:ext cx="10972800" cy="6858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Public Comments</a:t>
            </a:r>
            <a:br>
              <a:rPr lang="en-US" sz="33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2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Chair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96F094-8AD5-423D-863A-95A0E6F2A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419EE-8495-4372-8F56-455AFAB4C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21" y="490205"/>
            <a:ext cx="10058400" cy="16097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>
                <a:cs typeface="Calibri Light" panose="020F0302020204030204" pitchFamily="34" charset="0"/>
              </a:rPr>
              <a:t>Approve Minutes</a:t>
            </a:r>
            <a:br>
              <a:rPr lang="en-US" sz="3300" dirty="0">
                <a:cs typeface="Calibri Light" panose="020F0302020204030204" pitchFamily="34" charset="0"/>
              </a:rPr>
            </a:br>
            <a:r>
              <a:rPr lang="en-US" sz="3200" dirty="0">
                <a:cs typeface="Calibri Light" panose="020F0302020204030204" pitchFamily="34" charset="0"/>
              </a:rPr>
              <a:t>Chair</a:t>
            </a:r>
          </a:p>
        </p:txBody>
      </p:sp>
      <p:sp>
        <p:nvSpPr>
          <p:cNvPr id="40963" name="TextBox 4">
            <a:extLst>
              <a:ext uri="{FF2B5EF4-FFF2-40B4-BE49-F238E27FC236}">
                <a16:creationId xmlns:a16="http://schemas.microsoft.com/office/drawing/2014/main" id="{C15A92ED-CE26-4643-BED1-18C65F41F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1235" y="5860874"/>
            <a:ext cx="3022600" cy="3683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dirty="0"/>
              <a:t>Motion and Roll Call Vote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D4AD-F1C7-4438-9C16-9F9A8BDCE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689" y="1123244"/>
            <a:ext cx="10972800" cy="685800"/>
          </a:xfrm>
        </p:spPr>
        <p:txBody>
          <a:bodyPr>
            <a:normAutofit fontScale="90000"/>
          </a:bodyPr>
          <a:lstStyle/>
          <a:p>
            <a:r>
              <a:rPr lang="en-US" sz="4400" b="1" cap="none" dirty="0">
                <a:solidFill>
                  <a:srgbClr val="8D1B40"/>
                </a:solidFill>
                <a:cs typeface="Calibri Light" panose="020F0302020204030204" pitchFamily="34" charset="0"/>
              </a:rPr>
              <a:t>Nominations &amp; Voting for 2021 TAB Chair &amp; Vice-Chair</a:t>
            </a:r>
            <a:br>
              <a:rPr lang="en-US" sz="4000" b="1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600" b="1" cap="none" dirty="0">
                <a:solidFill>
                  <a:srgbClr val="8D1B40"/>
                </a:solidFill>
                <a:cs typeface="Calibri Light" panose="020F0302020204030204" pitchFamily="34" charset="0"/>
              </a:rPr>
              <a:t>Chair</a:t>
            </a:r>
            <a:br>
              <a:rPr lang="en-US" sz="4400" b="1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br>
              <a:rPr lang="en-US" sz="4400" b="1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br>
              <a:rPr lang="en-US" sz="4400" b="1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endParaRPr lang="en-US" sz="4000" dirty="0">
              <a:highlight>
                <a:srgbClr val="FFFF00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3CEE7E-3CD4-4B08-B75C-8571CC3C16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3197" y="5900885"/>
            <a:ext cx="309094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1228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CB187-12E8-477E-9765-CC73A0B6C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972" y="487303"/>
            <a:ext cx="109728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COVID Update</a:t>
            </a:r>
            <a:br>
              <a:rPr lang="en-US" sz="27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6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Zach Posner</a:t>
            </a:r>
            <a:endParaRPr lang="en-US" sz="3600" cap="none" dirty="0">
              <a:solidFill>
                <a:srgbClr val="8D1B40"/>
              </a:solidFill>
              <a:highlight>
                <a:srgbClr val="FFFF00"/>
              </a:highlight>
              <a:cs typeface="Calibri Light" panose="020F03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19E84B-7F44-4DFA-9103-5EE28F34F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20" y="1371157"/>
            <a:ext cx="9382557" cy="506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659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AF7E5F-71F6-47B1-AA19-CB5290CD6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468" y="529389"/>
            <a:ext cx="109728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Review Follow </a:t>
            </a:r>
            <a:r>
              <a:rPr lang="en-US" sz="49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–</a:t>
            </a:r>
            <a:r>
              <a:rPr lang="en-US" sz="44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 Up Items </a:t>
            </a:r>
            <a:br>
              <a:rPr lang="en-US" sz="3300" cap="none" dirty="0">
                <a:solidFill>
                  <a:srgbClr val="8D1B40"/>
                </a:solidFill>
                <a:cs typeface="Calibri Light" panose="020F0302020204030204" pitchFamily="34" charset="0"/>
              </a:rPr>
            </a:br>
            <a:r>
              <a:rPr lang="en-US" sz="3600" cap="none" dirty="0">
                <a:solidFill>
                  <a:srgbClr val="8D1B40"/>
                </a:solidFill>
                <a:cs typeface="Calibri Light" panose="020F0302020204030204" pitchFamily="34" charset="0"/>
              </a:rPr>
              <a:t>Cherie Root  </a:t>
            </a:r>
            <a:r>
              <a:rPr lang="en-US" sz="3600" cap="none" dirty="0">
                <a:solidFill>
                  <a:srgbClr val="8D1B40"/>
                </a:solidFill>
                <a:highlight>
                  <a:srgbClr val="FFFF00"/>
                </a:highlight>
                <a:cs typeface="Calibri Light" panose="020F0302020204030204" pitchFamily="34" charset="0"/>
              </a:rPr>
              <a:t>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EE83A6C-8DD4-4668-A9E5-05DBB451DB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2173199"/>
              </p:ext>
            </p:extLst>
          </p:nvPr>
        </p:nvGraphicFramePr>
        <p:xfrm>
          <a:off x="1323975" y="1747838"/>
          <a:ext cx="8658225" cy="2751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55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2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16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TASK</a:t>
                      </a:r>
                      <a:endParaRPr lang="en-US" sz="2000" b="1" u="none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RESPONSIBLE</a:t>
                      </a:r>
                      <a:endParaRPr lang="en-US" sz="2000" b="1" u="none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153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Send Engagement Ideas for IT Governance  to Zach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TAB Members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616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SharePoint Document Management Update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Tony Jolley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11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County-Wide Website Redesign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Megan Hillyard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1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6A1430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2000" b="0" kern="1200" noProof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+mn-cs"/>
                        </a:rPr>
                        <a:t>Public Website Accessibility Standard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Mark Evans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1653775"/>
                  </a:ext>
                </a:extLst>
              </a:tr>
              <a:tr h="34711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Policy 1400, 1400-1 – Revision to Council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Cherie Root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4317997"/>
                  </a:ext>
                </a:extLst>
              </a:tr>
              <a:tr h="347110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Engage with Telecommuting Working Group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Zach Posner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05249"/>
                  </a:ext>
                </a:extLst>
              </a:tr>
              <a:tr h="3471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6A1430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2000" b="0" kern="1200" noProof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+mn-cs"/>
                        </a:rPr>
                        <a:t>Public File Uploads Standard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Mark Evans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606445"/>
                  </a:ext>
                </a:extLst>
              </a:tr>
            </a:tbl>
          </a:graphicData>
        </a:graphic>
      </p:graphicFrame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2E3EC97F-2C7C-4369-95CA-EAA4B8F4D3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4974254"/>
              </p:ext>
            </p:extLst>
          </p:nvPr>
        </p:nvGraphicFramePr>
        <p:xfrm>
          <a:off x="661634" y="5264570"/>
          <a:ext cx="2201862" cy="9350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1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1679"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Separate Slide</a:t>
                      </a:r>
                    </a:p>
                  </a:txBody>
                  <a:tcPr marL="68565" marR="685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679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In-Process</a:t>
                      </a:r>
                    </a:p>
                  </a:txBody>
                  <a:tcPr marL="68565" marR="685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679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Complete</a:t>
                      </a:r>
                    </a:p>
                  </a:txBody>
                  <a:tcPr marL="68565" marR="685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C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0386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Custom 3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8D1B40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8D1B40"/>
      </a:hlink>
      <a:folHlink>
        <a:srgbClr val="6B838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CO_Wide" id="{263A26AF-F5C6-4481-9CAD-4F1C0697E2C5}" vid="{39A560BC-5E96-4B7B-B03A-3A17AAAFEB4D}"/>
    </a:ext>
  </a:extLst>
</a:theme>
</file>

<file path=ppt/theme/theme2.xml><?xml version="1.0" encoding="utf-8"?>
<a:theme xmlns:a="http://schemas.openxmlformats.org/drawingml/2006/main" name="Office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34BA58F1622F468EE2018E1AEAAD0A" ma:contentTypeVersion="1" ma:contentTypeDescription="Create a new document." ma:contentTypeScope="" ma:versionID="4745a3c8837d9eabe269f7951f942a55">
  <xsd:schema xmlns:xsd="http://www.w3.org/2001/XMLSchema" xmlns:xs="http://www.w3.org/2001/XMLSchema" xmlns:p="http://schemas.microsoft.com/office/2006/metadata/properties" xmlns:ns2="3915c50f-9a23-4617-a8cb-885ee2479ef0" targetNamespace="http://schemas.microsoft.com/office/2006/metadata/properties" ma:root="true" ma:fieldsID="648be1671518a9dd493d5a71769bc079" ns2:_="">
    <xsd:import namespace="3915c50f-9a23-4617-a8cb-885ee2479ef0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5c50f-9a23-4617-a8cb-885ee2479ef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915c50f-9a23-4617-a8cb-885ee2479ef0">
      <UserInfo>
        <DisplayName>Kristine Pepin</DisplayName>
        <AccountId>644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CE818D4-8F7D-4D51-81B9-44286B51AD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9C4605-F77F-48D6-96BA-C180272F6A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5c50f-9a23-4617-a8cb-885ee2479e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73FC30-B346-451C-94EC-4808C7A2255D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3915c50f-9a23-4617-a8cb-885ee2479ef0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1902</TotalTime>
  <Words>1789</Words>
  <Application>Microsoft Office PowerPoint</Application>
  <PresentationFormat>Widescreen</PresentationFormat>
  <Paragraphs>369</Paragraphs>
  <Slides>28</Slides>
  <Notes>24</Notes>
  <HiddenSlides>1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Century Gothic</vt:lpstr>
      <vt:lpstr>Wingdings</vt:lpstr>
      <vt:lpstr>Wood Type</vt:lpstr>
      <vt:lpstr>Office Theme</vt:lpstr>
      <vt:lpstr>Worksheet</vt:lpstr>
      <vt:lpstr>PowerPoint Presentation</vt:lpstr>
      <vt:lpstr>Remote Meeting Instructions Brandon Allgier </vt:lpstr>
      <vt:lpstr>PowerPoint Presentation</vt:lpstr>
      <vt:lpstr>PowerPoint Presentation</vt:lpstr>
      <vt:lpstr>Public Comments Chair</vt:lpstr>
      <vt:lpstr>Approve Minutes Chair</vt:lpstr>
      <vt:lpstr>Nominations &amp; Voting for 2021 TAB Chair &amp; Vice-Chair Chair   </vt:lpstr>
      <vt:lpstr>COVID Update Zach Posner</vt:lpstr>
      <vt:lpstr>Review Follow – Up Items  Cherie Root   </vt:lpstr>
      <vt:lpstr>County-Wide Website Redesign Megan Hillyard </vt:lpstr>
      <vt:lpstr>PowerPoint Presentation</vt:lpstr>
      <vt:lpstr>SharePoint Document Management Tony Jolley</vt:lpstr>
      <vt:lpstr>TAB Working Groups Tony Jolley</vt:lpstr>
      <vt:lpstr>PowerPoint Presentation</vt:lpstr>
      <vt:lpstr>Working Groups – Milestone Chart Tony Jolley</vt:lpstr>
      <vt:lpstr>IT Policy &amp; Standards Update Mark Evans   </vt:lpstr>
      <vt:lpstr>Technology Positions -   Heather Hancock   </vt:lpstr>
      <vt:lpstr>PowerPoint Presentation</vt:lpstr>
      <vt:lpstr>Data Governance Working Group Update</vt:lpstr>
      <vt:lpstr>Data Governance Working Group Update</vt:lpstr>
      <vt:lpstr>Data Governance Working Group Update</vt:lpstr>
      <vt:lpstr>Data Governance Working Group Update</vt:lpstr>
      <vt:lpstr>Data Governance Working Group Update</vt:lpstr>
      <vt:lpstr>Communication Items - Mayor and Council Zach Posner &amp; Chair     -  New Chair &amp; Vice-Chair -  Policy 1400 &amp; 1400-1   </vt:lpstr>
      <vt:lpstr>Meeting Schedule For 2021 Kristine Pepin    </vt:lpstr>
      <vt:lpstr>Review Action Items Kristine Pepin</vt:lpstr>
      <vt:lpstr>PowerPoint Presentation</vt:lpstr>
      <vt:lpstr>TO-DO List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Halo Willgues</dc:creator>
  <cp:lastModifiedBy>Kristine Pepin</cp:lastModifiedBy>
  <cp:revision>74</cp:revision>
  <dcterms:created xsi:type="dcterms:W3CDTF">2020-08-14T17:53:54Z</dcterms:created>
  <dcterms:modified xsi:type="dcterms:W3CDTF">2021-02-18T17:37:01Z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0x0101006434BA58F1622F468EE2018E1AEAAD0A</vt:lpwstr>
  </property>
</Properties>
</file>