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notesSlides/notesSlide7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2.xml" ContentType="application/vnd.openxmlformats-officedocument.drawingml.chartshape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7"/>
  </p:notesMasterIdLst>
  <p:handoutMasterIdLst>
    <p:handoutMasterId r:id="rId28"/>
  </p:handoutMasterIdLst>
  <p:sldIdLst>
    <p:sldId id="357" r:id="rId5"/>
    <p:sldId id="446" r:id="rId6"/>
    <p:sldId id="257" r:id="rId7"/>
    <p:sldId id="413" r:id="rId8"/>
    <p:sldId id="460" r:id="rId9"/>
    <p:sldId id="258" r:id="rId10"/>
    <p:sldId id="306" r:id="rId11"/>
    <p:sldId id="302" r:id="rId12"/>
    <p:sldId id="290" r:id="rId13"/>
    <p:sldId id="297" r:id="rId14"/>
    <p:sldId id="489" r:id="rId15"/>
    <p:sldId id="479" r:id="rId16"/>
    <p:sldId id="383" r:id="rId17"/>
    <p:sldId id="454" r:id="rId18"/>
    <p:sldId id="484" r:id="rId19"/>
    <p:sldId id="397" r:id="rId20"/>
    <p:sldId id="340" r:id="rId21"/>
    <p:sldId id="286" r:id="rId22"/>
    <p:sldId id="375" r:id="rId23"/>
    <p:sldId id="490" r:id="rId24"/>
    <p:sldId id="482" r:id="rId25"/>
    <p:sldId id="318" r:id="rId26"/>
  </p:sldIdLst>
  <p:sldSz cx="9144000" cy="6858000" type="screen4x3"/>
  <p:notesSz cx="6950075" cy="9236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90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6A6A6"/>
    <a:srgbClr val="666666"/>
    <a:srgbClr val="8B1E41"/>
    <a:srgbClr val="CA97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24074" autoAdjust="0"/>
    <p:restoredTop sz="92933" autoAdjust="0"/>
  </p:normalViewPr>
  <p:slideViewPr>
    <p:cSldViewPr snapToGrid="0" snapToObjects="1">
      <p:cViewPr varScale="1">
        <p:scale>
          <a:sx n="71" d="100"/>
          <a:sy n="71" d="100"/>
        </p:scale>
        <p:origin x="810" y="54"/>
      </p:cViewPr>
      <p:guideLst>
        <p:guide orient="horz" pos="2160"/>
        <p:guide pos="2904"/>
      </p:guideLst>
    </p:cSldViewPr>
  </p:slideViewPr>
  <p:outlineViewPr>
    <p:cViewPr>
      <p:scale>
        <a:sx n="33" d="100"/>
        <a:sy n="33" d="100"/>
      </p:scale>
      <p:origin x="0" y="-1078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 showGuides="1">
      <p:cViewPr varScale="1">
        <p:scale>
          <a:sx n="85" d="100"/>
          <a:sy n="85" d="100"/>
        </p:scale>
        <p:origin x="2478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SLCOFILE\AllCountyShare$\Tax%20System%202018\IS%20Proposal%20to%20SLCo\Working%20Documents\TCO%20Budget%20Estimate%203.0.xlsx" TargetMode="Externa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Internal vs. Vendor Development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6493534003010799"/>
          <c:y val="0.13508647868234186"/>
          <c:w val="0.8168108555518605"/>
          <c:h val="0.7005288900674739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Sheet1!$F$3</c:f>
              <c:strCache>
                <c:ptCount val="1"/>
                <c:pt idx="0">
                  <c:v> Vendor Option 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Sheet1!$B$4:$C$11</c:f>
              <c:strCache>
                <c:ptCount val="8"/>
                <c:pt idx="0">
                  <c:v>Year 1</c:v>
                </c:pt>
                <c:pt idx="1">
                  <c:v>Year 2</c:v>
                </c:pt>
                <c:pt idx="2">
                  <c:v>Year 3</c:v>
                </c:pt>
                <c:pt idx="3">
                  <c:v>Year 4</c:v>
                </c:pt>
                <c:pt idx="4">
                  <c:v>Year 5</c:v>
                </c:pt>
                <c:pt idx="5">
                  <c:v>Year 6</c:v>
                </c:pt>
                <c:pt idx="6">
                  <c:v>Year 7</c:v>
                </c:pt>
                <c:pt idx="7">
                  <c:v>Year 8</c:v>
                </c:pt>
              </c:strCache>
              <c:extLst/>
            </c:strRef>
          </c:cat>
          <c:val>
            <c:numRef>
              <c:f>Sheet1!$F$4:$F$11</c:f>
              <c:numCache>
                <c:formatCode>_("$"* #,##0_);_("$"* \(#,##0\);_("$"* "-"??_);_(@_)</c:formatCode>
                <c:ptCount val="8"/>
                <c:pt idx="0">
                  <c:v>6000000</c:v>
                </c:pt>
                <c:pt idx="1">
                  <c:v>14000000</c:v>
                </c:pt>
                <c:pt idx="2">
                  <c:v>14000000</c:v>
                </c:pt>
                <c:pt idx="3">
                  <c:v>16000000</c:v>
                </c:pt>
                <c:pt idx="4">
                  <c:v>18000000</c:v>
                </c:pt>
                <c:pt idx="5">
                  <c:v>20000000</c:v>
                </c:pt>
                <c:pt idx="6">
                  <c:v>22000000</c:v>
                </c:pt>
                <c:pt idx="7">
                  <c:v>24000000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3A1-41EA-A558-57941D42A0B8}"/>
            </c:ext>
          </c:extLst>
        </c:ser>
        <c:ser>
          <c:idx val="1"/>
          <c:order val="1"/>
          <c:tx>
            <c:strRef>
              <c:f>Sheet1!$G$3</c:f>
              <c:strCache>
                <c:ptCount val="1"/>
                <c:pt idx="0">
                  <c:v>IT Option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Sheet1!$B$4:$C$11</c:f>
              <c:strCache>
                <c:ptCount val="8"/>
                <c:pt idx="0">
                  <c:v>Year 1</c:v>
                </c:pt>
                <c:pt idx="1">
                  <c:v>Year 2</c:v>
                </c:pt>
                <c:pt idx="2">
                  <c:v>Year 3</c:v>
                </c:pt>
                <c:pt idx="3">
                  <c:v>Year 4</c:v>
                </c:pt>
                <c:pt idx="4">
                  <c:v>Year 5</c:v>
                </c:pt>
                <c:pt idx="5">
                  <c:v>Year 6</c:v>
                </c:pt>
                <c:pt idx="6">
                  <c:v>Year 7</c:v>
                </c:pt>
                <c:pt idx="7">
                  <c:v>Year 8</c:v>
                </c:pt>
              </c:strCache>
              <c:extLst/>
            </c:strRef>
          </c:cat>
          <c:val>
            <c:numRef>
              <c:f>Sheet1!$G$4:$G$11</c:f>
              <c:numCache>
                <c:formatCode>_("$"* #,##0_);_("$"* \(#,##0\);_("$"* "-"??_);_(@_)</c:formatCode>
                <c:ptCount val="8"/>
                <c:pt idx="0">
                  <c:v>2237274</c:v>
                </c:pt>
                <c:pt idx="1">
                  <c:v>4609207</c:v>
                </c:pt>
                <c:pt idx="2">
                  <c:v>6816576</c:v>
                </c:pt>
                <c:pt idx="3">
                  <c:v>8168309</c:v>
                </c:pt>
                <c:pt idx="4">
                  <c:v>8470186</c:v>
                </c:pt>
                <c:pt idx="5">
                  <c:v>8772063</c:v>
                </c:pt>
                <c:pt idx="6">
                  <c:v>9073940</c:v>
                </c:pt>
                <c:pt idx="7">
                  <c:v>9375817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3A1-41EA-A558-57941D42A0B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500337616"/>
        <c:axId val="500337944"/>
      </c:barChart>
      <c:catAx>
        <c:axId val="5003376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0337944"/>
        <c:crosses val="autoZero"/>
        <c:auto val="1"/>
        <c:lblAlgn val="ctr"/>
        <c:lblOffset val="100"/>
        <c:noMultiLvlLbl val="0"/>
      </c:catAx>
      <c:valAx>
        <c:axId val="5003379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&quot;$&quot;* #,##0_);_(&quot;$&quot;* \(#,##0\);_(&quot;$&quot;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03376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0" i="0" baseline="0">
                <a:effectLst/>
              </a:rPr>
              <a:t>IT Budget Impact Over Five Years</a:t>
            </a:r>
            <a:endParaRPr lang="en-US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Graphs!$B$3</c:f>
              <c:strCache>
                <c:ptCount val="1"/>
                <c:pt idx="0">
                  <c:v>Support Costs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Graphs!$C$2:$H$2</c:f>
              <c:strCache>
                <c:ptCount val="6"/>
                <c:pt idx="0">
                  <c:v> Implementation </c:v>
                </c:pt>
                <c:pt idx="1">
                  <c:v> Year 1 </c:v>
                </c:pt>
                <c:pt idx="2">
                  <c:v> Year 2 </c:v>
                </c:pt>
                <c:pt idx="3">
                  <c:v>  Year 3 </c:v>
                </c:pt>
                <c:pt idx="4">
                  <c:v>  Year 4 </c:v>
                </c:pt>
                <c:pt idx="5">
                  <c:v>  Year 5 </c:v>
                </c:pt>
              </c:strCache>
            </c:strRef>
          </c:cat>
          <c:val>
            <c:numRef>
              <c:f>Graphs!$C$3:$H$3</c:f>
              <c:numCache>
                <c:formatCode>_("$"* #,##0_);_("$"* \(#,##0\);_("$"* "-"??_);_(@_)</c:formatCode>
                <c:ptCount val="6"/>
                <c:pt idx="0">
                  <c:v>221153.4</c:v>
                </c:pt>
                <c:pt idx="1">
                  <c:v>171843.4</c:v>
                </c:pt>
                <c:pt idx="2">
                  <c:v>171843.4</c:v>
                </c:pt>
                <c:pt idx="3">
                  <c:v>171843.4</c:v>
                </c:pt>
                <c:pt idx="4">
                  <c:v>171843.4</c:v>
                </c:pt>
                <c:pt idx="5">
                  <c:v>171843.4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58A-416F-93CB-48CBAD4DF188}"/>
            </c:ext>
          </c:extLst>
        </c:ser>
        <c:ser>
          <c:idx val="1"/>
          <c:order val="1"/>
          <c:tx>
            <c:strRef>
              <c:f>Graphs!$B$4</c:f>
              <c:strCache>
                <c:ptCount val="1"/>
                <c:pt idx="0">
                  <c:v>Existing IT Labor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Graphs!$C$2:$H$2</c:f>
              <c:strCache>
                <c:ptCount val="6"/>
                <c:pt idx="0">
                  <c:v> Implementation </c:v>
                </c:pt>
                <c:pt idx="1">
                  <c:v> Year 1 </c:v>
                </c:pt>
                <c:pt idx="2">
                  <c:v> Year 2 </c:v>
                </c:pt>
                <c:pt idx="3">
                  <c:v>  Year 3 </c:v>
                </c:pt>
                <c:pt idx="4">
                  <c:v>  Year 4 </c:v>
                </c:pt>
                <c:pt idx="5">
                  <c:v>  Year 5 </c:v>
                </c:pt>
              </c:strCache>
            </c:strRef>
          </c:cat>
          <c:val>
            <c:numRef>
              <c:f>Graphs!$C$4:$H$4</c:f>
              <c:numCache>
                <c:formatCode>_("$"* #,##0_);_("$"* \(#,##0\);_("$"* "-"??_);_(@_)</c:formatCode>
                <c:ptCount val="6"/>
                <c:pt idx="0">
                  <c:v>0</c:v>
                </c:pt>
                <c:pt idx="1">
                  <c:v>1069877</c:v>
                </c:pt>
                <c:pt idx="2">
                  <c:v>1101930</c:v>
                </c:pt>
                <c:pt idx="3">
                  <c:v>1135034</c:v>
                </c:pt>
                <c:pt idx="4">
                  <c:v>789788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58A-416F-93CB-48CBAD4DF188}"/>
            </c:ext>
          </c:extLst>
        </c:ser>
        <c:ser>
          <c:idx val="2"/>
          <c:order val="2"/>
          <c:tx>
            <c:strRef>
              <c:f>Graphs!$B$5</c:f>
              <c:strCache>
                <c:ptCount val="1"/>
                <c:pt idx="0">
                  <c:v>New IT Labor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Graphs!$C$2:$H$2</c:f>
              <c:strCache>
                <c:ptCount val="6"/>
                <c:pt idx="0">
                  <c:v> Implementation </c:v>
                </c:pt>
                <c:pt idx="1">
                  <c:v> Year 1 </c:v>
                </c:pt>
                <c:pt idx="2">
                  <c:v> Year 2 </c:v>
                </c:pt>
                <c:pt idx="3">
                  <c:v>  Year 3 </c:v>
                </c:pt>
                <c:pt idx="4">
                  <c:v>  Year 4 </c:v>
                </c:pt>
                <c:pt idx="5">
                  <c:v>  Year 5 </c:v>
                </c:pt>
              </c:strCache>
            </c:strRef>
          </c:cat>
          <c:val>
            <c:numRef>
              <c:f>Graphs!$C$5:$H$5</c:f>
              <c:numCache>
                <c:formatCode>_("$"* #,##0_);_("$"* \(#,##0\);_("$"* "-"??_);_(@_)</c:formatCode>
                <c:ptCount val="6"/>
                <c:pt idx="1">
                  <c:v>774400</c:v>
                </c:pt>
                <c:pt idx="2">
                  <c:v>1098160</c:v>
                </c:pt>
                <c:pt idx="3">
                  <c:v>900491</c:v>
                </c:pt>
                <c:pt idx="4">
                  <c:v>390102</c:v>
                </c:pt>
                <c:pt idx="5">
                  <c:v>130034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58A-416F-93CB-48CBAD4DF188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65"/>
        <c:overlap val="100"/>
        <c:axId val="686695632"/>
        <c:axId val="686697272"/>
      </c:barChart>
      <c:catAx>
        <c:axId val="6866956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6697272"/>
        <c:crosses val="autoZero"/>
        <c:auto val="1"/>
        <c:lblAlgn val="ctr"/>
        <c:lblOffset val="100"/>
        <c:noMultiLvlLbl val="0"/>
      </c:catAx>
      <c:valAx>
        <c:axId val="6866972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&quot;$&quot;* #,##0_);_(&quot;$&quot;* \(#,##0\);_(&quot;$&quot;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66956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0.53481</cdr:x>
      <cdr:y>0.25313</cdr:y>
    </cdr:from>
    <cdr:to>
      <cdr:x>0.57475</cdr:x>
      <cdr:y>0.64594</cdr:y>
    </cdr:to>
    <cdr:cxnSp macro="">
      <cdr:nvCxnSpPr>
        <cdr:cNvPr id="3" name="Straight Arrow Connector 2">
          <a:extLst xmlns:a="http://schemas.openxmlformats.org/drawingml/2006/main">
            <a:ext uri="{FF2B5EF4-FFF2-40B4-BE49-F238E27FC236}">
              <a16:creationId xmlns:a16="http://schemas.microsoft.com/office/drawing/2014/main" id="{CB6C9889-E3A1-4B44-94C7-64ABAF1C7D32}"/>
            </a:ext>
          </a:extLst>
        </cdr:cNvPr>
        <cdr:cNvCxnSpPr/>
      </cdr:nvCxnSpPr>
      <cdr:spPr>
        <a:xfrm xmlns:a="http://schemas.openxmlformats.org/drawingml/2006/main" flipH="1">
          <a:off x="3236260" y="859098"/>
          <a:ext cx="241656" cy="1333157"/>
        </a:xfrm>
        <a:prstGeom xmlns:a="http://schemas.openxmlformats.org/drawingml/2006/main" prst="straightConnector1">
          <a:avLst/>
        </a:prstGeom>
        <a:ln xmlns:a="http://schemas.openxmlformats.org/drawingml/2006/main" w="28575">
          <a:solidFill>
            <a:schemeClr val="accent2"/>
          </a:solidFill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0.64784</cdr:x>
      <cdr:y>0.23644</cdr:y>
    </cdr:from>
    <cdr:to>
      <cdr:x>0.80444</cdr:x>
      <cdr:y>0.35274</cdr:y>
    </cdr:to>
    <cdr:cxnSp macro="">
      <cdr:nvCxnSpPr>
        <cdr:cNvPr id="9" name="Straight Arrow Connector 8">
          <a:extLst xmlns:a="http://schemas.openxmlformats.org/drawingml/2006/main">
            <a:ext uri="{FF2B5EF4-FFF2-40B4-BE49-F238E27FC236}">
              <a16:creationId xmlns:a16="http://schemas.microsoft.com/office/drawing/2014/main" id="{6841BCA4-543A-48E6-9CAF-6C9BA4B29DB2}"/>
            </a:ext>
          </a:extLst>
        </cdr:cNvPr>
        <cdr:cNvCxnSpPr/>
      </cdr:nvCxnSpPr>
      <cdr:spPr>
        <a:xfrm xmlns:a="http://schemas.openxmlformats.org/drawingml/2006/main">
          <a:off x="3920195" y="802454"/>
          <a:ext cx="947642" cy="394719"/>
        </a:xfrm>
        <a:prstGeom xmlns:a="http://schemas.openxmlformats.org/drawingml/2006/main" prst="straightConnector1">
          <a:avLst/>
        </a:prstGeom>
        <a:ln xmlns:a="http://schemas.openxmlformats.org/drawingml/2006/main" w="28575"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0.53322</cdr:x>
      <cdr:y>0.11683</cdr:y>
    </cdr:from>
    <cdr:to>
      <cdr:x>0.73445</cdr:x>
      <cdr:y>0.29991</cdr:y>
    </cdr:to>
    <cdr:sp macro="" textlink="">
      <cdr:nvSpPr>
        <cdr:cNvPr id="11" name="TextBox 10">
          <a:extLst xmlns:a="http://schemas.openxmlformats.org/drawingml/2006/main">
            <a:ext uri="{FF2B5EF4-FFF2-40B4-BE49-F238E27FC236}">
              <a16:creationId xmlns:a16="http://schemas.microsoft.com/office/drawing/2014/main" id="{B75332E5-FBD9-4AF2-B3A4-9004AAA44BD1}"/>
            </a:ext>
          </a:extLst>
        </cdr:cNvPr>
        <cdr:cNvSpPr txBox="1"/>
      </cdr:nvSpPr>
      <cdr:spPr>
        <a:xfrm xmlns:a="http://schemas.openxmlformats.org/drawingml/2006/main">
          <a:off x="2967883" y="396508"/>
          <a:ext cx="1120024" cy="621369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2">
          <a:schemeClr val="accent6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accent6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dirty="0"/>
            <a:t>Phase 2 - Code Modernized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0.27015</cdr:x>
      <cdr:y>0.32531</cdr:y>
    </cdr:from>
    <cdr:to>
      <cdr:x>0.35948</cdr:x>
      <cdr:y>0.37165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84D2C0BE-6A0C-4159-B8AB-0110CD86F9C5}"/>
            </a:ext>
          </a:extLst>
        </cdr:cNvPr>
        <cdr:cNvSpPr txBox="1"/>
      </cdr:nvSpPr>
      <cdr:spPr>
        <a:xfrm xmlns:a="http://schemas.openxmlformats.org/drawingml/2006/main">
          <a:off x="2223243" y="1636035"/>
          <a:ext cx="735106" cy="23308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dirty="0">
              <a:solidFill>
                <a:schemeClr val="bg1"/>
              </a:solidFill>
            </a:rPr>
            <a:t>$968,000</a:t>
          </a:r>
          <a:endParaRPr lang="en-US" sz="1100" dirty="0">
            <a:solidFill>
              <a:schemeClr val="bg1"/>
            </a:solidFill>
          </a:endParaRPr>
        </a:p>
      </cdr:txBody>
    </cdr:sp>
  </cdr:relSizeAnchor>
  <cdr:relSizeAnchor xmlns:cdr="http://schemas.openxmlformats.org/drawingml/2006/chartDrawing">
    <cdr:from>
      <cdr:x>0.41068</cdr:x>
      <cdr:y>0.27896</cdr:y>
    </cdr:from>
    <cdr:to>
      <cdr:x>0.5</cdr:x>
      <cdr:y>0.32531</cdr:y>
    </cdr:to>
    <cdr:sp macro="" textlink="">
      <cdr:nvSpPr>
        <cdr:cNvPr id="3" name="TextBox 1">
          <a:extLst xmlns:a="http://schemas.openxmlformats.org/drawingml/2006/main">
            <a:ext uri="{FF2B5EF4-FFF2-40B4-BE49-F238E27FC236}">
              <a16:creationId xmlns:a16="http://schemas.microsoft.com/office/drawing/2014/main" id="{012B941B-69CB-4C1A-94A7-53F5205187BC}"/>
            </a:ext>
          </a:extLst>
        </cdr:cNvPr>
        <cdr:cNvSpPr txBox="1"/>
      </cdr:nvSpPr>
      <cdr:spPr>
        <a:xfrm xmlns:a="http://schemas.openxmlformats.org/drawingml/2006/main">
          <a:off x="3379694" y="1402953"/>
          <a:ext cx="735106" cy="23308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dirty="0">
              <a:solidFill>
                <a:schemeClr val="bg1"/>
              </a:solidFill>
            </a:rPr>
            <a:t>$1,372,700</a:t>
          </a:r>
          <a:endParaRPr lang="en-US" sz="1100" dirty="0">
            <a:solidFill>
              <a:schemeClr val="bg1"/>
            </a:solidFill>
          </a:endParaRPr>
        </a:p>
      </cdr:txBody>
    </cdr:sp>
  </cdr:relSizeAnchor>
  <cdr:relSizeAnchor xmlns:cdr="http://schemas.openxmlformats.org/drawingml/2006/chartDrawing">
    <cdr:from>
      <cdr:x>0.55991</cdr:x>
      <cdr:y>0.29946</cdr:y>
    </cdr:from>
    <cdr:to>
      <cdr:x>0.66231</cdr:x>
      <cdr:y>0.35115</cdr:y>
    </cdr:to>
    <cdr:sp macro="" textlink="">
      <cdr:nvSpPr>
        <cdr:cNvPr id="4" name="TextBox 3">
          <a:extLst xmlns:a="http://schemas.openxmlformats.org/drawingml/2006/main">
            <a:ext uri="{FF2B5EF4-FFF2-40B4-BE49-F238E27FC236}">
              <a16:creationId xmlns:a16="http://schemas.microsoft.com/office/drawing/2014/main" id="{65FF3F08-89D7-4127-B340-471476865087}"/>
            </a:ext>
          </a:extLst>
        </cdr:cNvPr>
        <cdr:cNvSpPr txBox="1"/>
      </cdr:nvSpPr>
      <cdr:spPr>
        <a:xfrm xmlns:a="http://schemas.openxmlformats.org/drawingml/2006/main">
          <a:off x="4607859" y="1506047"/>
          <a:ext cx="842683" cy="25997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100" dirty="0">
              <a:solidFill>
                <a:schemeClr val="bg1"/>
              </a:solidFill>
            </a:rPr>
            <a:t>$1,125,614</a:t>
          </a:r>
        </a:p>
      </cdr:txBody>
    </cdr:sp>
  </cdr:relSizeAnchor>
  <cdr:relSizeAnchor xmlns:cdr="http://schemas.openxmlformats.org/drawingml/2006/chartDrawing">
    <cdr:from>
      <cdr:x>0.71405</cdr:x>
      <cdr:y>0.5107</cdr:y>
    </cdr:from>
    <cdr:to>
      <cdr:x>0.80229</cdr:x>
      <cdr:y>0.56192</cdr:y>
    </cdr:to>
    <cdr:sp macro="" textlink="">
      <cdr:nvSpPr>
        <cdr:cNvPr id="5" name="TextBox 4">
          <a:extLst xmlns:a="http://schemas.openxmlformats.org/drawingml/2006/main">
            <a:ext uri="{FF2B5EF4-FFF2-40B4-BE49-F238E27FC236}">
              <a16:creationId xmlns:a16="http://schemas.microsoft.com/office/drawing/2014/main" id="{9931DE84-22D2-4FF9-8C54-8282ED7D1E0C}"/>
            </a:ext>
          </a:extLst>
        </cdr:cNvPr>
        <cdr:cNvSpPr txBox="1"/>
      </cdr:nvSpPr>
      <cdr:spPr>
        <a:xfrm xmlns:a="http://schemas.openxmlformats.org/drawingml/2006/main">
          <a:off x="5876367" y="2568414"/>
          <a:ext cx="726140" cy="25757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100" dirty="0">
              <a:solidFill>
                <a:schemeClr val="bg1"/>
              </a:solidFill>
            </a:rPr>
            <a:t>$487,628</a:t>
          </a:r>
        </a:p>
      </cdr:txBody>
    </cdr:sp>
  </cdr:relSizeAnchor>
  <cdr:relSizeAnchor xmlns:cdr="http://schemas.openxmlformats.org/drawingml/2006/chartDrawing">
    <cdr:from>
      <cdr:x>0.85817</cdr:x>
      <cdr:y>0.78771</cdr:y>
    </cdr:from>
    <cdr:to>
      <cdr:x>0.94641</cdr:x>
      <cdr:y>0.8394</cdr:y>
    </cdr:to>
    <cdr:sp macro="" textlink="">
      <cdr:nvSpPr>
        <cdr:cNvPr id="6" name="TextBox 5">
          <a:extLst xmlns:a="http://schemas.openxmlformats.org/drawingml/2006/main">
            <a:ext uri="{FF2B5EF4-FFF2-40B4-BE49-F238E27FC236}">
              <a16:creationId xmlns:a16="http://schemas.microsoft.com/office/drawing/2014/main" id="{DC1117FA-AF8E-4CE8-9E3A-98AD23AA1C50}"/>
            </a:ext>
          </a:extLst>
        </cdr:cNvPr>
        <cdr:cNvSpPr txBox="1"/>
      </cdr:nvSpPr>
      <cdr:spPr>
        <a:xfrm xmlns:a="http://schemas.openxmlformats.org/drawingml/2006/main">
          <a:off x="7062427" y="3961529"/>
          <a:ext cx="726140" cy="25997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100" dirty="0">
              <a:solidFill>
                <a:schemeClr val="bg1"/>
              </a:solidFill>
            </a:rPr>
            <a:t>$162,543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A1A4853-E304-48EB-A540-2AB0255EED5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2"/>
            <a:ext cx="3011012" cy="463391"/>
          </a:xfrm>
          <a:prstGeom prst="rect">
            <a:avLst/>
          </a:prstGeom>
        </p:spPr>
        <p:txBody>
          <a:bodyPr vert="horz" lIns="91394" tIns="45697" rIns="91394" bIns="4569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B4027C-EBCC-4F63-A747-103E86AA6AA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37477" y="2"/>
            <a:ext cx="3011012" cy="463391"/>
          </a:xfrm>
          <a:prstGeom prst="rect">
            <a:avLst/>
          </a:prstGeom>
        </p:spPr>
        <p:txBody>
          <a:bodyPr vert="horz" lIns="91394" tIns="45697" rIns="91394" bIns="45697" rtlCol="0"/>
          <a:lstStyle>
            <a:lvl1pPr algn="r">
              <a:defRPr sz="1200"/>
            </a:lvl1pPr>
          </a:lstStyle>
          <a:p>
            <a:fld id="{C8DF7662-9E73-4FC8-8FF6-1B24C3B9CEF3}" type="datetimeFigureOut">
              <a:rPr lang="en-US" smtClean="0"/>
              <a:t>1/23/2020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C1FA172-B4D6-491F-855E-47ED7EC65E3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772686"/>
            <a:ext cx="3011012" cy="463391"/>
          </a:xfrm>
          <a:prstGeom prst="rect">
            <a:avLst/>
          </a:prstGeom>
        </p:spPr>
        <p:txBody>
          <a:bodyPr vert="horz" lIns="91394" tIns="45697" rIns="91394" bIns="4569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CF74AA7-F4BC-4423-9BA8-51181FF0506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37477" y="8772686"/>
            <a:ext cx="3011012" cy="463391"/>
          </a:xfrm>
          <a:prstGeom prst="rect">
            <a:avLst/>
          </a:prstGeom>
        </p:spPr>
        <p:txBody>
          <a:bodyPr vert="horz" lIns="91394" tIns="45697" rIns="91394" bIns="45697" rtlCol="0" anchor="b"/>
          <a:lstStyle>
            <a:lvl1pPr algn="r">
              <a:defRPr sz="1200"/>
            </a:lvl1pPr>
          </a:lstStyle>
          <a:p>
            <a:fld id="{AED83F17-F434-42E3-BF42-70569C6CF3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7224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3011699" cy="463408"/>
          </a:xfrm>
          <a:prstGeom prst="rect">
            <a:avLst/>
          </a:prstGeom>
        </p:spPr>
        <p:txBody>
          <a:bodyPr vert="horz" lIns="92474" tIns="46236" rIns="92474" bIns="46236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771" y="0"/>
            <a:ext cx="3011699" cy="463408"/>
          </a:xfrm>
          <a:prstGeom prst="rect">
            <a:avLst/>
          </a:prstGeom>
        </p:spPr>
        <p:txBody>
          <a:bodyPr vert="horz" lIns="92474" tIns="46236" rIns="92474" bIns="46236" rtlCol="0"/>
          <a:lstStyle>
            <a:lvl1pPr algn="r">
              <a:defRPr sz="1200"/>
            </a:lvl1pPr>
          </a:lstStyle>
          <a:p>
            <a:fld id="{57BD37CE-1BCA-47AB-BDAB-EA85FFB2B2D3}" type="datetimeFigureOut">
              <a:rPr lang="en-US" smtClean="0"/>
              <a:t>1/23/2020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97000" y="1154113"/>
            <a:ext cx="4156075" cy="3117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74" tIns="46236" rIns="92474" bIns="46236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008" y="4444865"/>
            <a:ext cx="5560060" cy="3636705"/>
          </a:xfrm>
          <a:prstGeom prst="rect">
            <a:avLst/>
          </a:prstGeom>
        </p:spPr>
        <p:txBody>
          <a:bodyPr vert="horz" lIns="92474" tIns="46236" rIns="92474" bIns="46236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8772671"/>
            <a:ext cx="3011699" cy="463407"/>
          </a:xfrm>
          <a:prstGeom prst="rect">
            <a:avLst/>
          </a:prstGeom>
        </p:spPr>
        <p:txBody>
          <a:bodyPr vert="horz" lIns="92474" tIns="46236" rIns="92474" bIns="46236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771" y="8772671"/>
            <a:ext cx="3011699" cy="463407"/>
          </a:xfrm>
          <a:prstGeom prst="rect">
            <a:avLst/>
          </a:prstGeom>
        </p:spPr>
        <p:txBody>
          <a:bodyPr vert="horz" lIns="92474" tIns="46236" rIns="92474" bIns="46236" rtlCol="0" anchor="b"/>
          <a:lstStyle>
            <a:lvl1pPr algn="r">
              <a:defRPr sz="1200"/>
            </a:lvl1pPr>
          </a:lstStyle>
          <a:p>
            <a:fld id="{359C4C8A-EE7B-48D1-899B-93B0102EBB5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75364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713603-EA33-5145-B812-5C8767EA6C30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11857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364" indent="-171364"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59C4C8A-EE7B-48D1-899B-93B0102EBB57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181621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13603-EA33-5145-B812-5C8767EA6C3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0771798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13603-EA33-5145-B812-5C8767EA6C3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9664772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05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59C4C8A-EE7B-48D1-899B-93B0102EBB57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695844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9C4C8A-EE7B-48D1-899B-93B0102EBB57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721382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D33BF1-E16D-4BE1-BFCE-385418AC6E54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315428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D33BF1-E16D-4BE1-BFCE-385418AC6E54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600235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59C4C8A-EE7B-48D1-899B-93B0102EBB57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55149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D33BF1-E16D-4BE1-BFCE-385418AC6E54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0523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9C4C8A-EE7B-48D1-899B-93B0102EBB57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95027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364" indent="-171364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9C4C8A-EE7B-48D1-899B-93B0102EBB57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98208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9C4C8A-EE7B-48D1-899B-93B0102EBB57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51412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Add phases:</a:t>
            </a:r>
          </a:p>
          <a:p>
            <a:r>
              <a:rPr lang="en-US" dirty="0"/>
              <a:t>1 – off mainframe</a:t>
            </a:r>
          </a:p>
          <a:p>
            <a:r>
              <a:rPr lang="en-US" dirty="0"/>
              <a:t>2 – </a:t>
            </a:r>
          </a:p>
          <a:p>
            <a:endParaRPr lang="en-US" dirty="0"/>
          </a:p>
          <a:p>
            <a:r>
              <a:rPr lang="en-US" dirty="0"/>
              <a:t>Value creation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8BFA50-6DC8-46F0-8F80-CD94DDD3DEA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2140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Red on top, light brown on bottom</a:t>
            </a:r>
          </a:p>
          <a:p>
            <a:r>
              <a:rPr lang="en-US" dirty="0"/>
              <a:t>Hyperlink detail</a:t>
            </a:r>
          </a:p>
          <a:p>
            <a:endParaRPr lang="en-US" dirty="0"/>
          </a:p>
          <a:p>
            <a:r>
              <a:rPr lang="en-US" dirty="0"/>
              <a:t>Secondary axis for total?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8BFA50-6DC8-46F0-8F80-CD94DDD3DEA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0145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13603-EA33-5145-B812-5C8767EA6C3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569123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13603-EA33-5145-B812-5C8767EA6C3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73258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457200"/>
            <a:ext cx="8229600" cy="685800"/>
          </a:xfrm>
        </p:spPr>
        <p:txBody>
          <a:bodyPr lIns="0" tIns="0" rIns="0" bIns="0" anchor="t" anchorCtr="0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3767" y="1143000"/>
            <a:ext cx="8229600" cy="384142"/>
          </a:xfrm>
        </p:spPr>
        <p:txBody>
          <a:bodyPr/>
          <a:lstStyle>
            <a:lvl1pPr marL="0" indent="0" algn="l">
              <a:buNone/>
              <a:defRPr sz="2400" b="1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3FC1442-98E4-463C-A294-75E647E67CE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57200" y="1762812"/>
            <a:ext cx="8229600" cy="4637988"/>
          </a:xfrm>
        </p:spPr>
        <p:txBody>
          <a:bodyPr/>
          <a:lstStyle>
            <a:lvl2pPr>
              <a:defRPr b="1">
                <a:solidFill>
                  <a:srgbClr val="666666"/>
                </a:solidFill>
              </a:defRPr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87571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06406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498862"/>
            <a:ext cx="8229600" cy="4901938"/>
          </a:xfrm>
        </p:spPr>
        <p:txBody>
          <a:bodyPr/>
          <a:lstStyle>
            <a:lvl1pPr marL="0" indent="0">
              <a:buNone/>
              <a:defRPr sz="3000"/>
            </a:lvl1pPr>
            <a:lvl2pPr>
              <a:defRPr b="1">
                <a:solidFill>
                  <a:srgbClr val="666666"/>
                </a:solidFill>
              </a:defRPr>
            </a:lvl2pPr>
          </a:lstStyle>
          <a:p>
            <a:pPr lvl="0"/>
            <a:r>
              <a:rPr lang="en-US" dirty="0"/>
              <a:t>Body</a:t>
            </a:r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C3D0478-5D8E-4387-8354-A769397B84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0" y="457200"/>
            <a:ext cx="8229600" cy="685800"/>
          </a:xfrm>
        </p:spPr>
        <p:txBody>
          <a:bodyPr lIns="0" tIns="0" rIns="0" bIns="0" anchor="t" anchorCtr="0"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41460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 anchorCtr="0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200" y="1600200"/>
            <a:ext cx="4038600" cy="4866588"/>
          </a:xfrm>
        </p:spPr>
        <p:txBody>
          <a:bodyPr/>
          <a:lstStyle>
            <a:lvl1pPr marL="0" indent="0">
              <a:buNone/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0"/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48200" y="1600200"/>
            <a:ext cx="4038600" cy="4866588"/>
          </a:xfrm>
        </p:spPr>
        <p:txBody>
          <a:bodyPr/>
          <a:lstStyle>
            <a:lvl1pPr marL="0" indent="0">
              <a:buNone/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8149333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 with col headings and page subheading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50579"/>
            <a:ext cx="3886200" cy="290970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57200" y="2516965"/>
            <a:ext cx="3886200" cy="4006383"/>
          </a:xfrm>
        </p:spPr>
        <p:txBody>
          <a:bodyPr lIns="182880"/>
          <a:lstStyle>
            <a:lvl1pPr marL="0" indent="0">
              <a:buNone/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94872" y="2150579"/>
            <a:ext cx="3886200" cy="290970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94872" y="2516965"/>
            <a:ext cx="3886200" cy="4006384"/>
          </a:xfrm>
        </p:spPr>
        <p:txBody>
          <a:bodyPr lIns="182880"/>
          <a:lstStyle>
            <a:lvl1pPr marL="0" indent="0">
              <a:buNone/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798B48D-16AB-4BDC-8143-3F88F55CBA9E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253767" y="1159778"/>
            <a:ext cx="8229600" cy="357464"/>
          </a:xfrm>
        </p:spPr>
        <p:txBody>
          <a:bodyPr anchor="b"/>
          <a:lstStyle>
            <a:lvl1pPr marL="0" indent="0" algn="l">
              <a:buNone/>
              <a:defRPr sz="2800" b="1">
                <a:solidFill>
                  <a:srgbClr val="66666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7E621BB1-73B7-49DA-AB19-1F0A8703C9B2}"/>
              </a:ext>
            </a:extLst>
          </p:cNvPr>
          <p:cNvCxnSpPr/>
          <p:nvPr userDrawn="1"/>
        </p:nvCxnSpPr>
        <p:spPr>
          <a:xfrm>
            <a:off x="4580389" y="2150579"/>
            <a:ext cx="0" cy="437277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57365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 with col heading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3886200" cy="290970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57200" y="2024409"/>
            <a:ext cx="3886200" cy="4407021"/>
          </a:xfrm>
        </p:spPr>
        <p:txBody>
          <a:bodyPr lIns="182880"/>
          <a:lstStyle>
            <a:lvl1pPr marL="0" indent="0">
              <a:buNone/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94872" y="1600200"/>
            <a:ext cx="3886200" cy="290970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94872" y="2024409"/>
            <a:ext cx="3886200" cy="4407022"/>
          </a:xfrm>
        </p:spPr>
        <p:txBody>
          <a:bodyPr lIns="182880"/>
          <a:lstStyle>
            <a:lvl1pPr marL="0" indent="0">
              <a:buNone/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41AD129-B4A8-4B44-B57B-D726BAE50900}"/>
              </a:ext>
            </a:extLst>
          </p:cNvPr>
          <p:cNvCxnSpPr>
            <a:cxnSpLocks/>
          </p:cNvCxnSpPr>
          <p:nvPr userDrawn="1"/>
        </p:nvCxnSpPr>
        <p:spPr>
          <a:xfrm>
            <a:off x="4580389" y="1600200"/>
            <a:ext cx="0" cy="4923149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3459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rows with page subheading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905477"/>
            <a:ext cx="8229600" cy="290970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57200" y="2271863"/>
            <a:ext cx="8229600" cy="1838223"/>
          </a:xfrm>
        </p:spPr>
        <p:txBody>
          <a:bodyPr lIns="182880"/>
          <a:lstStyle>
            <a:lvl1pPr marL="182880" indent="-182880">
              <a:buFont typeface="Arial" panose="020B0604020202020204" pitchFamily="34" charset="0"/>
              <a:buChar char="•"/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First Level 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798B48D-16AB-4BDC-8143-3F88F55CBA9E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253767" y="1161338"/>
            <a:ext cx="8229600" cy="357464"/>
          </a:xfrm>
        </p:spPr>
        <p:txBody>
          <a:bodyPr anchor="b"/>
          <a:lstStyle>
            <a:lvl1pPr marL="0" indent="0" algn="l">
              <a:buNone/>
              <a:defRPr sz="2800" b="1">
                <a:solidFill>
                  <a:srgbClr val="66666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17B79EAA-29B2-4756-8B34-0C0260AFFB93}"/>
              </a:ext>
            </a:extLst>
          </p:cNvPr>
          <p:cNvSpPr>
            <a:spLocks noGrp="1"/>
          </p:cNvSpPr>
          <p:nvPr>
            <p:ph type="body" idx="11"/>
          </p:nvPr>
        </p:nvSpPr>
        <p:spPr>
          <a:xfrm>
            <a:off x="457200" y="4292033"/>
            <a:ext cx="8229600" cy="290970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A747D6B2-B88E-4D5D-BA8C-D899BDF02CB4}"/>
              </a:ext>
            </a:extLst>
          </p:cNvPr>
          <p:cNvSpPr>
            <a:spLocks noGrp="1"/>
          </p:cNvSpPr>
          <p:nvPr>
            <p:ph sz="half" idx="12" hasCustomPrompt="1"/>
          </p:nvPr>
        </p:nvSpPr>
        <p:spPr>
          <a:xfrm>
            <a:off x="457200" y="4658419"/>
            <a:ext cx="8229600" cy="1838223"/>
          </a:xfrm>
        </p:spPr>
        <p:txBody>
          <a:bodyPr lIns="182880"/>
          <a:lstStyle>
            <a:lvl1pPr marL="0" indent="0">
              <a:buNone/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0A4FA24-7F68-4A9E-AF31-870D2F55AF1F}"/>
              </a:ext>
            </a:extLst>
          </p:cNvPr>
          <p:cNvCxnSpPr/>
          <p:nvPr userDrawn="1"/>
        </p:nvCxnSpPr>
        <p:spPr>
          <a:xfrm>
            <a:off x="4580389" y="2150579"/>
            <a:ext cx="0" cy="437277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453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row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71600"/>
            <a:ext cx="8229600" cy="290970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57200" y="1681424"/>
            <a:ext cx="8229600" cy="1838223"/>
          </a:xfrm>
        </p:spPr>
        <p:txBody>
          <a:bodyPr lIns="182880"/>
          <a:lstStyle>
            <a:lvl1pPr marL="0" indent="0">
              <a:buNone/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E0CF34ED-04EC-4755-A57B-6C486362B0BF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457200" y="3786433"/>
            <a:ext cx="8229600" cy="290970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02AABFFE-27A5-4276-8CB4-E53D58130C9D}"/>
              </a:ext>
            </a:extLst>
          </p:cNvPr>
          <p:cNvSpPr>
            <a:spLocks noGrp="1"/>
          </p:cNvSpPr>
          <p:nvPr>
            <p:ph sz="half" idx="11" hasCustomPrompt="1"/>
          </p:nvPr>
        </p:nvSpPr>
        <p:spPr>
          <a:xfrm>
            <a:off x="457200" y="4096257"/>
            <a:ext cx="8229600" cy="1838223"/>
          </a:xfrm>
        </p:spPr>
        <p:txBody>
          <a:bodyPr lIns="182880"/>
          <a:lstStyle>
            <a:lvl1pPr marL="0" indent="0">
              <a:buNone/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2626871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rows-split 6/3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87B0F32-1E13-4A34-ABAD-1E2F3492EF68}"/>
              </a:ext>
            </a:extLst>
          </p:cNvPr>
          <p:cNvCxnSpPr/>
          <p:nvPr userDrawn="1"/>
        </p:nvCxnSpPr>
        <p:spPr>
          <a:xfrm>
            <a:off x="5712639" y="1681424"/>
            <a:ext cx="0" cy="4804217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23826" y="1371600"/>
            <a:ext cx="7362331" cy="290970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923827" y="1681424"/>
            <a:ext cx="4571996" cy="1838223"/>
          </a:xfrm>
        </p:spPr>
        <p:txBody>
          <a:bodyPr lIns="182880"/>
          <a:lstStyle>
            <a:lvl1pPr marL="0" indent="0">
              <a:buNone/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83654E2E-C34A-471D-A060-53E8C5A62F4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5929457" y="1681424"/>
            <a:ext cx="2318996" cy="1838223"/>
          </a:xfrm>
        </p:spPr>
        <p:txBody>
          <a:bodyPr lIns="182880"/>
          <a:lstStyle>
            <a:lvl1pPr marL="0" indent="0">
              <a:buNone/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6C4F7A4F-24D8-4195-9AC4-1942A6106E6B}"/>
              </a:ext>
            </a:extLst>
          </p:cNvPr>
          <p:cNvSpPr>
            <a:spLocks noGrp="1"/>
          </p:cNvSpPr>
          <p:nvPr>
            <p:ph type="body" idx="11"/>
          </p:nvPr>
        </p:nvSpPr>
        <p:spPr>
          <a:xfrm>
            <a:off x="923826" y="3672047"/>
            <a:ext cx="7324624" cy="290970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A58321B7-7AA1-4013-A717-28A43B33D179}"/>
              </a:ext>
            </a:extLst>
          </p:cNvPr>
          <p:cNvSpPr>
            <a:spLocks noGrp="1"/>
          </p:cNvSpPr>
          <p:nvPr>
            <p:ph sz="half" idx="12" hasCustomPrompt="1"/>
          </p:nvPr>
        </p:nvSpPr>
        <p:spPr>
          <a:xfrm>
            <a:off x="923826" y="3981871"/>
            <a:ext cx="4571997" cy="1838223"/>
          </a:xfrm>
        </p:spPr>
        <p:txBody>
          <a:bodyPr lIns="182880"/>
          <a:lstStyle>
            <a:lvl1pPr marL="0" indent="0">
              <a:buNone/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1019DBEC-D3E0-4ED7-A8DF-8D1592613CEC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5929456" y="3981871"/>
            <a:ext cx="2318994" cy="1838223"/>
          </a:xfrm>
        </p:spPr>
        <p:txBody>
          <a:bodyPr lIns="182880"/>
          <a:lstStyle>
            <a:lvl1pPr marL="0" indent="0">
              <a:buNone/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5811102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2395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8600" y="457200"/>
            <a:ext cx="8229600" cy="685800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71600"/>
            <a:ext cx="8229600" cy="50292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83810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9" r:id="rId5"/>
    <p:sldLayoutId id="2147483658" r:id="rId6"/>
    <p:sldLayoutId id="2147483660" r:id="rId7"/>
    <p:sldLayoutId id="2147483661" r:id="rId8"/>
    <p:sldLayoutId id="2147483654" r:id="rId9"/>
    <p:sldLayoutId id="2147483657" r:id="rId10"/>
  </p:sldLayoutIdLst>
  <p:txStyles>
    <p:titleStyle>
      <a:lvl1pPr algn="l" defTabSz="457200" rtl="0" eaLnBrk="1" latinLnBrk="0" hangingPunct="1">
        <a:spcBef>
          <a:spcPct val="0"/>
        </a:spcBef>
        <a:buNone/>
        <a:defRPr sz="4400" b="1" kern="1200">
          <a:solidFill>
            <a:srgbClr val="8B1E4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457200" rtl="0" eaLnBrk="1" latinLnBrk="0" hangingPunct="1">
        <a:spcBef>
          <a:spcPct val="20000"/>
        </a:spcBef>
        <a:buFont typeface="Arial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b="1" kern="1200">
          <a:solidFill>
            <a:srgbClr val="666666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882EC027-48C0-4AF5-9E4D-67905D746226}"/>
              </a:ext>
            </a:extLst>
          </p:cNvPr>
          <p:cNvSpPr/>
          <p:nvPr/>
        </p:nvSpPr>
        <p:spPr>
          <a:xfrm>
            <a:off x="0" y="3574512"/>
            <a:ext cx="9144000" cy="3145162"/>
          </a:xfrm>
          <a:prstGeom prst="rect">
            <a:avLst/>
          </a:prstGeom>
          <a:solidFill>
            <a:srgbClr val="666666"/>
          </a:solidFill>
          <a:ln>
            <a:noFill/>
          </a:ln>
          <a:effectLst>
            <a:outerShdw blurRad="40000" dist="23000" dir="5400000" rotWithShape="0">
              <a:srgbClr val="666666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7743" y="3727614"/>
            <a:ext cx="5838825" cy="1171575"/>
          </a:xfrm>
        </p:spPr>
        <p:txBody>
          <a:bodyPr wrap="none" lIns="0" tIns="0" rIns="0" bIns="0">
            <a:normAutofit/>
          </a:bodyPr>
          <a:lstStyle/>
          <a:p>
            <a:pPr algn="l">
              <a:spcBef>
                <a:spcPct val="0"/>
              </a:spcBef>
            </a:pPr>
            <a:r>
              <a:rPr lang="en-US" sz="6400" dirty="0">
                <a:solidFill>
                  <a:schemeClr val="bg1"/>
                </a:solidFill>
                <a:latin typeface="Century Gothic" panose="020B0502020202020204" pitchFamily="34" charset="0"/>
                <a:ea typeface="+mj-ea"/>
                <a:cs typeface="+mj-cs"/>
              </a:rPr>
              <a:t>January 23, 2020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F031FAAE-1962-447D-8953-17594BB98E23}"/>
              </a:ext>
            </a:extLst>
          </p:cNvPr>
          <p:cNvGrpSpPr/>
          <p:nvPr/>
        </p:nvGrpSpPr>
        <p:grpSpPr>
          <a:xfrm>
            <a:off x="502467" y="599299"/>
            <a:ext cx="8171016" cy="4814673"/>
            <a:chOff x="1190625" y="1121835"/>
            <a:chExt cx="6400800" cy="4326465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0CBF9AF3-DEBA-4F8A-BD57-F9D48474F6CB}"/>
                </a:ext>
              </a:extLst>
            </p:cNvPr>
            <p:cNvSpPr/>
            <p:nvPr/>
          </p:nvSpPr>
          <p:spPr>
            <a:xfrm>
              <a:off x="1190625" y="1141984"/>
              <a:ext cx="6400800" cy="2871216"/>
            </a:xfrm>
            <a:prstGeom prst="rect">
              <a:avLst/>
            </a:prstGeom>
            <a:blipFill dpi="0" rotWithShape="1">
              <a:blip r:embed="rId4"/>
              <a:srcRect/>
              <a:stretch>
                <a:fillRect/>
              </a:stretch>
            </a:blipFill>
            <a:ln w="25400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49559628-7097-40CD-B321-AEEE9B3F4FD5}"/>
                </a:ext>
              </a:extLst>
            </p:cNvPr>
            <p:cNvSpPr/>
            <p:nvPr/>
          </p:nvSpPr>
          <p:spPr>
            <a:xfrm>
              <a:off x="1190625" y="1121835"/>
              <a:ext cx="6400800" cy="4326465"/>
            </a:xfrm>
            <a:prstGeom prst="rect">
              <a:avLst/>
            </a:prstGeom>
            <a:noFill/>
            <a:ln w="25400">
              <a:solidFill>
                <a:srgbClr val="CA97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8" name="Picture 7">
            <a:extLst>
              <a:ext uri="{FF2B5EF4-FFF2-40B4-BE49-F238E27FC236}">
                <a16:creationId xmlns:a16="http://schemas.microsoft.com/office/drawing/2014/main" id="{87407270-2AC9-4A12-A4E1-B78FB4092CD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721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687457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3B2DB3-11DA-4F1B-95D2-D93E831AF8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03506"/>
            <a:ext cx="8229600" cy="1039091"/>
          </a:xfrm>
        </p:spPr>
        <p:txBody>
          <a:bodyPr/>
          <a:lstStyle/>
          <a:p>
            <a:r>
              <a:rPr lang="en-US" dirty="0"/>
              <a:t>IT Budget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D718577F-9635-4B51-9E6D-EC17EF5C7F4C}"/>
              </a:ext>
            </a:extLst>
          </p:cNvPr>
          <p:cNvGraphicFramePr>
            <a:graphicFrameLocks/>
          </p:cNvGraphicFramePr>
          <p:nvPr/>
        </p:nvGraphicFramePr>
        <p:xfrm>
          <a:off x="457200" y="1326776"/>
          <a:ext cx="822960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BD2B3E8-9AD2-4DB8-B09F-07049588BD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187D63C-B224-5F4E-84CB-62AC19F45557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5E062E4-B54D-4B6A-A169-D7552F61312C}"/>
              </a:ext>
            </a:extLst>
          </p:cNvPr>
          <p:cNvSpPr/>
          <p:nvPr/>
        </p:nvSpPr>
        <p:spPr>
          <a:xfrm>
            <a:off x="7700682" y="4016188"/>
            <a:ext cx="475130" cy="1290918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D063F0E-6075-428D-895D-C936737D38D9}"/>
              </a:ext>
            </a:extLst>
          </p:cNvPr>
          <p:cNvSpPr/>
          <p:nvPr/>
        </p:nvSpPr>
        <p:spPr>
          <a:xfrm>
            <a:off x="7570695" y="4048333"/>
            <a:ext cx="726140" cy="1258773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B8FBB82-A8E0-469B-9640-EDBCF2FCEF43}"/>
              </a:ext>
            </a:extLst>
          </p:cNvPr>
          <p:cNvSpPr txBox="1"/>
          <p:nvPr/>
        </p:nvSpPr>
        <p:spPr>
          <a:xfrm rot="16200000">
            <a:off x="7234840" y="4468481"/>
            <a:ext cx="14253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Existing IT returns to</a:t>
            </a:r>
          </a:p>
          <a:p>
            <a:r>
              <a:rPr lang="en-US" sz="1000" dirty="0"/>
              <a:t>tax system operations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2C4808D-9010-43CB-9B3E-0B0F0DD7AE5F}"/>
              </a:ext>
            </a:extLst>
          </p:cNvPr>
          <p:cNvSpPr txBox="1"/>
          <p:nvPr/>
        </p:nvSpPr>
        <p:spPr>
          <a:xfrm>
            <a:off x="6749143" y="2316480"/>
            <a:ext cx="21340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Total Inc Ask Labor</a:t>
            </a:r>
          </a:p>
          <a:p>
            <a:r>
              <a:rPr lang="en-US" dirty="0"/>
              <a:t>$4,116,485</a:t>
            </a:r>
          </a:p>
        </p:txBody>
      </p:sp>
    </p:spTree>
    <p:extLst>
      <p:ext uri="{BB962C8B-B14F-4D97-AF65-F5344CB8AC3E}">
        <p14:creationId xmlns:p14="http://schemas.microsoft.com/office/powerpoint/2010/main" val="151833385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0D4AD-F1C7-4438-9C16-9F9A8BDCEC2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County-Wide Website Redesign</a:t>
            </a:r>
            <a:br>
              <a:rPr lang="en-US" dirty="0"/>
            </a:br>
            <a:r>
              <a:rPr lang="en-US" sz="3000" dirty="0">
                <a:latin typeface="Calibri Light" panose="020F0302020204030204" pitchFamily="34" charset="0"/>
                <a:cs typeface="Calibri Light" panose="020F0302020204030204" pitchFamily="34" charset="0"/>
              </a:rPr>
              <a:t>Javaid Lal </a:t>
            </a:r>
            <a:endParaRPr lang="en-US" sz="3000" dirty="0">
              <a:highlight>
                <a:srgbClr val="FFFF00"/>
              </a:highlight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9767029-5EEA-4C2B-ABA4-1863624CED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Public Opinion Survey Update</a:t>
            </a:r>
          </a:p>
          <a:p>
            <a:pPr marL="942975" lvl="1" indent="-385763">
              <a:buFont typeface="+mj-lt"/>
              <a:buAutoNum type="arabicPeriod"/>
            </a:pPr>
            <a:r>
              <a:rPr lang="en-US" sz="2250" b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Survey timeline: 			Nov. 27, 2019 – Jan. 08, 2020</a:t>
            </a:r>
          </a:p>
          <a:p>
            <a:pPr marL="942975" lvl="1" indent="-385763">
              <a:buFont typeface="+mj-lt"/>
              <a:buAutoNum type="arabicPeriod"/>
            </a:pPr>
            <a:r>
              <a:rPr lang="en-US" sz="2250" b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Total Responses:			4,334</a:t>
            </a:r>
          </a:p>
          <a:p>
            <a:pPr marL="1243013" lvl="2" indent="-385763">
              <a:buFont typeface="+mj-lt"/>
              <a:buAutoNum type="arabicPeriod"/>
            </a:pPr>
            <a:r>
              <a:rPr lang="en-US" sz="1600" dirty="0">
                <a:latin typeface="Calibri Light" panose="020F0302020204030204" pitchFamily="34" charset="0"/>
                <a:cs typeface="Calibri Light" panose="020F0302020204030204" pitchFamily="34" charset="0"/>
              </a:rPr>
              <a:t>Interrupt Survey 		606</a:t>
            </a:r>
          </a:p>
          <a:p>
            <a:pPr marL="1243013" lvl="2" indent="-385763">
              <a:buFont typeface="+mj-lt"/>
              <a:buAutoNum type="arabicPeriod"/>
            </a:pPr>
            <a:r>
              <a:rPr lang="en-US" sz="1600" dirty="0">
                <a:latin typeface="Calibri Light" panose="020F0302020204030204" pitchFamily="34" charset="0"/>
                <a:cs typeface="Calibri Light" panose="020F0302020204030204" pitchFamily="34" charset="0"/>
              </a:rPr>
              <a:t>Full Survey 			3,728</a:t>
            </a:r>
          </a:p>
          <a:p>
            <a:pPr marL="857250" lvl="2" indent="0">
              <a:buNone/>
            </a:pPr>
            <a:endParaRPr lang="en-US" sz="105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Next Steps:</a:t>
            </a:r>
          </a:p>
          <a:p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		Review Survey findings</a:t>
            </a:r>
          </a:p>
          <a:p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		Build user personas for testing</a:t>
            </a:r>
          </a:p>
          <a:p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219796277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0D4AD-F1C7-4438-9C16-9F9A8BDCEC2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Calibri Light" panose="020F0302020204030204" pitchFamily="34" charset="0"/>
              </a:rPr>
              <a:t>IT Communications</a:t>
            </a:r>
            <a:br>
              <a:rPr lang="en-US" sz="4800" dirty="0">
                <a:latin typeface="Calibri Light" panose="020F0302020204030204" pitchFamily="34" charset="0"/>
              </a:rPr>
            </a:br>
            <a:r>
              <a:rPr lang="en-US" sz="4000" dirty="0">
                <a:latin typeface="Calibri Light" panose="020F0302020204030204" pitchFamily="34" charset="0"/>
              </a:rPr>
              <a:t>Ginger Watts</a:t>
            </a:r>
            <a:br>
              <a:rPr lang="en-US" sz="2800" b="0" dirty="0">
                <a:solidFill>
                  <a:schemeClr val="tx1"/>
                </a:solidFill>
                <a:latin typeface="Calibri Light" panose="020F0302020204030204" pitchFamily="34" charset="0"/>
              </a:rPr>
            </a:br>
            <a:br>
              <a:rPr lang="en-US" dirty="0"/>
            </a:br>
            <a:endParaRPr lang="en-US" sz="4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6" name="Content Placeholder 6">
            <a:extLst>
              <a:ext uri="{FF2B5EF4-FFF2-40B4-BE49-F238E27FC236}">
                <a16:creationId xmlns:a16="http://schemas.microsoft.com/office/drawing/2014/main" id="{4B8AE3EC-F7B6-4BB3-B9F4-307C7B7D08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8076" y="1986117"/>
            <a:ext cx="3247410" cy="4330752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35328D50-02A6-4EFE-9316-F1C35C3B042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5326317" y="1986117"/>
            <a:ext cx="3247411" cy="4330752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49923812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531" y="540282"/>
            <a:ext cx="8723959" cy="865909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Working Groups – Milestone Chart </a:t>
            </a:r>
            <a:br>
              <a:rPr lang="en-US" sz="2700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en-US" sz="4000" dirty="0">
                <a:latin typeface="Calibri Light" panose="020F0302020204030204" pitchFamily="34" charset="0"/>
                <a:cs typeface="Calibri Light" panose="020F0302020204030204" pitchFamily="34" charset="0"/>
              </a:rPr>
              <a:t>Ginger Watts </a:t>
            </a:r>
            <a:br>
              <a:rPr lang="en-US" dirty="0">
                <a:latin typeface="Calibri Light" panose="020F0302020204030204" pitchFamily="34" charset="0"/>
              </a:rPr>
            </a:br>
            <a:endParaRPr lang="en-US" dirty="0">
              <a:latin typeface="Calibri Light" panose="020F03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BAB0D3-7981-40D2-8A6E-3D0B555D36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9366" y="2745615"/>
            <a:ext cx="8498114" cy="41123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>
                <a:latin typeface="Calibri Light" panose="020F0302020204030204" pitchFamily="34" charset="0"/>
              </a:rPr>
              <a:t> </a:t>
            </a:r>
            <a:endParaRPr lang="en-US" sz="1600" dirty="0">
              <a:latin typeface="Calibri Light" panose="020F03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7D63C-B224-5F4E-84CB-62AC19F45557}" type="slidenum">
              <a:rPr lang="en-US" smtClean="0"/>
              <a:t>13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EB0CF40-2A4B-4ECB-A5EB-4F095984CB3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1699" y="2418466"/>
            <a:ext cx="8108354" cy="4019550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423089112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0D4AD-F1C7-4438-9C16-9F9A8BDCEC2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Calibri Light" panose="020F0302020204030204" pitchFamily="34" charset="0"/>
              </a:rPr>
              <a:t>Journal Technologies (JTI) – Case Management</a:t>
            </a:r>
            <a:br>
              <a:rPr lang="en-US" sz="4800" dirty="0">
                <a:latin typeface="Calibri Light" panose="020F0302020204030204" pitchFamily="34" charset="0"/>
              </a:rPr>
            </a:br>
            <a:r>
              <a:rPr lang="en-US" sz="4000" dirty="0">
                <a:latin typeface="Calibri Light" panose="020F0302020204030204" pitchFamily="34" charset="0"/>
              </a:rPr>
              <a:t>Ginger Watts</a:t>
            </a:r>
            <a:br>
              <a:rPr lang="en-US" sz="2800" b="0" dirty="0">
                <a:solidFill>
                  <a:schemeClr val="tx1"/>
                </a:solidFill>
                <a:latin typeface="Calibri Light" panose="020F0302020204030204" pitchFamily="34" charset="0"/>
              </a:rPr>
            </a:br>
            <a:br>
              <a:rPr lang="en-US" dirty="0"/>
            </a:br>
            <a:endParaRPr lang="en-US" sz="4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22A212-A2FB-439E-AF6E-2E6F92F78C06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01804" y="2175408"/>
            <a:ext cx="8229600" cy="4637988"/>
          </a:xfrm>
        </p:spPr>
        <p:txBody>
          <a:bodyPr/>
          <a:lstStyle/>
          <a:p>
            <a:r>
              <a:rPr 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Meeting with Solution Working Group (SWG) and Stakeholders 1/6</a:t>
            </a:r>
          </a:p>
          <a:p>
            <a:r>
              <a:rPr lang="en-US" sz="2400" b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Drew Gordan Presented </a:t>
            </a:r>
          </a:p>
          <a:p>
            <a:pPr lvl="2"/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Provided Demonstration of JTI Capabilities for CJS, YS &amp; DA</a:t>
            </a:r>
          </a:p>
          <a:p>
            <a:pPr lvl="2"/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Go-Live Dates for District Attorney and Salt Lake City Police Department</a:t>
            </a:r>
          </a:p>
          <a:p>
            <a:pPr lvl="2"/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Presented Lessons Learned</a:t>
            </a:r>
          </a:p>
          <a:p>
            <a:r>
              <a:rPr 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Follow-up Meetings to be Scheduled to Discuss:</a:t>
            </a:r>
          </a:p>
          <a:p>
            <a:pPr lvl="1"/>
            <a:r>
              <a:rPr lang="en-US" sz="2400" b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How to Support JTI – Future State?</a:t>
            </a:r>
          </a:p>
          <a:p>
            <a:pPr lvl="1"/>
            <a:r>
              <a:rPr lang="en-US" sz="2400" b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Funding – How Should Payment Occur?</a:t>
            </a:r>
          </a:p>
        </p:txBody>
      </p:sp>
    </p:spTree>
    <p:extLst>
      <p:ext uri="{BB962C8B-B14F-4D97-AF65-F5344CB8AC3E}">
        <p14:creationId xmlns:p14="http://schemas.microsoft.com/office/powerpoint/2010/main" val="299685407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0D4AD-F1C7-4438-9C16-9F9A8BDCEC2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Calibri Light" panose="020F0302020204030204" pitchFamily="34" charset="0"/>
              </a:rPr>
              <a:t>Windows 7 Replacement Update </a:t>
            </a:r>
            <a:br>
              <a:rPr lang="en-US" dirty="0">
                <a:latin typeface="Calibri Light" panose="020F0302020204030204" pitchFamily="34" charset="0"/>
              </a:rPr>
            </a:br>
            <a:r>
              <a:rPr lang="en-US" sz="3100" dirty="0">
                <a:latin typeface="Calibri Light" panose="020F0302020204030204" pitchFamily="34" charset="0"/>
              </a:rPr>
              <a:t>Ginger Watts</a:t>
            </a:r>
            <a:br>
              <a:rPr lang="en-US" sz="2800" b="0" dirty="0">
                <a:solidFill>
                  <a:schemeClr val="tx1"/>
                </a:solidFill>
                <a:latin typeface="Calibri Light" panose="020F0302020204030204" pitchFamily="34" charset="0"/>
              </a:rPr>
            </a:br>
            <a:br>
              <a:rPr lang="en-US" dirty="0"/>
            </a:br>
            <a:endParaRPr lang="en-US" sz="4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BC4CD54-699A-40F3-A8EE-B1B34C7075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6403" y="1484671"/>
            <a:ext cx="4351193" cy="5121749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84473430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3014" y="585105"/>
            <a:ext cx="8229600" cy="865909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Communication Items - Mayor and Council</a:t>
            </a:r>
            <a:br>
              <a:rPr lang="en-US" sz="3100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en-US" sz="4000" dirty="0">
                <a:latin typeface="Calibri Light" panose="020F0302020204030204" pitchFamily="34" charset="0"/>
                <a:cs typeface="Calibri Light" panose="020F0302020204030204" pitchFamily="34" charset="0"/>
              </a:rPr>
              <a:t>Zach Posner &amp; Chair</a:t>
            </a:r>
            <a:br>
              <a:rPr lang="en-US" sz="3100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br>
              <a:rPr lang="en-US" dirty="0">
                <a:latin typeface="Calibri Light" panose="020F0302020204030204" pitchFamily="34" charset="0"/>
              </a:rPr>
            </a:br>
            <a:br>
              <a:rPr lang="en-US" dirty="0">
                <a:latin typeface="Calibri Light" panose="020F0302020204030204" pitchFamily="34" charset="0"/>
              </a:rPr>
            </a:br>
            <a:endParaRPr lang="en-US" dirty="0">
              <a:latin typeface="Calibri Light" panose="020F03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7D63C-B224-5F4E-84CB-62AC19F45557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094279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402" y="683840"/>
            <a:ext cx="8229600" cy="865909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Meeting Schedule For 2020</a:t>
            </a:r>
            <a:br>
              <a:rPr lang="en-US" sz="4000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en-US" sz="4000" dirty="0">
                <a:latin typeface="Calibri Light" panose="020F0302020204030204" pitchFamily="34" charset="0"/>
                <a:cs typeface="Calibri Light" panose="020F0302020204030204" pitchFamily="34" charset="0"/>
              </a:rPr>
              <a:t>Ginger Watts</a:t>
            </a:r>
            <a:br>
              <a:rPr lang="en-US" sz="3600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b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BAB0D3-7981-40D2-8A6E-3D0B555D36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2943" y="2437842"/>
            <a:ext cx="8498114" cy="4112385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en-US" sz="3600" dirty="0">
                <a:latin typeface="Calibri Light" panose="020F0302020204030204" pitchFamily="34" charset="0"/>
              </a:rPr>
              <a:t>9:00 – 10:30 a.m.    </a:t>
            </a:r>
          </a:p>
          <a:p>
            <a:endParaRPr lang="en-US" dirty="0">
              <a:latin typeface="Calibri Light" panose="020F030202020403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300" dirty="0">
                <a:latin typeface="Calibri Light" panose="020F0302020204030204" pitchFamily="34" charset="0"/>
              </a:rPr>
              <a:t>March 26</a:t>
            </a:r>
            <a:r>
              <a:rPr lang="en-US" sz="3400" baseline="30000" dirty="0">
                <a:latin typeface="Calibri Light" panose="020F0302020204030204" pitchFamily="34" charset="0"/>
              </a:rPr>
              <a:t>th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300" dirty="0">
                <a:latin typeface="Calibri Light" panose="020F0302020204030204" pitchFamily="34" charset="0"/>
              </a:rPr>
              <a:t>May 28</a:t>
            </a:r>
            <a:r>
              <a:rPr lang="en-US" sz="3300" baseline="30000" dirty="0">
                <a:latin typeface="Calibri Light" panose="020F0302020204030204" pitchFamily="34" charset="0"/>
              </a:rPr>
              <a:t>th</a:t>
            </a:r>
            <a:endParaRPr lang="en-US" sz="3300" dirty="0">
              <a:latin typeface="Calibri Light" panose="020F030202020403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300" dirty="0">
                <a:latin typeface="Calibri Light" panose="020F0302020204030204" pitchFamily="34" charset="0"/>
              </a:rPr>
              <a:t>July 9</a:t>
            </a:r>
            <a:r>
              <a:rPr lang="en-US" sz="3300" baseline="30000" dirty="0">
                <a:latin typeface="Calibri Light" panose="020F0302020204030204" pitchFamily="34" charset="0"/>
              </a:rPr>
              <a:t>th</a:t>
            </a:r>
            <a:endParaRPr lang="en-US" sz="3300" dirty="0">
              <a:latin typeface="Calibri Light" panose="020F030202020403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300" dirty="0">
                <a:latin typeface="Calibri Light" panose="020F0302020204030204" pitchFamily="34" charset="0"/>
              </a:rPr>
              <a:t>August 13</a:t>
            </a:r>
            <a:r>
              <a:rPr lang="en-US" sz="3400" baseline="30000" dirty="0">
                <a:latin typeface="Calibri Light" panose="020F0302020204030204" pitchFamily="34" charset="0"/>
              </a:rPr>
              <a:t>th </a:t>
            </a:r>
            <a:r>
              <a:rPr lang="en-US" sz="2400" dirty="0">
                <a:latin typeface="Calibri Light" panose="020F0302020204030204" pitchFamily="34" charset="0"/>
              </a:rPr>
              <a:t>– 10:00 a.m. – 11:30 a.m.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300" dirty="0">
                <a:latin typeface="Calibri Light" panose="020F0302020204030204" pitchFamily="34" charset="0"/>
              </a:rPr>
              <a:t>August 19</a:t>
            </a:r>
            <a:r>
              <a:rPr lang="en-US" sz="3300" baseline="30000" dirty="0">
                <a:latin typeface="Calibri Light" panose="020F0302020204030204" pitchFamily="34" charset="0"/>
              </a:rPr>
              <a:t>th</a:t>
            </a:r>
            <a:r>
              <a:rPr lang="en-US" sz="3300" dirty="0">
                <a:latin typeface="Calibri Light" panose="020F0302020204030204" pitchFamily="34" charset="0"/>
              </a:rPr>
              <a:t> </a:t>
            </a:r>
            <a:r>
              <a:rPr lang="en-US" sz="2400" dirty="0">
                <a:latin typeface="Calibri Light" panose="020F0302020204030204" pitchFamily="34" charset="0"/>
              </a:rPr>
              <a:t>– Wednesday – 9:00 a.m. to 10:00 a.m.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300" dirty="0">
                <a:latin typeface="Calibri Light" panose="020F0302020204030204" pitchFamily="34" charset="0"/>
              </a:rPr>
              <a:t>October 22nd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300" dirty="0">
                <a:latin typeface="Calibri Light" panose="020F0302020204030204" pitchFamily="34" charset="0"/>
              </a:rPr>
              <a:t>December 10th   </a:t>
            </a:r>
          </a:p>
          <a:p>
            <a:pPr marL="0" indent="0">
              <a:buNone/>
            </a:pPr>
            <a:endParaRPr lang="en-US" sz="2800" dirty="0">
              <a:latin typeface="Calibri Light" panose="020F03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7D63C-B224-5F4E-84CB-62AC19F45557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545761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Review Action Items</a:t>
            </a:r>
            <a:br>
              <a:rPr lang="en-US" sz="4000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en-US" sz="4000" dirty="0">
                <a:latin typeface="Calibri Light" panose="020F0302020204030204" pitchFamily="34" charset="0"/>
                <a:cs typeface="Calibri Light" panose="020F0302020204030204" pitchFamily="34" charset="0"/>
              </a:rPr>
              <a:t>Kristine Pepin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717961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2">
            <a:extLst>
              <a:ext uri="{FF2B5EF4-FFF2-40B4-BE49-F238E27FC236}">
                <a16:creationId xmlns:a16="http://schemas.microsoft.com/office/drawing/2014/main" id="{8A982519-A4D9-482E-A82E-373B0A4A869B}"/>
              </a:ext>
            </a:extLst>
          </p:cNvPr>
          <p:cNvSpPr txBox="1">
            <a:spLocks/>
          </p:cNvSpPr>
          <p:nvPr/>
        </p:nvSpPr>
        <p:spPr>
          <a:xfrm>
            <a:off x="2579101" y="2179167"/>
            <a:ext cx="3788398" cy="1371597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b="1" kern="1200">
                <a:solidFill>
                  <a:srgbClr val="8B1E4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0000" dirty="0">
                <a:solidFill>
                  <a:srgbClr val="CA97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Thank</a:t>
            </a:r>
          </a:p>
        </p:txBody>
      </p:sp>
      <p:sp>
        <p:nvSpPr>
          <p:cNvPr id="9" name="Title 2">
            <a:extLst>
              <a:ext uri="{FF2B5EF4-FFF2-40B4-BE49-F238E27FC236}">
                <a16:creationId xmlns:a16="http://schemas.microsoft.com/office/drawing/2014/main" id="{E436B391-C05D-40BA-8626-B7E09DD96D9C}"/>
              </a:ext>
            </a:extLst>
          </p:cNvPr>
          <p:cNvSpPr txBox="1">
            <a:spLocks/>
          </p:cNvSpPr>
          <p:nvPr/>
        </p:nvSpPr>
        <p:spPr>
          <a:xfrm>
            <a:off x="3374879" y="3295807"/>
            <a:ext cx="2394408" cy="1371597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b="1" kern="1200">
                <a:solidFill>
                  <a:srgbClr val="8B1E4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0000" dirty="0">
                <a:solidFill>
                  <a:srgbClr val="CA97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You</a:t>
            </a:r>
          </a:p>
        </p:txBody>
      </p:sp>
      <p:sp>
        <p:nvSpPr>
          <p:cNvPr id="6" name="Title 2">
            <a:extLst>
              <a:ext uri="{FF2B5EF4-FFF2-40B4-BE49-F238E27FC236}">
                <a16:creationId xmlns:a16="http://schemas.microsoft.com/office/drawing/2014/main" id="{5BDE6DED-E5A2-427A-BAF0-B7DC723E06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40307" y="2190342"/>
            <a:ext cx="3788398" cy="1371597"/>
          </a:xfrm>
        </p:spPr>
        <p:txBody>
          <a:bodyPr>
            <a:noAutofit/>
          </a:bodyPr>
          <a:lstStyle/>
          <a:p>
            <a:r>
              <a:rPr lang="en-US" sz="10000" dirty="0">
                <a:latin typeface="Calibri Light" panose="020F0302020204030204" pitchFamily="34" charset="0"/>
                <a:cs typeface="Calibri Light" panose="020F0302020204030204" pitchFamily="34" charset="0"/>
              </a:rPr>
              <a:t>Thank</a:t>
            </a:r>
          </a:p>
        </p:txBody>
      </p:sp>
      <p:sp>
        <p:nvSpPr>
          <p:cNvPr id="7" name="Title 2">
            <a:extLst>
              <a:ext uri="{FF2B5EF4-FFF2-40B4-BE49-F238E27FC236}">
                <a16:creationId xmlns:a16="http://schemas.microsoft.com/office/drawing/2014/main" id="{EB0C6FFC-004B-4139-9FB7-1D3A493A33E4}"/>
              </a:ext>
            </a:extLst>
          </p:cNvPr>
          <p:cNvSpPr txBox="1">
            <a:spLocks/>
          </p:cNvSpPr>
          <p:nvPr/>
        </p:nvSpPr>
        <p:spPr>
          <a:xfrm>
            <a:off x="3448452" y="3322232"/>
            <a:ext cx="4262075" cy="1875947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b="1" kern="1200">
                <a:solidFill>
                  <a:srgbClr val="8B1E4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0000" dirty="0">
                <a:latin typeface="Calibri Light" panose="020F0302020204030204" pitchFamily="34" charset="0"/>
                <a:cs typeface="Calibri Light" panose="020F0302020204030204" pitchFamily="34" charset="0"/>
              </a:rPr>
              <a:t>You !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30E5552-F984-466D-997C-159A3E5D4ECD}"/>
              </a:ext>
            </a:extLst>
          </p:cNvPr>
          <p:cNvSpPr/>
          <p:nvPr/>
        </p:nvSpPr>
        <p:spPr>
          <a:xfrm>
            <a:off x="1574946" y="1278080"/>
            <a:ext cx="591912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>
                <a:solidFill>
                  <a:srgbClr val="8B1E41"/>
                </a:solidFill>
                <a:latin typeface="Calibri Light" panose="020F0302020204030204" pitchFamily="34" charset="0"/>
                <a:ea typeface="+mj-ea"/>
                <a:cs typeface="+mj-cs"/>
              </a:rPr>
              <a:t>Next Meeting – 03/26/2020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13068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66700" y="1435510"/>
            <a:ext cx="8610600" cy="5171768"/>
          </a:xfrm>
        </p:spPr>
        <p:txBody>
          <a:bodyPr>
            <a:normAutofit fontScale="77500" lnSpcReduction="2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900" dirty="0">
                <a:latin typeface="Calibri Light" panose="020F0302020204030204" pitchFamily="34" charset="0"/>
              </a:rPr>
              <a:t>Public Comments </a:t>
            </a:r>
            <a:r>
              <a:rPr lang="en-US" sz="1500" dirty="0">
                <a:latin typeface="Calibri Light" panose="020F0302020204030204" pitchFamily="34" charset="0"/>
              </a:rPr>
              <a:t>- Chair - 3 min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900" dirty="0">
                <a:latin typeface="Calibri Light" panose="020F0302020204030204" pitchFamily="34" charset="0"/>
              </a:rPr>
              <a:t>Approve Minutes from 12/12/19 Meeting </a:t>
            </a:r>
            <a:r>
              <a:rPr lang="en-US" sz="1700" dirty="0">
                <a:latin typeface="Calibri Light" panose="020F0302020204030204" pitchFamily="34" charset="0"/>
              </a:rPr>
              <a:t>- </a:t>
            </a:r>
            <a:r>
              <a:rPr lang="en-US" sz="1500" dirty="0">
                <a:latin typeface="Calibri Light" panose="020F0302020204030204" pitchFamily="34" charset="0"/>
              </a:rPr>
              <a:t>Chair - 2 min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900" dirty="0">
                <a:latin typeface="Calibri Light" panose="020F0302020204030204" pitchFamily="34" charset="0"/>
              </a:rPr>
              <a:t>Follow-Up Items (Informational)</a:t>
            </a:r>
          </a:p>
          <a:p>
            <a:pPr marL="1085850" lvl="1" indent="-342900">
              <a:buFont typeface="Arial" panose="020B0604020202020204" pitchFamily="34" charset="0"/>
              <a:buChar char="•"/>
            </a:pPr>
            <a:r>
              <a:rPr lang="en-US" sz="2900" b="0" dirty="0">
                <a:solidFill>
                  <a:schemeClr val="tx1"/>
                </a:solidFill>
                <a:latin typeface="Calibri Light" panose="020F0302020204030204" pitchFamily="34" charset="0"/>
              </a:rPr>
              <a:t>Tax Strategy Update </a:t>
            </a:r>
            <a:r>
              <a:rPr lang="en-US" sz="1600" b="0" dirty="0">
                <a:solidFill>
                  <a:schemeClr val="tx1"/>
                </a:solidFill>
                <a:latin typeface="Calibri Light" panose="020F0302020204030204" pitchFamily="34" charset="0"/>
              </a:rPr>
              <a:t>– Phil Conder &amp; Zach Posner – 10 min</a:t>
            </a:r>
          </a:p>
          <a:p>
            <a:pPr marL="1085850" lvl="1" indent="-342900">
              <a:buFont typeface="Arial" panose="020B0604020202020204" pitchFamily="34" charset="0"/>
              <a:buChar char="•"/>
            </a:pPr>
            <a:r>
              <a:rPr lang="en-US" sz="2900" b="0" dirty="0">
                <a:solidFill>
                  <a:schemeClr val="tx1"/>
                </a:solidFill>
                <a:latin typeface="Calibri Light" panose="020F0302020204030204" pitchFamily="34" charset="0"/>
              </a:rPr>
              <a:t>County-Wide Website Redesign Update </a:t>
            </a:r>
            <a:r>
              <a:rPr lang="en-US" sz="1600" b="0" dirty="0">
                <a:solidFill>
                  <a:schemeClr val="tx1"/>
                </a:solidFill>
                <a:latin typeface="Calibri Light" panose="020F0302020204030204" pitchFamily="34" charset="0"/>
              </a:rPr>
              <a:t>– Javaid Lal – 5 min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900" dirty="0">
                <a:latin typeface="Calibri Light" panose="020F0302020204030204" pitchFamily="34" charset="0"/>
              </a:rPr>
              <a:t>IT Communications (Informational) </a:t>
            </a:r>
            <a:r>
              <a:rPr lang="en-US" sz="1600" dirty="0">
                <a:latin typeface="Calibri Light" panose="020F0302020204030204" pitchFamily="34" charset="0"/>
              </a:rPr>
              <a:t>– Ginger Watts – 5 min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900" dirty="0">
                <a:latin typeface="Calibri Light" panose="020F0302020204030204" pitchFamily="34" charset="0"/>
              </a:rPr>
              <a:t>Working Groups Milestone Chart (Discussion/Direction) </a:t>
            </a:r>
            <a:r>
              <a:rPr lang="en-US" sz="2600" dirty="0">
                <a:latin typeface="Calibri Light" panose="020F0302020204030204" pitchFamily="34" charset="0"/>
              </a:rPr>
              <a:t>- </a:t>
            </a:r>
            <a:r>
              <a:rPr lang="en-US" sz="1500" dirty="0">
                <a:latin typeface="Calibri Light" panose="020F0302020204030204" pitchFamily="34" charset="0"/>
              </a:rPr>
              <a:t>Ginger Watts – 3 min </a:t>
            </a:r>
            <a:endParaRPr lang="en-US" sz="1400" b="0" dirty="0">
              <a:solidFill>
                <a:schemeClr val="tx1"/>
              </a:solidFill>
              <a:latin typeface="Calibri Light" panose="020F03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900" dirty="0">
                <a:latin typeface="Calibri Light" panose="020F0302020204030204" pitchFamily="34" charset="0"/>
              </a:rPr>
              <a:t>IT Working Group Updates (Informational)</a:t>
            </a:r>
            <a:endParaRPr lang="en-US" sz="2300" b="0" dirty="0">
              <a:solidFill>
                <a:prstClr val="black"/>
              </a:solidFill>
              <a:latin typeface="Calibri Light" panose="020F030202020403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300" b="0" dirty="0">
                <a:solidFill>
                  <a:prstClr val="black"/>
                </a:solidFill>
                <a:latin typeface="Calibri Light" panose="020F0302020204030204" pitchFamily="34" charset="0"/>
              </a:rPr>
              <a:t>SWG – Journal Technologies Incorporated (JTI) Discussion (Case Management) </a:t>
            </a:r>
            <a:r>
              <a:rPr lang="en-US" sz="1400" b="0" dirty="0">
                <a:solidFill>
                  <a:schemeClr val="tx1"/>
                </a:solidFill>
                <a:latin typeface="Calibri Light" panose="020F0302020204030204" pitchFamily="34" charset="0"/>
              </a:rPr>
              <a:t>–  Ginger Watts – 10 min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300" b="0" dirty="0">
                <a:solidFill>
                  <a:prstClr val="black"/>
                </a:solidFill>
                <a:latin typeface="Calibri Light" panose="020F0302020204030204" pitchFamily="34" charset="0"/>
              </a:rPr>
              <a:t>SWG - Windows 7 Replacement Update </a:t>
            </a:r>
            <a:r>
              <a:rPr lang="en-US" sz="1500" b="0" dirty="0">
                <a:solidFill>
                  <a:schemeClr val="tx1"/>
                </a:solidFill>
                <a:latin typeface="Calibri Light" panose="020F0302020204030204" pitchFamily="34" charset="0"/>
              </a:rPr>
              <a:t>– Ginger Watts – 3 min</a:t>
            </a:r>
            <a:endParaRPr lang="en-US" sz="1500" dirty="0">
              <a:solidFill>
                <a:schemeClr val="tx1"/>
              </a:solidFill>
              <a:latin typeface="Calibri Light" panose="020F03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900" dirty="0">
                <a:latin typeface="Calibri Light" panose="020F0302020204030204" pitchFamily="34" charset="0"/>
              </a:rPr>
              <a:t>Communication Items - Mayor &amp; Council </a:t>
            </a:r>
            <a:r>
              <a:rPr lang="en-US" sz="1500" dirty="0">
                <a:latin typeface="Calibri Light" panose="020F0302020204030204" pitchFamily="34" charset="0"/>
              </a:rPr>
              <a:t>– Zach Posner &amp; Chair </a:t>
            </a:r>
            <a:r>
              <a:rPr lang="en-US" sz="1400" dirty="0">
                <a:latin typeface="Calibri Light" panose="020F0302020204030204" pitchFamily="34" charset="0"/>
              </a:rPr>
              <a:t>– 1 min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900" dirty="0">
                <a:latin typeface="Calibri Light" panose="020F0302020204030204" pitchFamily="34" charset="0"/>
              </a:rPr>
              <a:t>2020 Meeting Schedule (Informational) </a:t>
            </a:r>
            <a:r>
              <a:rPr lang="en-US" sz="1500" dirty="0">
                <a:latin typeface="Calibri Light" panose="020F0302020204030204" pitchFamily="34" charset="0"/>
              </a:rPr>
              <a:t>- Ginger Watts – 1 min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900" dirty="0">
                <a:latin typeface="Calibri Light" panose="020F0302020204030204" pitchFamily="34" charset="0"/>
              </a:rPr>
              <a:t>Review Action Items </a:t>
            </a:r>
            <a:r>
              <a:rPr lang="en-US" sz="1500" dirty="0">
                <a:latin typeface="Calibri Light" panose="020F0302020204030204" pitchFamily="34" charset="0"/>
              </a:rPr>
              <a:t>– Kristine Pepin -  2 min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900" dirty="0">
                <a:latin typeface="Calibri Light" panose="020F0302020204030204" pitchFamily="34" charset="0"/>
              </a:rPr>
              <a:t>Next Meeting – 3/26/20 </a:t>
            </a:r>
            <a:r>
              <a:rPr lang="en-US" sz="1500" dirty="0">
                <a:latin typeface="Calibri Light" panose="020F0302020204030204" pitchFamily="34" charset="0"/>
              </a:rPr>
              <a:t>– Chair  - 1 min</a:t>
            </a:r>
          </a:p>
          <a:p>
            <a:endParaRPr lang="en-US" sz="16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Agenda</a:t>
            </a:r>
            <a:br>
              <a:rPr lang="en-US" sz="4000" b="1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br>
              <a:rPr lang="en-US" sz="4000" b="1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endParaRPr lang="en-US" sz="4000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229198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66700" y="1280652"/>
            <a:ext cx="8610600" cy="5426243"/>
          </a:xfrm>
        </p:spPr>
        <p:txBody>
          <a:bodyPr>
            <a:normAutofit fontScale="77500" lnSpcReduction="2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900" dirty="0">
                <a:highlight>
                  <a:srgbClr val="00FFFF"/>
                </a:highlight>
                <a:latin typeface="Calibri Light" panose="020F0302020204030204" pitchFamily="34" charset="0"/>
              </a:rPr>
              <a:t>Public Comments (Kevin) </a:t>
            </a:r>
            <a:r>
              <a:rPr lang="en-US" sz="1500" dirty="0">
                <a:latin typeface="Calibri Light" panose="020F0302020204030204" pitchFamily="34" charset="0"/>
              </a:rPr>
              <a:t>- Chair - 3 min </a:t>
            </a:r>
            <a:r>
              <a:rPr lang="en-US" sz="1400" b="1" dirty="0">
                <a:latin typeface="Calibri Light" panose="020F0302020204030204" pitchFamily="34" charset="0"/>
              </a:rPr>
              <a:t>(9:00 – 9:03)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900" dirty="0">
                <a:highlight>
                  <a:srgbClr val="FFFF00"/>
                </a:highlight>
                <a:latin typeface="Calibri Light" panose="020F0302020204030204" pitchFamily="34" charset="0"/>
              </a:rPr>
              <a:t>Approve Minutes from 12/12/19 Meeting </a:t>
            </a:r>
            <a:r>
              <a:rPr lang="en-US" sz="1700" dirty="0">
                <a:latin typeface="Calibri Light" panose="020F0302020204030204" pitchFamily="34" charset="0"/>
              </a:rPr>
              <a:t>- </a:t>
            </a:r>
            <a:r>
              <a:rPr lang="en-US" sz="1500" dirty="0">
                <a:latin typeface="Calibri Light" panose="020F0302020204030204" pitchFamily="34" charset="0"/>
              </a:rPr>
              <a:t>Chair - 2 min </a:t>
            </a:r>
            <a:r>
              <a:rPr lang="en-US" sz="1400" b="1" dirty="0">
                <a:latin typeface="Calibri Light" panose="020F0302020204030204" pitchFamily="34" charset="0"/>
              </a:rPr>
              <a:t>(9:03 – 9:05)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900" dirty="0">
                <a:latin typeface="Calibri Light" panose="020F0302020204030204" pitchFamily="34" charset="0"/>
              </a:rPr>
              <a:t>Follow-Up Items (Informational)</a:t>
            </a:r>
          </a:p>
          <a:p>
            <a:pPr marL="1085850" lvl="1" indent="-342900">
              <a:buFont typeface="Arial" panose="020B0604020202020204" pitchFamily="34" charset="0"/>
              <a:buChar char="•"/>
            </a:pPr>
            <a:r>
              <a:rPr lang="en-US" sz="2900" b="0" dirty="0">
                <a:solidFill>
                  <a:schemeClr val="tx1"/>
                </a:solidFill>
                <a:latin typeface="Calibri Light" panose="020F0302020204030204" pitchFamily="34" charset="0"/>
              </a:rPr>
              <a:t>Tax Strategy Update </a:t>
            </a:r>
            <a:r>
              <a:rPr lang="en-US" sz="1600" b="0" dirty="0">
                <a:solidFill>
                  <a:schemeClr val="tx1"/>
                </a:solidFill>
                <a:latin typeface="Calibri Light" panose="020F0302020204030204" pitchFamily="34" charset="0"/>
              </a:rPr>
              <a:t>– Phil Conder &amp; Zach Posner – 10 min </a:t>
            </a:r>
            <a:r>
              <a:rPr lang="en-US" sz="1400" dirty="0">
                <a:solidFill>
                  <a:schemeClr val="tx1"/>
                </a:solidFill>
                <a:latin typeface="Calibri Light" panose="020F0302020204030204" pitchFamily="34" charset="0"/>
              </a:rPr>
              <a:t>(9:05 – 9:15)</a:t>
            </a:r>
          </a:p>
          <a:p>
            <a:pPr marL="1085850" lvl="1" indent="-342900">
              <a:buFont typeface="Arial" panose="020B0604020202020204" pitchFamily="34" charset="0"/>
              <a:buChar char="•"/>
            </a:pPr>
            <a:r>
              <a:rPr lang="en-US" sz="2900" b="0" dirty="0">
                <a:solidFill>
                  <a:schemeClr val="tx1"/>
                </a:solidFill>
                <a:latin typeface="Calibri Light" panose="020F0302020204030204" pitchFamily="34" charset="0"/>
              </a:rPr>
              <a:t>County-Wide Website Redesign Update </a:t>
            </a:r>
            <a:r>
              <a:rPr lang="en-US" sz="1600" b="0" dirty="0">
                <a:solidFill>
                  <a:schemeClr val="tx1"/>
                </a:solidFill>
                <a:latin typeface="Calibri Light" panose="020F0302020204030204" pitchFamily="34" charset="0"/>
              </a:rPr>
              <a:t>– Javaid Lal – 5 min </a:t>
            </a:r>
            <a:r>
              <a:rPr lang="en-US" sz="1400" dirty="0">
                <a:solidFill>
                  <a:schemeClr val="tx1"/>
                </a:solidFill>
                <a:latin typeface="Calibri Light" panose="020F0302020204030204" pitchFamily="34" charset="0"/>
              </a:rPr>
              <a:t>(9:15 – 9:20)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900" dirty="0">
                <a:latin typeface="Calibri Light" panose="020F0302020204030204" pitchFamily="34" charset="0"/>
              </a:rPr>
              <a:t>IT Communications (Informational) </a:t>
            </a:r>
            <a:r>
              <a:rPr lang="en-US" sz="1600" dirty="0">
                <a:latin typeface="Calibri Light" panose="020F0302020204030204" pitchFamily="34" charset="0"/>
              </a:rPr>
              <a:t>– Ginger Watts – 5 min </a:t>
            </a:r>
            <a:r>
              <a:rPr lang="en-US" sz="1400" b="1" dirty="0">
                <a:latin typeface="Calibri Light" panose="020F0302020204030204" pitchFamily="34" charset="0"/>
              </a:rPr>
              <a:t>(9:20 – 9:25)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900" dirty="0">
                <a:highlight>
                  <a:srgbClr val="00FF00"/>
                </a:highlight>
                <a:latin typeface="Calibri Light" panose="020F0302020204030204" pitchFamily="34" charset="0"/>
              </a:rPr>
              <a:t>Working Groups Milestone Chart (Discussion/Direction) (Rashelle)</a:t>
            </a:r>
            <a:r>
              <a:rPr lang="en-US" sz="2900" dirty="0">
                <a:latin typeface="Calibri Light" panose="020F0302020204030204" pitchFamily="34" charset="0"/>
              </a:rPr>
              <a:t> </a:t>
            </a:r>
            <a:r>
              <a:rPr lang="en-US" sz="2600" dirty="0">
                <a:latin typeface="Calibri Light" panose="020F0302020204030204" pitchFamily="34" charset="0"/>
              </a:rPr>
              <a:t>- </a:t>
            </a:r>
            <a:r>
              <a:rPr lang="en-US" sz="1500" dirty="0">
                <a:latin typeface="Calibri Light" panose="020F0302020204030204" pitchFamily="34" charset="0"/>
              </a:rPr>
              <a:t>Ginger Watts – 3 min </a:t>
            </a:r>
            <a:r>
              <a:rPr lang="en-US" sz="1400" b="1" dirty="0">
                <a:latin typeface="Calibri Light" panose="020F0302020204030204" pitchFamily="34" charset="0"/>
              </a:rPr>
              <a:t>(9:25 – 9:28)</a:t>
            </a:r>
            <a:endParaRPr lang="en-US" sz="1400" b="1" dirty="0">
              <a:solidFill>
                <a:schemeClr val="tx1"/>
              </a:solidFill>
              <a:latin typeface="Calibri Light" panose="020F03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900" dirty="0">
                <a:latin typeface="Calibri Light" panose="020F0302020204030204" pitchFamily="34" charset="0"/>
              </a:rPr>
              <a:t>IT Working Group Updates (Informational)</a:t>
            </a:r>
            <a:endParaRPr lang="en-US" sz="2300" b="0" dirty="0">
              <a:solidFill>
                <a:prstClr val="black"/>
              </a:solidFill>
              <a:latin typeface="Calibri Light" panose="020F030202020403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300" b="0" dirty="0">
                <a:solidFill>
                  <a:prstClr val="black"/>
                </a:solidFill>
                <a:latin typeface="Calibri Light" panose="020F0302020204030204" pitchFamily="34" charset="0"/>
              </a:rPr>
              <a:t>SWG – Journal Technologies Incorporated (JTI) Discussion (Case Management) </a:t>
            </a:r>
            <a:r>
              <a:rPr lang="en-US" sz="1400" b="0" dirty="0">
                <a:solidFill>
                  <a:schemeClr val="tx1"/>
                </a:solidFill>
                <a:latin typeface="Calibri Light" panose="020F0302020204030204" pitchFamily="34" charset="0"/>
              </a:rPr>
              <a:t>–  Ginger Watts – 10 min</a:t>
            </a:r>
            <a:r>
              <a:rPr lang="en-US" sz="1400" dirty="0">
                <a:solidFill>
                  <a:schemeClr val="tx1"/>
                </a:solidFill>
                <a:latin typeface="Calibri Light" panose="020F0302020204030204" pitchFamily="34" charset="0"/>
              </a:rPr>
              <a:t> (9:28 – 9:38)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300" b="0" dirty="0">
                <a:solidFill>
                  <a:prstClr val="black"/>
                </a:solidFill>
                <a:latin typeface="Calibri Light" panose="020F0302020204030204" pitchFamily="34" charset="0"/>
              </a:rPr>
              <a:t>SWG - Windows 7 Replacement Update </a:t>
            </a:r>
            <a:r>
              <a:rPr lang="en-US" sz="1400" b="0" dirty="0">
                <a:solidFill>
                  <a:schemeClr val="tx1"/>
                </a:solidFill>
                <a:latin typeface="Calibri Light" panose="020F0302020204030204" pitchFamily="34" charset="0"/>
              </a:rPr>
              <a:t>– Ginger Watts – 3 min </a:t>
            </a:r>
            <a:r>
              <a:rPr lang="en-US" sz="1400" dirty="0">
                <a:solidFill>
                  <a:schemeClr val="tx1"/>
                </a:solidFill>
                <a:latin typeface="Calibri Light" panose="020F0302020204030204" pitchFamily="34" charset="0"/>
              </a:rPr>
              <a:t>(9:38 – 9:41)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900" dirty="0">
                <a:latin typeface="Calibri Light" panose="020F0302020204030204" pitchFamily="34" charset="0"/>
              </a:rPr>
              <a:t>Communication Items - Mayor &amp; Council </a:t>
            </a:r>
            <a:r>
              <a:rPr lang="en-US" sz="1500" dirty="0">
                <a:latin typeface="Calibri Light" panose="020F0302020204030204" pitchFamily="34" charset="0"/>
              </a:rPr>
              <a:t>– Zach Posner &amp; Chair </a:t>
            </a:r>
            <a:r>
              <a:rPr lang="en-US" sz="1400" dirty="0">
                <a:latin typeface="Calibri Light" panose="020F0302020204030204" pitchFamily="34" charset="0"/>
              </a:rPr>
              <a:t>– 1 min </a:t>
            </a:r>
            <a:r>
              <a:rPr lang="en-US" sz="1400" b="1" dirty="0">
                <a:latin typeface="Calibri Light" panose="020F0302020204030204" pitchFamily="34" charset="0"/>
              </a:rPr>
              <a:t>(9:41 – 9:42)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900" dirty="0">
                <a:latin typeface="Calibri Light" panose="020F0302020204030204" pitchFamily="34" charset="0"/>
              </a:rPr>
              <a:t>2020 Meeting Schedule (Informational) </a:t>
            </a:r>
            <a:r>
              <a:rPr lang="en-US" sz="1500" dirty="0">
                <a:latin typeface="Calibri Light" panose="020F0302020204030204" pitchFamily="34" charset="0"/>
              </a:rPr>
              <a:t>- Ginger Watts – 1 min </a:t>
            </a:r>
            <a:r>
              <a:rPr lang="en-US" sz="1500" b="1" dirty="0">
                <a:latin typeface="Calibri Light" panose="020F0302020204030204" pitchFamily="34" charset="0"/>
              </a:rPr>
              <a:t>(9:42 – 9:43)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900" dirty="0">
                <a:latin typeface="Calibri Light" panose="020F0302020204030204" pitchFamily="34" charset="0"/>
              </a:rPr>
              <a:t>Review Action Items </a:t>
            </a:r>
            <a:r>
              <a:rPr lang="en-US" sz="1500" dirty="0">
                <a:latin typeface="Calibri Light" panose="020F0302020204030204" pitchFamily="34" charset="0"/>
              </a:rPr>
              <a:t>– Kristine Pepin -  2 min </a:t>
            </a:r>
            <a:r>
              <a:rPr lang="en-US" sz="1500" b="1" dirty="0">
                <a:latin typeface="Calibri Light" panose="020F0302020204030204" pitchFamily="34" charset="0"/>
              </a:rPr>
              <a:t>(9:43 – 9:45)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900" dirty="0">
                <a:latin typeface="Calibri Light" panose="020F0302020204030204" pitchFamily="34" charset="0"/>
              </a:rPr>
              <a:t>Next Meeting – 3/26/20 </a:t>
            </a:r>
            <a:r>
              <a:rPr lang="en-US" sz="1500" dirty="0">
                <a:latin typeface="Calibri Light" panose="020F0302020204030204" pitchFamily="34" charset="0"/>
              </a:rPr>
              <a:t>– Chair  - 1 min </a:t>
            </a:r>
            <a:r>
              <a:rPr lang="en-US" sz="1500" b="1" dirty="0">
                <a:latin typeface="Calibri Light" panose="020F0302020204030204" pitchFamily="34" charset="0"/>
              </a:rPr>
              <a:t>(9:45 – 9:46)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>
                <a:highlight>
                  <a:srgbClr val="FFFF00"/>
                </a:highlight>
                <a:latin typeface="Calibri Light" panose="020F0302020204030204" pitchFamily="34" charset="0"/>
              </a:rPr>
              <a:t>Close Meeting – Need a motion, second and vote to close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500" b="1" dirty="0">
              <a:latin typeface="Calibri Light" panose="020F0302020204030204" pitchFamily="34" charset="0"/>
            </a:endParaRPr>
          </a:p>
          <a:p>
            <a:endParaRPr lang="en-US" sz="16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Agenda</a:t>
            </a:r>
            <a:br>
              <a:rPr lang="en-US" sz="4000" b="1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br>
              <a:rPr lang="en-US" sz="4000" b="1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endParaRPr lang="en-US" sz="4000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249145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66700" y="1182376"/>
            <a:ext cx="8610600" cy="5426243"/>
          </a:xfrm>
        </p:spPr>
        <p:txBody>
          <a:bodyPr>
            <a:normAutofit fontScale="62500" lnSpcReduction="2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900" dirty="0">
                <a:highlight>
                  <a:srgbClr val="00FFFF"/>
                </a:highlight>
                <a:latin typeface="Calibri Light" panose="020F0302020204030204" pitchFamily="34" charset="0"/>
              </a:rPr>
              <a:t>Public Comments (Kevin) </a:t>
            </a:r>
            <a:r>
              <a:rPr lang="en-US" sz="1500" dirty="0">
                <a:latin typeface="Calibri Light" panose="020F0302020204030204" pitchFamily="34" charset="0"/>
              </a:rPr>
              <a:t>- Chair - 3 min </a:t>
            </a:r>
            <a:r>
              <a:rPr lang="en-US" sz="1600" b="1" dirty="0">
                <a:latin typeface="Calibri Light" panose="020F0302020204030204" pitchFamily="34" charset="0"/>
              </a:rPr>
              <a:t>(9:00 – 9:03)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900" dirty="0">
                <a:highlight>
                  <a:srgbClr val="FFFF00"/>
                </a:highlight>
                <a:latin typeface="Calibri Light" panose="020F0302020204030204" pitchFamily="34" charset="0"/>
              </a:rPr>
              <a:t>Approve Minutes from 12/12 Meeting </a:t>
            </a:r>
            <a:r>
              <a:rPr lang="en-US" sz="1700" dirty="0">
                <a:latin typeface="Calibri Light" panose="020F0302020204030204" pitchFamily="34" charset="0"/>
              </a:rPr>
              <a:t>- </a:t>
            </a:r>
            <a:r>
              <a:rPr lang="en-US" sz="1500" dirty="0">
                <a:latin typeface="Calibri Light" panose="020F0302020204030204" pitchFamily="34" charset="0"/>
              </a:rPr>
              <a:t>Chair - 2 min </a:t>
            </a:r>
            <a:r>
              <a:rPr lang="en-US" sz="1600" b="1" dirty="0">
                <a:latin typeface="Calibri Light" panose="020F0302020204030204" pitchFamily="34" charset="0"/>
              </a:rPr>
              <a:t>(9:03 – 9:05)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900" dirty="0">
                <a:latin typeface="Calibri Light" panose="020F0302020204030204" pitchFamily="34" charset="0"/>
              </a:rPr>
              <a:t>Follow-Up Items (Informational)</a:t>
            </a:r>
          </a:p>
          <a:p>
            <a:pPr marL="1085850" lvl="1" indent="-342900">
              <a:buFont typeface="Arial" panose="020B0604020202020204" pitchFamily="34" charset="0"/>
              <a:buChar char="•"/>
            </a:pPr>
            <a:r>
              <a:rPr lang="en-US" sz="2900" b="0" dirty="0">
                <a:solidFill>
                  <a:schemeClr val="tx1"/>
                </a:solidFill>
                <a:latin typeface="Calibri Light" panose="020F0302020204030204" pitchFamily="34" charset="0"/>
              </a:rPr>
              <a:t>SharePoint Document Management Update </a:t>
            </a:r>
            <a:r>
              <a:rPr lang="en-US" sz="1500" b="0" dirty="0">
                <a:solidFill>
                  <a:schemeClr val="tx1"/>
                </a:solidFill>
                <a:latin typeface="Calibri Light" panose="020F0302020204030204" pitchFamily="34" charset="0"/>
              </a:rPr>
              <a:t>– Lee Wilstead – 3 min </a:t>
            </a:r>
            <a:r>
              <a:rPr lang="en-US" sz="1600" dirty="0">
                <a:solidFill>
                  <a:schemeClr val="tx1"/>
                </a:solidFill>
                <a:latin typeface="Calibri Light" panose="020F0302020204030204" pitchFamily="34" charset="0"/>
              </a:rPr>
              <a:t>(9:05 – 9:08)</a:t>
            </a:r>
          </a:p>
          <a:p>
            <a:pPr marL="1085850" lvl="1" indent="-342900">
              <a:buFont typeface="Arial" panose="020B0604020202020204" pitchFamily="34" charset="0"/>
              <a:buChar char="•"/>
            </a:pPr>
            <a:r>
              <a:rPr lang="en-US" sz="2900" b="0" dirty="0">
                <a:solidFill>
                  <a:schemeClr val="tx1"/>
                </a:solidFill>
                <a:latin typeface="Calibri Light" panose="020F0302020204030204" pitchFamily="34" charset="0"/>
              </a:rPr>
              <a:t>County-Wide Website Redesign Update </a:t>
            </a:r>
            <a:r>
              <a:rPr lang="en-US" sz="1600" b="0" dirty="0">
                <a:solidFill>
                  <a:schemeClr val="tx1"/>
                </a:solidFill>
                <a:latin typeface="Calibri Light" panose="020F0302020204030204" pitchFamily="34" charset="0"/>
              </a:rPr>
              <a:t>– Javaid Lal – 3 min </a:t>
            </a:r>
            <a:r>
              <a:rPr lang="en-US" sz="1600" dirty="0">
                <a:solidFill>
                  <a:schemeClr val="tx1"/>
                </a:solidFill>
                <a:latin typeface="Calibri Light" panose="020F0302020204030204" pitchFamily="34" charset="0"/>
              </a:rPr>
              <a:t>(9:08 – 9:11)</a:t>
            </a:r>
          </a:p>
          <a:p>
            <a:pPr marL="1085850" lvl="1" indent="-342900">
              <a:buFont typeface="Arial" panose="020B0604020202020204" pitchFamily="34" charset="0"/>
              <a:buChar char="•"/>
            </a:pPr>
            <a:r>
              <a:rPr lang="en-US" sz="2900" b="0" dirty="0">
                <a:solidFill>
                  <a:schemeClr val="tx1"/>
                </a:solidFill>
                <a:latin typeface="Calibri Light" panose="020F0302020204030204" pitchFamily="34" charset="0"/>
              </a:rPr>
              <a:t>Data Governance Working Group </a:t>
            </a:r>
            <a:r>
              <a:rPr lang="en-US" sz="1600" b="0" dirty="0">
                <a:solidFill>
                  <a:schemeClr val="tx1"/>
                </a:solidFill>
                <a:latin typeface="Calibri Light" panose="020F0302020204030204" pitchFamily="34" charset="0"/>
              </a:rPr>
              <a:t>– Javaid Lal  – 5 min </a:t>
            </a:r>
            <a:r>
              <a:rPr lang="en-US" sz="1600" dirty="0">
                <a:solidFill>
                  <a:schemeClr val="tx1"/>
                </a:solidFill>
                <a:latin typeface="Calibri Light" panose="020F0302020204030204" pitchFamily="34" charset="0"/>
              </a:rPr>
              <a:t>(9:11 – 9:16)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900" dirty="0">
                <a:latin typeface="Calibri Light" panose="020F0302020204030204" pitchFamily="34" charset="0"/>
              </a:rPr>
              <a:t>Budget Update (Informational) </a:t>
            </a:r>
            <a:r>
              <a:rPr lang="en-US" sz="1600" dirty="0">
                <a:latin typeface="Calibri Light" panose="020F0302020204030204" pitchFamily="34" charset="0"/>
              </a:rPr>
              <a:t>– Cherie Root – 5 min </a:t>
            </a:r>
            <a:r>
              <a:rPr lang="en-US" sz="1600" b="1" dirty="0">
                <a:latin typeface="Calibri Light" panose="020F0302020204030204" pitchFamily="34" charset="0"/>
              </a:rPr>
              <a:t>(9:16 – 9:21)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900" dirty="0">
                <a:latin typeface="Calibri Light" panose="020F0302020204030204" pitchFamily="34" charset="0"/>
              </a:rPr>
              <a:t>Voting System &amp; Equipment (Informational) </a:t>
            </a:r>
            <a:r>
              <a:rPr lang="en-US" sz="1600" dirty="0">
                <a:latin typeface="Calibri Light" panose="020F0302020204030204" pitchFamily="34" charset="0"/>
              </a:rPr>
              <a:t>–  Zach Posner– 5 min </a:t>
            </a:r>
            <a:r>
              <a:rPr lang="en-US" sz="1600" b="1" dirty="0">
                <a:latin typeface="Calibri Light" panose="020F0302020204030204" pitchFamily="34" charset="0"/>
              </a:rPr>
              <a:t>(9:21 – 9:26)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900" dirty="0">
                <a:latin typeface="Calibri Light" panose="020F0302020204030204" pitchFamily="34" charset="0"/>
              </a:rPr>
              <a:t>Working Group 2020 Governance Session(Discussion/Direction) </a:t>
            </a:r>
            <a:r>
              <a:rPr lang="en-US" sz="1500" dirty="0">
                <a:latin typeface="Calibri Light" panose="020F0302020204030204" pitchFamily="34" charset="0"/>
              </a:rPr>
              <a:t>– Zach Posner – 20 min </a:t>
            </a:r>
            <a:r>
              <a:rPr lang="en-US" sz="1600" b="1" dirty="0">
                <a:latin typeface="Calibri Light" panose="020F0302020204030204" pitchFamily="34" charset="0"/>
              </a:rPr>
              <a:t>(9:26 – 9:46)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900" dirty="0">
                <a:latin typeface="Calibri Light" panose="020F0302020204030204" pitchFamily="34" charset="0"/>
              </a:rPr>
              <a:t>2019 Budget Session Lessons Learned (Discussion/Direction) </a:t>
            </a:r>
            <a:r>
              <a:rPr lang="en-US" sz="1500" dirty="0">
                <a:latin typeface="Calibri Light" panose="020F0302020204030204" pitchFamily="34" charset="0"/>
              </a:rPr>
              <a:t>– Ginger Watts and Cherie Root – 15 min </a:t>
            </a:r>
            <a:r>
              <a:rPr lang="en-US" sz="1600" b="1" dirty="0">
                <a:latin typeface="Calibri Light" panose="020F0302020204030204" pitchFamily="34" charset="0"/>
              </a:rPr>
              <a:t>(9:46 – 10:01)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900" dirty="0">
                <a:latin typeface="Calibri Light" panose="020F0302020204030204" pitchFamily="34" charset="0"/>
              </a:rPr>
              <a:t>Working Groups Milestone Chart (Discussion/Direction) </a:t>
            </a:r>
            <a:r>
              <a:rPr lang="en-US" sz="2600" dirty="0">
                <a:latin typeface="Calibri Light" panose="020F0302020204030204" pitchFamily="34" charset="0"/>
              </a:rPr>
              <a:t>- </a:t>
            </a:r>
            <a:r>
              <a:rPr lang="en-US" sz="1500" dirty="0">
                <a:latin typeface="Calibri Light" panose="020F0302020204030204" pitchFamily="34" charset="0"/>
              </a:rPr>
              <a:t>Ginger Watts – 3 min </a:t>
            </a:r>
            <a:r>
              <a:rPr lang="en-US" sz="1600" b="1" dirty="0">
                <a:latin typeface="Calibri Light" panose="020F0302020204030204" pitchFamily="34" charset="0"/>
              </a:rPr>
              <a:t>(10:01 – 10:04)</a:t>
            </a:r>
            <a:endParaRPr lang="en-US" sz="1600" b="1" dirty="0">
              <a:solidFill>
                <a:schemeClr val="tx1"/>
              </a:solidFill>
              <a:latin typeface="Calibri Light" panose="020F03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900" dirty="0">
                <a:highlight>
                  <a:srgbClr val="00FF00"/>
                </a:highlight>
                <a:latin typeface="Calibri Light" panose="020F0302020204030204" pitchFamily="34" charset="0"/>
              </a:rPr>
              <a:t>IT Working Group Updates (Rashelle)</a:t>
            </a:r>
            <a:endParaRPr lang="en-US" sz="2300" dirty="0">
              <a:solidFill>
                <a:srgbClr val="000000"/>
              </a:solidFill>
              <a:highlight>
                <a:srgbClr val="00FF00"/>
              </a:highlight>
              <a:latin typeface="Calibri Light" panose="020F030202020403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300" b="0" dirty="0">
                <a:solidFill>
                  <a:prstClr val="black"/>
                </a:solidFill>
                <a:latin typeface="Calibri Light" panose="020F0302020204030204" pitchFamily="34" charset="0"/>
              </a:rPr>
              <a:t>GWG –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300" b="0" dirty="0">
                <a:solidFill>
                  <a:prstClr val="black"/>
                </a:solidFill>
                <a:latin typeface="Calibri Light" panose="020F0302020204030204" pitchFamily="34" charset="0"/>
              </a:rPr>
              <a:t>SWG – Windows 7 Replacement Update (Informational) </a:t>
            </a:r>
            <a:r>
              <a:rPr lang="en-US" sz="1400" b="0" dirty="0">
                <a:solidFill>
                  <a:schemeClr val="tx1"/>
                </a:solidFill>
                <a:latin typeface="Calibri Light" panose="020F0302020204030204" pitchFamily="34" charset="0"/>
              </a:rPr>
              <a:t>– Ginger Watts – 3 min </a:t>
            </a:r>
            <a:r>
              <a:rPr lang="en-US" sz="1600" dirty="0">
                <a:solidFill>
                  <a:schemeClr val="tx1"/>
                </a:solidFill>
                <a:latin typeface="Calibri Light" panose="020F0302020204030204" pitchFamily="34" charset="0"/>
              </a:rPr>
              <a:t>(10:07 – 10:10)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900" dirty="0">
                <a:latin typeface="Calibri Light" panose="020F0302020204030204" pitchFamily="34" charset="0"/>
              </a:rPr>
              <a:t>Communication Items - Mayor &amp; Council </a:t>
            </a:r>
            <a:r>
              <a:rPr lang="en-US" sz="1500" dirty="0">
                <a:latin typeface="Calibri Light" panose="020F0302020204030204" pitchFamily="34" charset="0"/>
              </a:rPr>
              <a:t>– Zach Posner &amp; Chair </a:t>
            </a:r>
            <a:r>
              <a:rPr lang="en-US" sz="1400" dirty="0">
                <a:latin typeface="Calibri Light" panose="020F0302020204030204" pitchFamily="34" charset="0"/>
              </a:rPr>
              <a:t>– 1 min </a:t>
            </a:r>
            <a:r>
              <a:rPr lang="en-US" sz="1600" b="1" dirty="0">
                <a:latin typeface="Calibri Light" panose="020F0302020204030204" pitchFamily="34" charset="0"/>
              </a:rPr>
              <a:t>(10:10 – 10:11)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900" dirty="0">
                <a:latin typeface="Calibri Light" panose="020F0302020204030204" pitchFamily="34" charset="0"/>
              </a:rPr>
              <a:t>2020 Meeting Schedule (Discussion/Direction) </a:t>
            </a:r>
            <a:r>
              <a:rPr lang="en-US" sz="1500" dirty="0">
                <a:latin typeface="Calibri Light" panose="020F0302020204030204" pitchFamily="34" charset="0"/>
              </a:rPr>
              <a:t>- Ginger Watts – 1 min </a:t>
            </a:r>
            <a:r>
              <a:rPr lang="en-US" sz="1600" b="1" dirty="0">
                <a:latin typeface="Calibri Light" panose="020F0302020204030204" pitchFamily="34" charset="0"/>
              </a:rPr>
              <a:t>(10:11 – 10:12)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900" dirty="0">
                <a:latin typeface="Calibri Light" panose="020F0302020204030204" pitchFamily="34" charset="0"/>
              </a:rPr>
              <a:t>Review Action Items </a:t>
            </a:r>
            <a:r>
              <a:rPr lang="en-US" sz="1500" dirty="0">
                <a:latin typeface="Calibri Light" panose="020F0302020204030204" pitchFamily="34" charset="0"/>
              </a:rPr>
              <a:t>– Kristine Pepin -  2 min </a:t>
            </a:r>
            <a:r>
              <a:rPr lang="en-US" sz="1600" b="1" dirty="0">
                <a:latin typeface="Calibri Light" panose="020F0302020204030204" pitchFamily="34" charset="0"/>
              </a:rPr>
              <a:t>(10:17 – 10:19)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900" dirty="0">
                <a:latin typeface="Calibri Light" panose="020F0302020204030204" pitchFamily="34" charset="0"/>
              </a:rPr>
              <a:t>Next Meeting –3/26/2020 </a:t>
            </a:r>
            <a:r>
              <a:rPr lang="en-US" sz="1500" dirty="0">
                <a:latin typeface="Calibri Light" panose="020F0302020204030204" pitchFamily="34" charset="0"/>
              </a:rPr>
              <a:t>– Chair  - 1 min </a:t>
            </a:r>
            <a:r>
              <a:rPr lang="en-US" sz="1600" b="1" dirty="0">
                <a:latin typeface="Calibri Light" panose="020F0302020204030204" pitchFamily="34" charset="0"/>
              </a:rPr>
              <a:t>(10:19 – 10:20)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900" dirty="0">
                <a:highlight>
                  <a:srgbClr val="FFFF00"/>
                </a:highlight>
                <a:latin typeface="Calibri Light" panose="020F0302020204030204" pitchFamily="34" charset="0"/>
              </a:rPr>
              <a:t>Close Meeting – Need a motion, second and vote to close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457200"/>
            <a:ext cx="8229600" cy="488373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Agenda</a:t>
            </a:r>
            <a:br>
              <a:rPr lang="en-US" sz="4000" b="1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br>
              <a:rPr lang="en-US" sz="4000" b="1" dirty="0">
                <a:highlight>
                  <a:srgbClr val="FFFF00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</a:br>
            <a:endParaRPr lang="en-US" sz="4000" b="1" dirty="0">
              <a:highlight>
                <a:srgbClr val="FFFF00"/>
              </a:highlight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321990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2D1DF1-8BA1-4D8A-AF36-9606A6BFC9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460" y="456093"/>
            <a:ext cx="8229600" cy="398150"/>
          </a:xfrm>
        </p:spPr>
        <p:txBody>
          <a:bodyPr>
            <a:normAutofit/>
          </a:bodyPr>
          <a:lstStyle/>
          <a:p>
            <a:r>
              <a:rPr lang="en-US" sz="2400" dirty="0"/>
              <a:t>TO-DO List 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AD66B5-F7EC-4D08-8EAD-43E7310DB3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460" y="949677"/>
            <a:ext cx="8399153" cy="3961106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en-US" sz="2200" strike="sngStrike" dirty="0"/>
          </a:p>
          <a:p>
            <a:pPr marL="1143000" indent="-1143000">
              <a:buFont typeface="+mj-lt"/>
              <a:buAutoNum type="arabicPeriod"/>
            </a:pPr>
            <a:r>
              <a:rPr lang="en-US" sz="7200" dirty="0">
                <a:latin typeface="Calibri Light" panose="020F0302020204030204" pitchFamily="34" charset="0"/>
                <a:cs typeface="Calibri Light" panose="020F0302020204030204" pitchFamily="34" charset="0"/>
              </a:rPr>
              <a:t>Cherie and Ginger to meet with HR before March meeting by 3/13</a:t>
            </a:r>
          </a:p>
          <a:p>
            <a:pPr marL="1885950" lvl="1" indent="-1143000">
              <a:buFont typeface="Arial" panose="020B0604020202020204" pitchFamily="34" charset="0"/>
              <a:buChar char="•"/>
            </a:pPr>
            <a:r>
              <a:rPr lang="en-US" sz="6800" dirty="0">
                <a:latin typeface="Calibri Light" panose="020F0302020204030204" pitchFamily="34" charset="0"/>
                <a:cs typeface="Calibri Light" panose="020F0302020204030204" pitchFamily="34" charset="0"/>
              </a:rPr>
              <a:t>List as HR </a:t>
            </a:r>
          </a:p>
          <a:p>
            <a:pPr marL="1885950" lvl="1" indent="-1143000">
              <a:buFont typeface="Arial" panose="020B0604020202020204" pitchFamily="34" charset="0"/>
              <a:buChar char="•"/>
            </a:pPr>
            <a:r>
              <a:rPr lang="en-US" sz="6800" dirty="0">
                <a:latin typeface="Calibri Light" panose="020F0302020204030204" pitchFamily="34" charset="0"/>
                <a:cs typeface="Calibri Light" panose="020F0302020204030204" pitchFamily="34" charset="0"/>
              </a:rPr>
              <a:t>List as IT</a:t>
            </a:r>
          </a:p>
          <a:p>
            <a:pPr marL="1885950" lvl="1" indent="-1143000">
              <a:buFont typeface="Arial" panose="020B0604020202020204" pitchFamily="34" charset="0"/>
              <a:buChar char="•"/>
            </a:pPr>
            <a:r>
              <a:rPr lang="en-US" sz="6800" dirty="0">
                <a:latin typeface="Calibri Light" panose="020F0302020204030204" pitchFamily="34" charset="0"/>
                <a:cs typeface="Calibri Light" panose="020F0302020204030204" pitchFamily="34" charset="0"/>
              </a:rPr>
              <a:t>List to meet definition</a:t>
            </a:r>
          </a:p>
          <a:p>
            <a:pPr marL="1885950" lvl="1" indent="-1143000">
              <a:buFont typeface="Arial" panose="020B0604020202020204" pitchFamily="34" charset="0"/>
              <a:buChar char="•"/>
            </a:pPr>
            <a:r>
              <a:rPr lang="en-US" sz="6800" dirty="0">
                <a:latin typeface="Calibri Light" panose="020F0302020204030204" pitchFamily="34" charset="0"/>
                <a:cs typeface="Calibri Light" panose="020F0302020204030204" pitchFamily="34" charset="0"/>
              </a:rPr>
              <a:t>Process to keep list updated</a:t>
            </a:r>
          </a:p>
          <a:p>
            <a:pPr marL="1885950" lvl="1" indent="-1143000">
              <a:buFont typeface="Arial" panose="020B0604020202020204" pitchFamily="34" charset="0"/>
              <a:buChar char="•"/>
            </a:pPr>
            <a:r>
              <a:rPr lang="en-US" sz="6800" dirty="0">
                <a:latin typeface="Calibri Light" panose="020F0302020204030204" pitchFamily="34" charset="0"/>
                <a:cs typeface="Calibri Light" panose="020F0302020204030204" pitchFamily="34" charset="0"/>
              </a:rPr>
              <a:t>TAB meeting to determine who to present and how often</a:t>
            </a:r>
          </a:p>
          <a:p>
            <a:pPr marL="1143000" indent="-1143000">
              <a:buFont typeface="+mj-lt"/>
              <a:buAutoNum type="arabicPeriod"/>
            </a:pPr>
            <a:r>
              <a:rPr lang="en-US" sz="7200" dirty="0">
                <a:latin typeface="Calibri Light" panose="020F0302020204030204" pitchFamily="34" charset="0"/>
                <a:cs typeface="Calibri Light" panose="020F0302020204030204" pitchFamily="34" charset="0"/>
              </a:rPr>
              <a:t>Kristine to prepare Agenda for Kevin &amp; Rashelle by 1/22.</a:t>
            </a:r>
          </a:p>
          <a:p>
            <a:pPr marL="1143000" indent="-1143000">
              <a:buFont typeface="+mj-lt"/>
              <a:buAutoNum type="arabicPeriod"/>
            </a:pPr>
            <a:r>
              <a:rPr lang="en-US" sz="7200" dirty="0">
                <a:latin typeface="Calibri Light" panose="020F0302020204030204" pitchFamily="34" charset="0"/>
                <a:cs typeface="Calibri Light" panose="020F0302020204030204" pitchFamily="34" charset="0"/>
              </a:rPr>
              <a:t>Kristine to post approved minutes for 12/12 by 1/23.</a:t>
            </a:r>
          </a:p>
          <a:p>
            <a:pPr marL="1143000" indent="-1143000">
              <a:buFont typeface="+mj-lt"/>
              <a:buAutoNum type="arabicPeriod"/>
            </a:pPr>
            <a:r>
              <a:rPr lang="en-US" sz="7200" dirty="0">
                <a:latin typeface="Calibri Light" panose="020F0302020204030204" pitchFamily="34" charset="0"/>
                <a:cs typeface="Calibri Light" panose="020F0302020204030204" pitchFamily="34" charset="0"/>
              </a:rPr>
              <a:t>Cherie to provide feedback on IT Procurement guidance by 1/31.</a:t>
            </a:r>
          </a:p>
          <a:p>
            <a:pPr marL="1143000" indent="-1143000">
              <a:buFont typeface="+mj-lt"/>
              <a:buAutoNum type="arabicPeriod"/>
            </a:pPr>
            <a:r>
              <a:rPr lang="en-US" sz="7200" dirty="0">
                <a:latin typeface="Calibri Light" panose="020F0302020204030204" pitchFamily="34" charset="0"/>
                <a:cs typeface="Calibri Light" panose="020F0302020204030204" pitchFamily="34" charset="0"/>
              </a:rPr>
              <a:t>Trevor to coordinate glossary combinations 1/24.</a:t>
            </a:r>
          </a:p>
          <a:p>
            <a:pPr marL="1143000" indent="-1143000">
              <a:buFont typeface="+mj-lt"/>
              <a:buAutoNum type="arabicPeriod"/>
            </a:pPr>
            <a:r>
              <a:rPr lang="en-US" sz="7200" dirty="0">
                <a:latin typeface="Calibri Light" panose="020F0302020204030204" pitchFamily="34" charset="0"/>
                <a:cs typeface="Calibri Light" panose="020F0302020204030204" pitchFamily="34" charset="0"/>
              </a:rPr>
              <a:t>Lee slide SIRE to SharePoint by 3/13 – </a:t>
            </a:r>
            <a:r>
              <a:rPr lang="en-US" sz="7200" dirty="0">
                <a:highlight>
                  <a:srgbClr val="FFFF00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Moving to 3/26 Meeting</a:t>
            </a:r>
          </a:p>
          <a:p>
            <a:pPr marL="1143000" indent="-1143000">
              <a:buFont typeface="+mj-lt"/>
              <a:buAutoNum type="arabicPeriod"/>
            </a:pPr>
            <a:r>
              <a:rPr lang="en-US" sz="7200" dirty="0">
                <a:latin typeface="Calibri Light" panose="020F0302020204030204" pitchFamily="34" charset="0"/>
                <a:cs typeface="Calibri Light" panose="020F0302020204030204" pitchFamily="34" charset="0"/>
              </a:rPr>
              <a:t>Kristine to post agenda on public notice website by 1/21.</a:t>
            </a:r>
          </a:p>
          <a:p>
            <a:pPr marL="1143000" indent="-1143000">
              <a:buFont typeface="+mj-lt"/>
              <a:buAutoNum type="arabicPeriod"/>
            </a:pPr>
            <a:r>
              <a:rPr lang="en-US" sz="7200" dirty="0">
                <a:latin typeface="Calibri Light" panose="020F0302020204030204" pitchFamily="34" charset="0"/>
                <a:cs typeface="Calibri Light" panose="020F0302020204030204" pitchFamily="34" charset="0"/>
              </a:rPr>
              <a:t>Kristine to make Talia and Javaid table tents by 1/22.</a:t>
            </a:r>
          </a:p>
          <a:p>
            <a:pPr marL="1143000" indent="-1143000">
              <a:buFont typeface="+mj-lt"/>
              <a:buAutoNum type="arabicPeriod"/>
            </a:pPr>
            <a:r>
              <a:rPr lang="en-US" sz="7200" dirty="0">
                <a:latin typeface="Calibri Light" panose="020F0302020204030204" pitchFamily="34" charset="0"/>
                <a:cs typeface="Calibri Light" panose="020F0302020204030204" pitchFamily="34" charset="0"/>
              </a:rPr>
              <a:t>Jerome to Provide Clerk slides by 3/13 – </a:t>
            </a:r>
            <a:r>
              <a:rPr lang="en-US" sz="7200" dirty="0">
                <a:highlight>
                  <a:srgbClr val="FFFF00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Moving to 3/26 Meeting</a:t>
            </a:r>
          </a:p>
          <a:p>
            <a:pPr marL="1143000" indent="-1143000">
              <a:buFont typeface="+mj-lt"/>
              <a:buAutoNum type="arabicPeriod"/>
            </a:pPr>
            <a:r>
              <a:rPr lang="en-US" sz="7200" dirty="0">
                <a:latin typeface="Calibri Light" panose="020F0302020204030204" pitchFamily="34" charset="0"/>
                <a:cs typeface="Calibri Light" panose="020F0302020204030204" pitchFamily="34" charset="0"/>
              </a:rPr>
              <a:t>Ginger to Update Concept Document title to Business Case and the Glossary by 1/22</a:t>
            </a:r>
          </a:p>
          <a:p>
            <a:pPr marL="1143000" indent="-1143000">
              <a:buFont typeface="+mj-lt"/>
              <a:buAutoNum type="arabicPeriod"/>
            </a:pPr>
            <a:r>
              <a:rPr lang="en-US" sz="7200" dirty="0">
                <a:latin typeface="Calibri Light" panose="020F0302020204030204" pitchFamily="34" charset="0"/>
                <a:cs typeface="Calibri Light" panose="020F0302020204030204" pitchFamily="34" charset="0"/>
              </a:rPr>
              <a:t>Ginger to add JTI staffing and payment to SWG 2/4 agenda.</a:t>
            </a:r>
          </a:p>
          <a:p>
            <a:pPr marL="1143000" indent="-1143000">
              <a:buFont typeface="+mj-lt"/>
              <a:buAutoNum type="arabicPeriod"/>
            </a:pPr>
            <a:r>
              <a:rPr lang="en-US" sz="7200" dirty="0">
                <a:latin typeface="Calibri Light" panose="020F0302020204030204" pitchFamily="34" charset="0"/>
                <a:cs typeface="Calibri Light" panose="020F0302020204030204" pitchFamily="34" charset="0"/>
              </a:rPr>
              <a:t>Dianne to provide Training slides by 3/13.</a:t>
            </a:r>
          </a:p>
          <a:p>
            <a:pPr marL="1143000" indent="-1143000">
              <a:buFont typeface="+mj-lt"/>
              <a:buAutoNum type="arabicPeriod"/>
            </a:pPr>
            <a:r>
              <a:rPr lang="en-US" sz="7200" dirty="0">
                <a:latin typeface="Calibri Light" panose="020F0302020204030204" pitchFamily="34" charset="0"/>
                <a:cs typeface="Calibri Light" panose="020F0302020204030204" pitchFamily="34" charset="0"/>
              </a:rPr>
              <a:t>Ginger to email Dianne by 2/28 to remind about training slides.</a:t>
            </a:r>
          </a:p>
          <a:p>
            <a:endParaRPr lang="en-US" sz="7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endParaRPr lang="en-US" sz="7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endParaRPr lang="en-US" sz="7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endParaRPr lang="en-US" sz="7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endParaRPr lang="en-US" sz="7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514350" indent="-514350">
              <a:buFont typeface="+mj-lt"/>
              <a:buAutoNum type="arabicPeriod"/>
            </a:pPr>
            <a:endParaRPr lang="en-US" sz="4400" dirty="0"/>
          </a:p>
          <a:p>
            <a:endParaRPr lang="en-US" sz="2600" dirty="0"/>
          </a:p>
          <a:p>
            <a:endParaRPr lang="en-US" sz="2600" dirty="0"/>
          </a:p>
          <a:p>
            <a:endParaRPr lang="en-US" sz="2600" dirty="0"/>
          </a:p>
          <a:p>
            <a:endParaRPr lang="en-US" sz="2600" dirty="0"/>
          </a:p>
          <a:p>
            <a:pPr marL="514350" indent="-514350">
              <a:buFont typeface="+mj-lt"/>
              <a:buAutoNum type="arabicPeriod"/>
            </a:pPr>
            <a:endParaRPr lang="en-US" sz="2600" dirty="0"/>
          </a:p>
          <a:p>
            <a:pPr marL="514350" indent="-514350">
              <a:buFont typeface="+mj-lt"/>
              <a:buAutoNum type="arabicPeriod"/>
            </a:pPr>
            <a:endParaRPr lang="en-US" sz="2600" dirty="0"/>
          </a:p>
          <a:p>
            <a:pPr marL="514350" indent="-514350">
              <a:buFont typeface="+mj-lt"/>
              <a:buAutoNum type="arabicPeriod"/>
            </a:pPr>
            <a:endParaRPr lang="en-US" sz="2600" dirty="0"/>
          </a:p>
          <a:p>
            <a:endParaRPr lang="en-US" sz="2600" strike="sngStrike" dirty="0"/>
          </a:p>
          <a:p>
            <a:endParaRPr lang="en-US" sz="2600" dirty="0"/>
          </a:p>
          <a:p>
            <a:pPr marL="514350" indent="-514350">
              <a:buFont typeface="+mj-lt"/>
              <a:buAutoNum type="arabicPeriod"/>
            </a:pPr>
            <a:endParaRPr lang="en-US" sz="2600" dirty="0"/>
          </a:p>
          <a:p>
            <a:endParaRPr lang="en-US" sz="2400" b="0" dirty="0">
              <a:solidFill>
                <a:schemeClr val="tx1"/>
              </a:solidFill>
            </a:endParaRPr>
          </a:p>
          <a:p>
            <a:pPr lvl="1" indent="0">
              <a:buNone/>
            </a:pPr>
            <a:r>
              <a:rPr lang="en-US" sz="2600" b="0" dirty="0">
                <a:solidFill>
                  <a:schemeClr val="tx1"/>
                </a:solidFill>
              </a:rPr>
              <a:t> </a:t>
            </a:r>
          </a:p>
          <a:p>
            <a:pPr marL="171450" indent="-514350">
              <a:buFont typeface="+mj-lt"/>
              <a:buAutoNum type="arabicPeriod"/>
            </a:pPr>
            <a:endParaRPr lang="en-US" sz="2400" dirty="0"/>
          </a:p>
          <a:p>
            <a:pPr marL="171450" indent="-514350">
              <a:buFont typeface="+mj-lt"/>
              <a:buAutoNum type="arabicPeriod"/>
            </a:pPr>
            <a:endParaRPr lang="en-US" sz="2400" dirty="0"/>
          </a:p>
          <a:p>
            <a:pPr marL="514350" indent="-514350">
              <a:buFont typeface="+mj-lt"/>
              <a:buAutoNum type="arabicPeriod"/>
            </a:pPr>
            <a:endParaRPr lang="en-US" sz="2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35822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C8710E-2C45-4651-B57D-AF6A66200D6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Public Comments</a:t>
            </a:r>
            <a:b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en-US" sz="3100" dirty="0">
                <a:latin typeface="Calibri Light" panose="020F0302020204030204" pitchFamily="34" charset="0"/>
                <a:cs typeface="Calibri Light" panose="020F0302020204030204" pitchFamily="34" charset="0"/>
              </a:rPr>
              <a:t>Chair</a:t>
            </a:r>
            <a:endParaRPr lang="en-US" sz="3100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34BC80-8829-4F8C-BD37-0C5895340B45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67599" y="642765"/>
            <a:ext cx="8052419" cy="17727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sz="36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endParaRPr lang="en-US" sz="36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233486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C8710E-2C45-4651-B57D-AF6A66200D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Approve Minutes</a:t>
            </a:r>
            <a:br>
              <a:rPr lang="en-US" b="1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en-US" sz="4000" dirty="0">
                <a:latin typeface="Calibri Light" panose="020F0302020204030204" pitchFamily="34" charset="0"/>
                <a:cs typeface="Calibri Light" panose="020F0302020204030204" pitchFamily="34" charset="0"/>
              </a:rPr>
              <a:t>Chair</a:t>
            </a:r>
            <a:endParaRPr lang="en-US" sz="4000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822624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B682F8F-3212-44D6-915F-6C1A8B9C359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Review Follow-Up Items</a:t>
            </a:r>
            <a:b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en-US" sz="4000" dirty="0">
                <a:latin typeface="Calibri Light" panose="020F0302020204030204" pitchFamily="34" charset="0"/>
                <a:cs typeface="Calibri Light" panose="020F0302020204030204" pitchFamily="34" charset="0"/>
              </a:rPr>
              <a:t>Ginger Watts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09783DB0-C47B-4DDB-B6F0-54B81B13ECA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2753344"/>
              </p:ext>
            </p:extLst>
          </p:nvPr>
        </p:nvGraphicFramePr>
        <p:xfrm>
          <a:off x="432619" y="1748444"/>
          <a:ext cx="8142111" cy="392317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221049">
                  <a:extLst>
                    <a:ext uri="{9D8B030D-6E8A-4147-A177-3AD203B41FA5}">
                      <a16:colId xmlns:a16="http://schemas.microsoft.com/office/drawing/2014/main" val="3661376051"/>
                    </a:ext>
                  </a:extLst>
                </a:gridCol>
                <a:gridCol w="2921062">
                  <a:extLst>
                    <a:ext uri="{9D8B030D-6E8A-4147-A177-3AD203B41FA5}">
                      <a16:colId xmlns:a16="http://schemas.microsoft.com/office/drawing/2014/main" val="674377844"/>
                    </a:ext>
                  </a:extLst>
                </a:gridCol>
              </a:tblGrid>
              <a:tr h="36615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u="none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</a:rPr>
                        <a:t>TASK</a:t>
                      </a:r>
                      <a:endParaRPr lang="en-US" sz="2000" b="1" u="none" dirty="0">
                        <a:solidFill>
                          <a:schemeClr val="tx1"/>
                        </a:solidFill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u="none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</a:rPr>
                        <a:t>RESPONSIBLE</a:t>
                      </a:r>
                      <a:endParaRPr lang="en-US" sz="2000" b="1" u="none" dirty="0">
                        <a:solidFill>
                          <a:schemeClr val="tx1"/>
                        </a:solidFill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57549706"/>
                  </a:ext>
                </a:extLst>
              </a:tr>
              <a:tr h="374196"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Windows 7 Replacement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Solution Working Group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035904"/>
                  </a:ext>
                </a:extLst>
              </a:tr>
              <a:tr h="371661">
                <a:tc>
                  <a:txBody>
                    <a:bodyPr/>
                    <a:lstStyle/>
                    <a:p>
                      <a:pPr marL="0" marR="0" indent="0" algn="l" defTabSz="4572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2000" b="0" kern="120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County-Wide Technology FTE Map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2000" b="0" kern="120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IT &amp; HR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6287310"/>
                  </a:ext>
                </a:extLst>
              </a:tr>
              <a:tr h="462608"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SharePoint Document Management Update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Lee Wilstead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9533484"/>
                  </a:ext>
                </a:extLst>
              </a:tr>
              <a:tr h="412139"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Tax </a:t>
                      </a:r>
                      <a:r>
                        <a:rPr lang="en-US" sz="2000" b="0" kern="120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System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on Council Agenda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Cherie Root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8750629"/>
                  </a:ext>
                </a:extLst>
              </a:tr>
              <a:tr h="412139"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County-Wide Website Redesign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Javaid Lal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715290"/>
                  </a:ext>
                </a:extLst>
              </a:tr>
              <a:tr h="412139">
                <a:tc>
                  <a:txBody>
                    <a:bodyPr/>
                    <a:lstStyle/>
                    <a:p>
                      <a:pPr marL="0" marR="0" indent="0" algn="l" defTabSz="4572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2000" b="0" kern="120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Voting System &amp; Equipment Update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2000" b="0" kern="120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Jerome Battle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0032637"/>
                  </a:ext>
                </a:extLst>
              </a:tr>
              <a:tr h="749317"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Journal Technologies Incorporated (JTI) SWG Discussion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Ginger Watts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2048407"/>
                  </a:ext>
                </a:extLst>
              </a:tr>
              <a:tr h="362818"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Send Out 2020 TAB Meeting Invites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Kristine Pepin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9016116"/>
                  </a:ext>
                </a:extLst>
              </a:tr>
            </a:tbl>
          </a:graphicData>
        </a:graphic>
      </p:graphicFrame>
      <p:graphicFrame>
        <p:nvGraphicFramePr>
          <p:cNvPr id="5" name="Content Placeholder 6">
            <a:extLst>
              <a:ext uri="{FF2B5EF4-FFF2-40B4-BE49-F238E27FC236}">
                <a16:creationId xmlns:a16="http://schemas.microsoft.com/office/drawing/2014/main" id="{B7E627EB-6AD1-4288-B542-43509591A74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6698480"/>
              </p:ext>
            </p:extLst>
          </p:nvPr>
        </p:nvGraphicFramePr>
        <p:xfrm>
          <a:off x="461913" y="5811585"/>
          <a:ext cx="1630512" cy="93497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30512">
                  <a:extLst>
                    <a:ext uri="{9D8B030D-6E8A-4147-A177-3AD203B41FA5}">
                      <a16:colId xmlns:a16="http://schemas.microsoft.com/office/drawing/2014/main" val="3661376051"/>
                    </a:ext>
                  </a:extLst>
                </a:gridCol>
              </a:tblGrid>
              <a:tr h="250819">
                <a:tc>
                  <a:txBody>
                    <a:bodyPr/>
                    <a:lstStyle/>
                    <a:p>
                      <a:pPr marL="0" marR="0" indent="0" algn="l" defTabSz="4572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2000" b="0" kern="120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In-Process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6287310"/>
                  </a:ext>
                </a:extLst>
              </a:tr>
              <a:tr h="282319"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Separate Slide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715290"/>
                  </a:ext>
                </a:extLst>
              </a:tr>
              <a:tr h="282319"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Complete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99003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629381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C0544E-AB7B-4056-BFC2-20D978E0C2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524" y="671589"/>
            <a:ext cx="8452276" cy="1050398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Tax Strategy – Presentation to the Council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CEE6EE-8C2A-410C-8C45-A05988BF79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187D63C-B224-5F4E-84CB-62AC19F45557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46326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564DD5-8B0D-43CB-92D7-88858FA048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Risks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A5738B13-4657-4635-AF16-20FA7D3A43B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37876855"/>
              </p:ext>
            </p:extLst>
          </p:nvPr>
        </p:nvGraphicFramePr>
        <p:xfrm>
          <a:off x="374468" y="2014537"/>
          <a:ext cx="8438606" cy="32045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19303">
                  <a:extLst>
                    <a:ext uri="{9D8B030D-6E8A-4147-A177-3AD203B41FA5}">
                      <a16:colId xmlns:a16="http://schemas.microsoft.com/office/drawing/2014/main" val="2557427584"/>
                    </a:ext>
                  </a:extLst>
                </a:gridCol>
                <a:gridCol w="4219303">
                  <a:extLst>
                    <a:ext uri="{9D8B030D-6E8A-4147-A177-3AD203B41FA5}">
                      <a16:colId xmlns:a16="http://schemas.microsoft.com/office/drawing/2014/main" val="2840701012"/>
                    </a:ext>
                  </a:extLst>
                </a:gridCol>
              </a:tblGrid>
              <a:tr h="51288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Not Doing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Doing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4443935"/>
                  </a:ext>
                </a:extLst>
              </a:tr>
              <a:tr h="512885">
                <a:tc>
                  <a:txBody>
                    <a:bodyPr/>
                    <a:lstStyle/>
                    <a:p>
                      <a:r>
                        <a:rPr lang="en-US" dirty="0"/>
                        <a:t>System failure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Resource availability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0474431"/>
                  </a:ext>
                </a:extLst>
              </a:tr>
              <a:tr h="512885">
                <a:tc>
                  <a:txBody>
                    <a:bodyPr/>
                    <a:lstStyle/>
                    <a:p>
                      <a:r>
                        <a:rPr lang="en-US" dirty="0"/>
                        <a:t>Lease on mainframe expires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Moving code proves difficult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9630047"/>
                  </a:ext>
                </a:extLst>
              </a:tr>
              <a:tr h="512885">
                <a:tc>
                  <a:txBody>
                    <a:bodyPr/>
                    <a:lstStyle/>
                    <a:p>
                      <a:r>
                        <a:rPr lang="en-US" dirty="0"/>
                        <a:t>Loss of resources through retirement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Support for modernization ceases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8861262"/>
                  </a:ext>
                </a:extLst>
              </a:tr>
              <a:tr h="512885">
                <a:tc>
                  <a:txBody>
                    <a:bodyPr/>
                    <a:lstStyle/>
                    <a:p>
                      <a:r>
                        <a:rPr lang="en-US" dirty="0"/>
                        <a:t>Skillsets to maintain are unavailable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Development completed late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7399564"/>
                  </a:ext>
                </a:extLst>
              </a:tr>
              <a:tr h="512885">
                <a:tc>
                  <a:txBody>
                    <a:bodyPr/>
                    <a:lstStyle/>
                    <a:p>
                      <a:r>
                        <a:rPr lang="en-US" dirty="0"/>
                        <a:t>County’s tax revenue stream at risk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Unable to hire mainframe programmers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8669831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F834F7-0151-45E5-9EE2-880EA3C81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187D63C-B224-5F4E-84CB-62AC19F45557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5901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8B97D07-5FF4-41AD-8796-C4F24272F437}"/>
              </a:ext>
            </a:extLst>
          </p:cNvPr>
          <p:cNvSpPr txBox="1"/>
          <p:nvPr/>
        </p:nvSpPr>
        <p:spPr>
          <a:xfrm>
            <a:off x="723900" y="2997724"/>
            <a:ext cx="2084965" cy="33586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/>
              <a:t>Phase 1 – off mainframe to modern system platform</a:t>
            </a:r>
          </a:p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/>
              <a:t>Phase 2 – phase 1 plus code modernization</a:t>
            </a:r>
          </a:p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/>
              <a:t>Phase 3 – phase 2 plus enhancements and new features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415AEFD-88EE-46CB-AE84-048D2D7974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>
              <a:spcAft>
                <a:spcPts val="600"/>
              </a:spcAft>
            </a:pPr>
            <a:fld id="{C187D63C-B224-5F4E-84CB-62AC19F45557}" type="slidenum">
              <a:rPr lang="en-US" smtClean="0"/>
              <a:pPr defTabSz="914400">
                <a:spcAft>
                  <a:spcPts val="600"/>
                </a:spcAft>
              </a:pPr>
              <a:t>8</a:t>
            </a:fld>
            <a:endParaRPr lang="en-US" sz="100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4CE69505-4F2D-46DA-B33E-58BB15474EC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32489275"/>
              </p:ext>
            </p:extLst>
          </p:nvPr>
        </p:nvGraphicFramePr>
        <p:xfrm>
          <a:off x="2949387" y="2630078"/>
          <a:ext cx="6051178" cy="37262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4FF9C61C-C824-4A6F-A23D-A48E362C67FF}"/>
              </a:ext>
            </a:extLst>
          </p:cNvPr>
          <p:cNvSpPr txBox="1"/>
          <p:nvPr/>
        </p:nvSpPr>
        <p:spPr>
          <a:xfrm>
            <a:off x="207388" y="848413"/>
            <a:ext cx="8323869" cy="1323439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4000" dirty="0"/>
              <a:t>Internal vs. Vendor Development Option</a:t>
            </a:r>
          </a:p>
        </p:txBody>
      </p:sp>
    </p:spTree>
    <p:extLst>
      <p:ext uri="{BB962C8B-B14F-4D97-AF65-F5344CB8AC3E}">
        <p14:creationId xmlns:p14="http://schemas.microsoft.com/office/powerpoint/2010/main" val="68306656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C92F94-9FDF-40F9-B536-14A8B80408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23863"/>
            <a:ext cx="8229600" cy="1039091"/>
          </a:xfrm>
        </p:spPr>
        <p:txBody>
          <a:bodyPr>
            <a:noAutofit/>
          </a:bodyPr>
          <a:lstStyle/>
          <a:p>
            <a:r>
              <a:rPr lang="en-US" sz="3600" dirty="0"/>
              <a:t>Tax Software Modernization Timeline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CF68291-7832-46B7-A621-AE0D77771E64}"/>
              </a:ext>
            </a:extLst>
          </p:cNvPr>
          <p:cNvSpPr txBox="1"/>
          <p:nvPr/>
        </p:nvSpPr>
        <p:spPr>
          <a:xfrm>
            <a:off x="2375586" y="5892552"/>
            <a:ext cx="5117748" cy="369332"/>
          </a:xfrm>
          <a:prstGeom prst="rect">
            <a:avLst/>
          </a:prstGeom>
          <a:noFill/>
          <a:ln>
            <a:solidFill>
              <a:schemeClr val="bg2">
                <a:lumMod val="1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This plan gets us off the mainframe in four years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35109F-104B-4CF2-A620-040FE92DC9C4}"/>
              </a:ext>
            </a:extLst>
          </p:cNvPr>
          <p:cNvSpPr/>
          <p:nvPr/>
        </p:nvSpPr>
        <p:spPr>
          <a:xfrm>
            <a:off x="0" y="0"/>
            <a:ext cx="301625" cy="3683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 </a:t>
            </a:r>
            <a:r>
              <a:rPr lang="en-US" dirty="0"/>
              <a:t> 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54D95FA3-5B98-4F4F-8903-98BD95EE6224}"/>
              </a:ext>
            </a:extLst>
          </p:cNvPr>
          <p:cNvGrpSpPr/>
          <p:nvPr/>
        </p:nvGrpSpPr>
        <p:grpSpPr>
          <a:xfrm>
            <a:off x="476341" y="5665434"/>
            <a:ext cx="1190295" cy="503238"/>
            <a:chOff x="274320" y="5996298"/>
            <a:chExt cx="1190295" cy="503238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20C86B19-7B2C-43B1-BFB8-09966948F48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74320" y="6007306"/>
              <a:ext cx="406998" cy="217067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A286ABE5-4861-4E4B-98B4-9CB45C813CE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74320" y="6269328"/>
              <a:ext cx="406998" cy="217067"/>
            </a:xfrm>
            <a:prstGeom prst="rect">
              <a:avLst/>
            </a:prstGeom>
          </p:spPr>
        </p:pic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6B34D670-2057-4D1F-B414-574377A378D4}"/>
                </a:ext>
              </a:extLst>
            </p:cNvPr>
            <p:cNvSpPr txBox="1"/>
            <p:nvPr/>
          </p:nvSpPr>
          <p:spPr>
            <a:xfrm>
              <a:off x="627528" y="5996298"/>
              <a:ext cx="829073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/>
                <a:t>Not Started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4F4E5C74-3E4B-4E01-8DB6-A9EC570F6312}"/>
                </a:ext>
              </a:extLst>
            </p:cNvPr>
            <p:cNvSpPr txBox="1"/>
            <p:nvPr/>
          </p:nvSpPr>
          <p:spPr>
            <a:xfrm>
              <a:off x="627526" y="6253315"/>
              <a:ext cx="837089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/>
                <a:t>In Progress</a:t>
              </a:r>
            </a:p>
          </p:txBody>
        </p:sp>
      </p:grp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6E4AB36-4C8F-4BFD-B8D4-33FB02B17B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187D63C-B224-5F4E-84CB-62AC19F45557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B959A1E-19F3-473D-B3D8-3D0F6EE897B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2542" y="1562954"/>
            <a:ext cx="8834510" cy="3810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845957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3915c50f-9a23-4617-a8cb-885ee2479ef0">
      <UserInfo>
        <DisplayName>Ginger K. Watts</DisplayName>
        <AccountId>110</AccountId>
        <AccountType/>
      </UserInfo>
      <UserInfo>
        <DisplayName>Cherie Root</DisplayName>
        <AccountId>414</AccountId>
        <AccountType/>
      </UserInfo>
      <UserInfo>
        <DisplayName>Zachary Posner</DisplayName>
        <AccountId>575</AccountId>
        <AccountType/>
      </UserInfo>
    </SharedWithUser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434BA58F1622F468EE2018E1AEAAD0A" ma:contentTypeVersion="1" ma:contentTypeDescription="Create a new document." ma:contentTypeScope="" ma:versionID="4745a3c8837d9eabe269f7951f942a55">
  <xsd:schema xmlns:xsd="http://www.w3.org/2001/XMLSchema" xmlns:xs="http://www.w3.org/2001/XMLSchema" xmlns:p="http://schemas.microsoft.com/office/2006/metadata/properties" xmlns:ns2="3915c50f-9a23-4617-a8cb-885ee2479ef0" targetNamespace="http://schemas.microsoft.com/office/2006/metadata/properties" ma:root="true" ma:fieldsID="648be1671518a9dd493d5a71769bc079" ns2:_="">
    <xsd:import namespace="3915c50f-9a23-4617-a8cb-885ee2479ef0"/>
    <xsd:element name="properties">
      <xsd:complexType>
        <xsd:sequence>
          <xsd:element name="documentManagement">
            <xsd:complexType>
              <xsd:all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15c50f-9a23-4617-a8cb-885ee2479ef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8E2261F-1F81-4EEF-93BB-90A49E2712D5}">
  <ds:schemaRefs>
    <ds:schemaRef ds:uri="3915c50f-9a23-4617-a8cb-885ee2479ef0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43ABB9C7-F630-45A8-BAB5-B5C50DA29B3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CC36004-D6BB-4EB0-8745-2149DD633F9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915c50f-9a23-4617-a8cb-885ee2479ef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67507</TotalTime>
  <Words>1375</Words>
  <Application>Microsoft Office PowerPoint</Application>
  <PresentationFormat>On-screen Show (4:3)</PresentationFormat>
  <Paragraphs>233</Paragraphs>
  <Slides>22</Slides>
  <Notes>17</Notes>
  <HiddenSlides>2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Calibri</vt:lpstr>
      <vt:lpstr>Calibri Light</vt:lpstr>
      <vt:lpstr>Century Gothic</vt:lpstr>
      <vt:lpstr>Office Theme</vt:lpstr>
      <vt:lpstr>PowerPoint Presentation</vt:lpstr>
      <vt:lpstr>Agenda  </vt:lpstr>
      <vt:lpstr>Public Comments Chair</vt:lpstr>
      <vt:lpstr>Approve Minutes Chair</vt:lpstr>
      <vt:lpstr>Review Follow-Up Items Ginger Watts</vt:lpstr>
      <vt:lpstr>Tax Strategy – Presentation to the Council</vt:lpstr>
      <vt:lpstr>Risks</vt:lpstr>
      <vt:lpstr>PowerPoint Presentation</vt:lpstr>
      <vt:lpstr>Tax Software Modernization Timeline </vt:lpstr>
      <vt:lpstr>IT Budget</vt:lpstr>
      <vt:lpstr>County-Wide Website Redesign Javaid Lal </vt:lpstr>
      <vt:lpstr>IT Communications Ginger Watts  </vt:lpstr>
      <vt:lpstr>Working Groups – Milestone Chart  Ginger Watts  </vt:lpstr>
      <vt:lpstr>Journal Technologies (JTI) – Case Management Ginger Watts  </vt:lpstr>
      <vt:lpstr>Windows 7 Replacement Update  Ginger Watts  </vt:lpstr>
      <vt:lpstr>Communication Items - Mayor and Council Zach Posner &amp; Chair   </vt:lpstr>
      <vt:lpstr>Meeting Schedule For 2020 Ginger Watts  </vt:lpstr>
      <vt:lpstr>Review Action Items Kristine Pepin</vt:lpstr>
      <vt:lpstr>Thank</vt:lpstr>
      <vt:lpstr>Agenda  </vt:lpstr>
      <vt:lpstr>Agenda  </vt:lpstr>
      <vt:lpstr>TO-DO List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Ginger K. Watts</dc:creator>
  <cp:lastModifiedBy>Tony Jolley</cp:lastModifiedBy>
  <cp:revision>137</cp:revision>
  <cp:lastPrinted>2020-01-21T23:28:05Z</cp:lastPrinted>
  <dcterms:created xsi:type="dcterms:W3CDTF">2019-01-15T15:42:48Z</dcterms:created>
  <dcterms:modified xsi:type="dcterms:W3CDTF">2020-01-23T15:50:23Z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0x0101006434BA58F1622F468EE2018E1AEAAD0A</vt:lpwstr>
  </property>
</Properties>
</file>