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57" r:id="rId5"/>
    <p:sldId id="259" r:id="rId6"/>
    <p:sldId id="257" r:id="rId7"/>
    <p:sldId id="413" r:id="rId8"/>
    <p:sldId id="364" r:id="rId9"/>
    <p:sldId id="426" r:id="rId10"/>
    <p:sldId id="387" r:id="rId11"/>
    <p:sldId id="405" r:id="rId12"/>
    <p:sldId id="418" r:id="rId13"/>
    <p:sldId id="425" r:id="rId14"/>
    <p:sldId id="421" r:id="rId15"/>
    <p:sldId id="423" r:id="rId16"/>
    <p:sldId id="433" r:id="rId17"/>
    <p:sldId id="422" r:id="rId18"/>
    <p:sldId id="431" r:id="rId19"/>
    <p:sldId id="429" r:id="rId20"/>
    <p:sldId id="432" r:id="rId21"/>
    <p:sldId id="383" r:id="rId22"/>
    <p:sldId id="393" r:id="rId23"/>
    <p:sldId id="420" r:id="rId24"/>
    <p:sldId id="419" r:id="rId25"/>
    <p:sldId id="396" r:id="rId26"/>
    <p:sldId id="427" r:id="rId27"/>
    <p:sldId id="428" r:id="rId28"/>
    <p:sldId id="332" r:id="rId29"/>
    <p:sldId id="333" r:id="rId30"/>
    <p:sldId id="323" r:id="rId31"/>
    <p:sldId id="334" r:id="rId32"/>
    <p:sldId id="327" r:id="rId33"/>
    <p:sldId id="335" r:id="rId34"/>
    <p:sldId id="339" r:id="rId35"/>
    <p:sldId id="316" r:id="rId36"/>
    <p:sldId id="397" r:id="rId37"/>
    <p:sldId id="340" r:id="rId38"/>
    <p:sldId id="286" r:id="rId39"/>
    <p:sldId id="375" r:id="rId40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9700"/>
    <a:srgbClr val="666666"/>
    <a:srgbClr val="8B1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8" autoAdjust="0"/>
    <p:restoredTop sz="86505" autoAdjust="0"/>
  </p:normalViewPr>
  <p:slideViewPr>
    <p:cSldViewPr snapToGrid="0" snapToObjects="1">
      <p:cViewPr varScale="1">
        <p:scale>
          <a:sx n="51" d="100"/>
          <a:sy n="51" d="100"/>
        </p:scale>
        <p:origin x="1608" y="30"/>
      </p:cViewPr>
      <p:guideLst>
        <p:guide orient="horz" pos="2160"/>
        <p:guide pos="2904"/>
      </p:guideLst>
    </p:cSldViewPr>
  </p:slideViewPr>
  <p:outlineViewPr>
    <p:cViewPr>
      <p:scale>
        <a:sx n="33" d="100"/>
        <a:sy n="33" d="100"/>
      </p:scale>
      <p:origin x="0" y="-107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47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AEDB8B-6DDB-43E9-B053-3AB529AFA0DB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68CA08-16F8-48E1-ACD5-3A70A68DF05C}">
      <dgm:prSet phldrT="[Text]"/>
      <dgm:spPr>
        <a:xfrm>
          <a:off x="1073" y="1752026"/>
          <a:ext cx="1348918" cy="620952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Establish a sponsor team with a representative from (keep it small) </a:t>
          </a:r>
        </a:p>
      </dgm:t>
    </dgm:pt>
    <dgm:pt modelId="{005E8117-BE28-4D4B-8333-7AD73DC3F953}" type="parTrans" cxnId="{186E35D5-CD8A-4E4B-BB6A-CA2CD74CC59C}">
      <dgm:prSet/>
      <dgm:spPr/>
      <dgm:t>
        <a:bodyPr/>
        <a:lstStyle/>
        <a:p>
          <a:endParaRPr lang="en-US"/>
        </a:p>
      </dgm:t>
    </dgm:pt>
    <dgm:pt modelId="{3E52E26A-CAA1-49AF-A7B1-4806ACC5513F}" type="sibTrans" cxnId="{186E35D5-CD8A-4E4B-BB6A-CA2CD74CC59C}">
      <dgm:prSet/>
      <dgm:spPr>
        <a:xfrm>
          <a:off x="1554483" y="1791089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rgbClr val="90C22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FFA680FB-8390-4C57-942B-5FF9B8BB8071}">
      <dgm:prSet/>
      <dgm:spPr>
        <a:xfrm>
          <a:off x="277357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Council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85A04961-C4C7-4832-8787-E1D2F6D8C5A9}" type="parTrans" cxnId="{13731E43-A912-4FC2-9CDF-E187FDA9A07F}">
      <dgm:prSet/>
      <dgm:spPr/>
      <dgm:t>
        <a:bodyPr/>
        <a:lstStyle/>
        <a:p>
          <a:endParaRPr lang="en-US"/>
        </a:p>
      </dgm:t>
    </dgm:pt>
    <dgm:pt modelId="{F8C0F9B2-D71E-413F-B10D-D1180C462503}" type="sibTrans" cxnId="{13731E43-A912-4FC2-9CDF-E187FDA9A07F}">
      <dgm:prSet/>
      <dgm:spPr/>
      <dgm:t>
        <a:bodyPr/>
        <a:lstStyle/>
        <a:p>
          <a:endParaRPr lang="en-US"/>
        </a:p>
      </dgm:t>
    </dgm:pt>
    <dgm:pt modelId="{0464A79B-54BF-43FA-AB94-652B2CA26EB4}">
      <dgm:prSet/>
      <dgm:spPr>
        <a:xfrm>
          <a:off x="277357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Mayor Office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6278D134-18E1-4FED-9F1A-A0752F03269C}" type="parTrans" cxnId="{51034485-DF78-419A-9BEA-434CBB3D3D74}">
      <dgm:prSet/>
      <dgm:spPr/>
      <dgm:t>
        <a:bodyPr/>
        <a:lstStyle/>
        <a:p>
          <a:endParaRPr lang="en-US"/>
        </a:p>
      </dgm:t>
    </dgm:pt>
    <dgm:pt modelId="{1E0699E3-F515-4EFD-8EEC-2275EB10529C}" type="sibTrans" cxnId="{51034485-DF78-419A-9BEA-434CBB3D3D74}">
      <dgm:prSet/>
      <dgm:spPr/>
      <dgm:t>
        <a:bodyPr/>
        <a:lstStyle/>
        <a:p>
          <a:endParaRPr lang="en-US"/>
        </a:p>
      </dgm:t>
    </dgm:pt>
    <dgm:pt modelId="{24FA06FA-E682-4C8C-B10E-D2BE81F65686}">
      <dgm:prSet/>
      <dgm:spPr>
        <a:xfrm>
          <a:off x="277357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Elected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gm:t>
    </dgm:pt>
    <dgm:pt modelId="{0DB13700-7647-44E4-B285-EA91D984D40E}" type="parTrans" cxnId="{18C6CF07-3F1C-40D3-8416-310E84AD83CD}">
      <dgm:prSet/>
      <dgm:spPr/>
      <dgm:t>
        <a:bodyPr/>
        <a:lstStyle/>
        <a:p>
          <a:endParaRPr lang="en-US"/>
        </a:p>
      </dgm:t>
    </dgm:pt>
    <dgm:pt modelId="{BCA843C0-A293-4B3A-979F-42A0F1476036}" type="sibTrans" cxnId="{18C6CF07-3F1C-40D3-8416-310E84AD83CD}">
      <dgm:prSet/>
      <dgm:spPr/>
      <dgm:t>
        <a:bodyPr/>
        <a:lstStyle/>
        <a:p>
          <a:endParaRPr lang="en-US"/>
        </a:p>
      </dgm:t>
    </dgm:pt>
    <dgm:pt modelId="{94DC5D68-1DBC-4B58-9718-4DEDF8687899}">
      <dgm:prSet/>
      <dgm:spPr>
        <a:xfrm>
          <a:off x="2167956" y="1752026"/>
          <a:ext cx="1348918" cy="620952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Outsource the building of a brand book and wireframes</a:t>
          </a:r>
          <a:endParaRPr lang="en-US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DF5DEF65-4FE0-4D1C-B76A-4C6BB85A351F}" type="parTrans" cxnId="{6F95317C-02A4-4743-A9AB-5D66A1CB48B5}">
      <dgm:prSet/>
      <dgm:spPr/>
      <dgm:t>
        <a:bodyPr/>
        <a:lstStyle/>
        <a:p>
          <a:endParaRPr lang="en-US"/>
        </a:p>
      </dgm:t>
    </dgm:pt>
    <dgm:pt modelId="{9CD2B51B-BC7F-4D85-8A11-4443F611167F}" type="sibTrans" cxnId="{6F95317C-02A4-4743-A9AB-5D66A1CB48B5}">
      <dgm:prSet/>
      <dgm:spPr>
        <a:xfrm>
          <a:off x="3721366" y="1791089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rgbClr val="90C22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96056079-4F25-43ED-9CC7-0D2242A2A55F}">
      <dgm:prSet/>
      <dgm:spPr>
        <a:xfrm>
          <a:off x="2444241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Focus groups</a:t>
          </a:r>
        </a:p>
      </dgm:t>
    </dgm:pt>
    <dgm:pt modelId="{3AC4ECD5-2DEA-40AB-B438-4F0922F163FC}" type="parTrans" cxnId="{A7A505EB-4FB6-42C1-B9F7-86BEE2B73258}">
      <dgm:prSet/>
      <dgm:spPr/>
      <dgm:t>
        <a:bodyPr/>
        <a:lstStyle/>
        <a:p>
          <a:endParaRPr lang="en-US"/>
        </a:p>
      </dgm:t>
    </dgm:pt>
    <dgm:pt modelId="{AB42CC7E-D411-4A92-A736-4C7A31B2BEF5}" type="sibTrans" cxnId="{A7A505EB-4FB6-42C1-B9F7-86BEE2B73258}">
      <dgm:prSet/>
      <dgm:spPr/>
      <dgm:t>
        <a:bodyPr/>
        <a:lstStyle/>
        <a:p>
          <a:endParaRPr lang="en-US"/>
        </a:p>
      </dgm:t>
    </dgm:pt>
    <dgm:pt modelId="{813D2362-85DB-4810-A6FB-5A792020D660}">
      <dgm:prSet/>
      <dgm:spPr>
        <a:xfrm>
          <a:off x="2444241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Learn from others</a:t>
          </a:r>
        </a:p>
      </dgm:t>
    </dgm:pt>
    <dgm:pt modelId="{FFD61DC4-AE62-4206-ACD1-681AB7B6F444}" type="parTrans" cxnId="{EF4FAE19-3D57-4642-8D2C-9312C790FBE0}">
      <dgm:prSet/>
      <dgm:spPr/>
      <dgm:t>
        <a:bodyPr/>
        <a:lstStyle/>
        <a:p>
          <a:endParaRPr lang="en-US"/>
        </a:p>
      </dgm:t>
    </dgm:pt>
    <dgm:pt modelId="{A8B086B1-0D8B-44D2-ACF3-85D3B1F44A94}" type="sibTrans" cxnId="{EF4FAE19-3D57-4642-8D2C-9312C790FBE0}">
      <dgm:prSet/>
      <dgm:spPr/>
      <dgm:t>
        <a:bodyPr/>
        <a:lstStyle/>
        <a:p>
          <a:endParaRPr lang="en-US"/>
        </a:p>
      </dgm:t>
    </dgm:pt>
    <dgm:pt modelId="{2FEF0749-C7A4-4731-AF1F-9788399F1DBE}">
      <dgm:prSet/>
      <dgm:spPr>
        <a:xfrm>
          <a:off x="4334840" y="1752026"/>
          <a:ext cx="1348918" cy="620952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Focus on usability</a:t>
          </a:r>
        </a:p>
      </dgm:t>
    </dgm:pt>
    <dgm:pt modelId="{02D32198-6962-40C1-B76A-4844024EC398}" type="parTrans" cxnId="{0B99058B-F7B4-469B-BB91-C402A3527EB5}">
      <dgm:prSet/>
      <dgm:spPr/>
      <dgm:t>
        <a:bodyPr/>
        <a:lstStyle/>
        <a:p>
          <a:endParaRPr lang="en-US"/>
        </a:p>
      </dgm:t>
    </dgm:pt>
    <dgm:pt modelId="{FBD03718-606C-4514-A2DD-B9C1EB3D3A5C}" type="sibTrans" cxnId="{0B99058B-F7B4-469B-BB91-C402A3527EB5}">
      <dgm:prSet/>
      <dgm:spPr>
        <a:xfrm>
          <a:off x="5888249" y="1791089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rgbClr val="90C22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gm:t>
    </dgm:pt>
    <dgm:pt modelId="{F5B36611-6ED9-4B4A-9410-739C024E1071}">
      <dgm:prSet/>
      <dgm:spPr>
        <a:xfrm>
          <a:off x="4611124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User Interface, User Design</a:t>
          </a:r>
        </a:p>
      </dgm:t>
    </dgm:pt>
    <dgm:pt modelId="{99675381-54EB-40B2-8DA4-A00E87E0B580}" type="parTrans" cxnId="{B5E8530E-5093-4130-84BC-95D352C8E9D4}">
      <dgm:prSet/>
      <dgm:spPr/>
      <dgm:t>
        <a:bodyPr/>
        <a:lstStyle/>
        <a:p>
          <a:endParaRPr lang="en-US"/>
        </a:p>
      </dgm:t>
    </dgm:pt>
    <dgm:pt modelId="{9B9AA28A-8CAF-4F0E-9373-728BA30B15A8}" type="sibTrans" cxnId="{B5E8530E-5093-4130-84BC-95D352C8E9D4}">
      <dgm:prSet/>
      <dgm:spPr/>
      <dgm:t>
        <a:bodyPr/>
        <a:lstStyle/>
        <a:p>
          <a:endParaRPr lang="en-US"/>
        </a:p>
      </dgm:t>
    </dgm:pt>
    <dgm:pt modelId="{E0A25DF1-C039-4041-9B7C-B1FE9F478284}">
      <dgm:prSet/>
      <dgm:spPr>
        <a:xfrm>
          <a:off x="4611124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Great Search</a:t>
          </a:r>
        </a:p>
      </dgm:t>
    </dgm:pt>
    <dgm:pt modelId="{4E3727AA-2CB6-40E2-87AB-0D384A6F6C7A}" type="parTrans" cxnId="{F7F02C5E-D1F9-47C3-A227-0E5558601502}">
      <dgm:prSet/>
      <dgm:spPr/>
      <dgm:t>
        <a:bodyPr/>
        <a:lstStyle/>
        <a:p>
          <a:endParaRPr lang="en-US"/>
        </a:p>
      </dgm:t>
    </dgm:pt>
    <dgm:pt modelId="{F14938F7-628F-4B9A-BEC8-809DA444A12F}" type="sibTrans" cxnId="{F7F02C5E-D1F9-47C3-A227-0E5558601502}">
      <dgm:prSet/>
      <dgm:spPr/>
      <dgm:t>
        <a:bodyPr/>
        <a:lstStyle/>
        <a:p>
          <a:endParaRPr lang="en-US"/>
        </a:p>
      </dgm:t>
    </dgm:pt>
    <dgm:pt modelId="{64D6C4A3-1821-410C-B441-48D7F2773E51}">
      <dgm:prSet/>
      <dgm:spPr>
        <a:xfrm>
          <a:off x="4611124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Constituent first</a:t>
          </a:r>
        </a:p>
      </dgm:t>
    </dgm:pt>
    <dgm:pt modelId="{049EE852-6D2A-4EC4-8162-B043056D9703}" type="parTrans" cxnId="{B7B91EA1-8FDE-41DC-B50D-E524A2C0E0D8}">
      <dgm:prSet/>
      <dgm:spPr/>
      <dgm:t>
        <a:bodyPr/>
        <a:lstStyle/>
        <a:p>
          <a:endParaRPr lang="en-US"/>
        </a:p>
      </dgm:t>
    </dgm:pt>
    <dgm:pt modelId="{970B6831-7BA0-499F-80C0-E59DEB726C62}" type="sibTrans" cxnId="{B7B91EA1-8FDE-41DC-B50D-E524A2C0E0D8}">
      <dgm:prSet/>
      <dgm:spPr/>
      <dgm:t>
        <a:bodyPr/>
        <a:lstStyle/>
        <a:p>
          <a:endParaRPr lang="en-US"/>
        </a:p>
      </dgm:t>
    </dgm:pt>
    <dgm:pt modelId="{75A57640-9E82-47E9-9FA6-B1218F191A10}">
      <dgm:prSet/>
      <dgm:spPr>
        <a:xfrm>
          <a:off x="6501723" y="1752026"/>
          <a:ext cx="1348918" cy="620952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Bring Data from our current website</a:t>
          </a:r>
        </a:p>
      </dgm:t>
    </dgm:pt>
    <dgm:pt modelId="{F3F2683C-8E1A-449F-9A8B-00C9743AEBDF}" type="parTrans" cxnId="{0B47B1D5-30CD-4F8F-A570-D66A75A9784F}">
      <dgm:prSet/>
      <dgm:spPr/>
      <dgm:t>
        <a:bodyPr/>
        <a:lstStyle/>
        <a:p>
          <a:endParaRPr lang="en-US"/>
        </a:p>
      </dgm:t>
    </dgm:pt>
    <dgm:pt modelId="{35A43FFC-589C-46B2-AE37-79B8BB075EA0}" type="sibTrans" cxnId="{0B47B1D5-30CD-4F8F-A570-D66A75A9784F}">
      <dgm:prSet/>
      <dgm:spPr/>
      <dgm:t>
        <a:bodyPr/>
        <a:lstStyle/>
        <a:p>
          <a:endParaRPr lang="en-US"/>
        </a:p>
      </dgm:t>
    </dgm:pt>
    <dgm:pt modelId="{F4EB222B-2147-4AD6-8BFC-E2C42620DF95}">
      <dgm:prSet/>
      <dgm:spPr>
        <a:xfrm>
          <a:off x="6778007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Google Analytics</a:t>
          </a:r>
        </a:p>
      </dgm:t>
    </dgm:pt>
    <dgm:pt modelId="{B9856E91-4D5B-4B6C-98C8-4E7DD9887067}" type="parTrans" cxnId="{B2A358C1-9E4B-45EA-9F29-3CA677DA65DB}">
      <dgm:prSet/>
      <dgm:spPr/>
      <dgm:t>
        <a:bodyPr/>
        <a:lstStyle/>
        <a:p>
          <a:endParaRPr lang="en-US"/>
        </a:p>
      </dgm:t>
    </dgm:pt>
    <dgm:pt modelId="{5F196972-009F-4D43-94C2-1D62D3604BF1}" type="sibTrans" cxnId="{B2A358C1-9E4B-45EA-9F29-3CA677DA65DB}">
      <dgm:prSet/>
      <dgm:spPr/>
      <dgm:t>
        <a:bodyPr/>
        <a:lstStyle/>
        <a:p>
          <a:endParaRPr lang="en-US"/>
        </a:p>
      </dgm:t>
    </dgm:pt>
    <dgm:pt modelId="{BDE0BADE-9A19-40E4-BB7F-8C8512A271C7}">
      <dgm:prSet/>
      <dgm:spPr>
        <a:xfrm>
          <a:off x="6778007" y="2165994"/>
          <a:ext cx="1348918" cy="61425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Char char="•"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Hotjar</a:t>
          </a:r>
        </a:p>
      </dgm:t>
    </dgm:pt>
    <dgm:pt modelId="{4F2114E9-E630-458D-B2AA-47A06784DD4C}" type="parTrans" cxnId="{C07B5D7D-9ECE-4647-B842-FC96259DAABF}">
      <dgm:prSet/>
      <dgm:spPr/>
      <dgm:t>
        <a:bodyPr/>
        <a:lstStyle/>
        <a:p>
          <a:endParaRPr lang="en-US"/>
        </a:p>
      </dgm:t>
    </dgm:pt>
    <dgm:pt modelId="{6CE10396-6250-4D05-9F9A-C30AC58017E1}" type="sibTrans" cxnId="{C07B5D7D-9ECE-4647-B842-FC96259DAABF}">
      <dgm:prSet/>
      <dgm:spPr/>
      <dgm:t>
        <a:bodyPr/>
        <a:lstStyle/>
        <a:p>
          <a:endParaRPr lang="en-US"/>
        </a:p>
      </dgm:t>
    </dgm:pt>
    <dgm:pt modelId="{85998EDF-6FCB-4C8E-B749-54DB7B1C439A}" type="pres">
      <dgm:prSet presAssocID="{21AEDB8B-6DDB-43E9-B053-3AB529AFA0DB}" presName="linearFlow" presStyleCnt="0">
        <dgm:presLayoutVars>
          <dgm:dir/>
          <dgm:animLvl val="lvl"/>
          <dgm:resizeHandles val="exact"/>
        </dgm:presLayoutVars>
      </dgm:prSet>
      <dgm:spPr/>
    </dgm:pt>
    <dgm:pt modelId="{A9A6C4FA-363E-4C6D-8B39-31A73F003BB1}" type="pres">
      <dgm:prSet presAssocID="{AC68CA08-16F8-48E1-ACD5-3A70A68DF05C}" presName="composite" presStyleCnt="0"/>
      <dgm:spPr/>
    </dgm:pt>
    <dgm:pt modelId="{AD32207F-584B-4E1C-9021-DF0595897C1F}" type="pres">
      <dgm:prSet presAssocID="{AC68CA08-16F8-48E1-ACD5-3A70A68DF05C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A3B8F69-6C78-4306-9E88-5786BC4D9DED}" type="pres">
      <dgm:prSet presAssocID="{AC68CA08-16F8-48E1-ACD5-3A70A68DF05C}" presName="parSh" presStyleLbl="node1" presStyleIdx="0" presStyleCnt="4"/>
      <dgm:spPr/>
    </dgm:pt>
    <dgm:pt modelId="{90C39FE3-BC43-4F7A-94F6-4D9E1BDF6904}" type="pres">
      <dgm:prSet presAssocID="{AC68CA08-16F8-48E1-ACD5-3A70A68DF05C}" presName="desTx" presStyleLbl="fgAcc1" presStyleIdx="0" presStyleCnt="4">
        <dgm:presLayoutVars>
          <dgm:bulletEnabled val="1"/>
        </dgm:presLayoutVars>
      </dgm:prSet>
      <dgm:spPr/>
    </dgm:pt>
    <dgm:pt modelId="{7D2754F2-F69F-4223-9A64-394D0FBB6B6D}" type="pres">
      <dgm:prSet presAssocID="{3E52E26A-CAA1-49AF-A7B1-4806ACC5513F}" presName="sibTrans" presStyleLbl="sibTrans2D1" presStyleIdx="0" presStyleCnt="3"/>
      <dgm:spPr/>
    </dgm:pt>
    <dgm:pt modelId="{640E9C05-A4F6-4E9B-AE18-5BEB2C945E85}" type="pres">
      <dgm:prSet presAssocID="{3E52E26A-CAA1-49AF-A7B1-4806ACC5513F}" presName="connTx" presStyleLbl="sibTrans2D1" presStyleIdx="0" presStyleCnt="3"/>
      <dgm:spPr/>
    </dgm:pt>
    <dgm:pt modelId="{FD630F0C-8370-4B3D-BFA7-01F0C1125C2E}" type="pres">
      <dgm:prSet presAssocID="{94DC5D68-1DBC-4B58-9718-4DEDF8687899}" presName="composite" presStyleCnt="0"/>
      <dgm:spPr/>
    </dgm:pt>
    <dgm:pt modelId="{84C8252C-24C5-4BA8-8177-D85713A406F3}" type="pres">
      <dgm:prSet presAssocID="{94DC5D68-1DBC-4B58-9718-4DEDF8687899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F006B80-CDFC-4E24-BE25-429005CBA7CA}" type="pres">
      <dgm:prSet presAssocID="{94DC5D68-1DBC-4B58-9718-4DEDF8687899}" presName="parSh" presStyleLbl="node1" presStyleIdx="1" presStyleCnt="4"/>
      <dgm:spPr/>
    </dgm:pt>
    <dgm:pt modelId="{7EED4954-085B-4DFE-9B68-33731115C3E9}" type="pres">
      <dgm:prSet presAssocID="{94DC5D68-1DBC-4B58-9718-4DEDF8687899}" presName="desTx" presStyleLbl="fgAcc1" presStyleIdx="1" presStyleCnt="4">
        <dgm:presLayoutVars>
          <dgm:bulletEnabled val="1"/>
        </dgm:presLayoutVars>
      </dgm:prSet>
      <dgm:spPr/>
    </dgm:pt>
    <dgm:pt modelId="{8FAA4D27-9420-47D6-AE29-1D57135A5253}" type="pres">
      <dgm:prSet presAssocID="{9CD2B51B-BC7F-4D85-8A11-4443F611167F}" presName="sibTrans" presStyleLbl="sibTrans2D1" presStyleIdx="1" presStyleCnt="3"/>
      <dgm:spPr/>
    </dgm:pt>
    <dgm:pt modelId="{B2DCB781-F642-4CAE-9D4F-8BC4495BC0D3}" type="pres">
      <dgm:prSet presAssocID="{9CD2B51B-BC7F-4D85-8A11-4443F611167F}" presName="connTx" presStyleLbl="sibTrans2D1" presStyleIdx="1" presStyleCnt="3"/>
      <dgm:spPr/>
    </dgm:pt>
    <dgm:pt modelId="{EA342DC3-9954-4E74-BBE2-643AE0E40450}" type="pres">
      <dgm:prSet presAssocID="{2FEF0749-C7A4-4731-AF1F-9788399F1DBE}" presName="composite" presStyleCnt="0"/>
      <dgm:spPr/>
    </dgm:pt>
    <dgm:pt modelId="{2FC420DB-9858-4387-B067-90CE5F9D43FF}" type="pres">
      <dgm:prSet presAssocID="{2FEF0749-C7A4-4731-AF1F-9788399F1DBE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C9D94B2-BED1-4361-9972-5830B5B0BDB3}" type="pres">
      <dgm:prSet presAssocID="{2FEF0749-C7A4-4731-AF1F-9788399F1DBE}" presName="parSh" presStyleLbl="node1" presStyleIdx="2" presStyleCnt="4"/>
      <dgm:spPr/>
    </dgm:pt>
    <dgm:pt modelId="{A0200C97-4B62-4C5B-BBE7-911D10601535}" type="pres">
      <dgm:prSet presAssocID="{2FEF0749-C7A4-4731-AF1F-9788399F1DBE}" presName="desTx" presStyleLbl="fgAcc1" presStyleIdx="2" presStyleCnt="4">
        <dgm:presLayoutVars>
          <dgm:bulletEnabled val="1"/>
        </dgm:presLayoutVars>
      </dgm:prSet>
      <dgm:spPr/>
    </dgm:pt>
    <dgm:pt modelId="{70FAC183-7E93-4BC5-BDD9-8893894949EF}" type="pres">
      <dgm:prSet presAssocID="{FBD03718-606C-4514-A2DD-B9C1EB3D3A5C}" presName="sibTrans" presStyleLbl="sibTrans2D1" presStyleIdx="2" presStyleCnt="3"/>
      <dgm:spPr/>
    </dgm:pt>
    <dgm:pt modelId="{2BE8F641-C088-486E-B743-4661150508F9}" type="pres">
      <dgm:prSet presAssocID="{FBD03718-606C-4514-A2DD-B9C1EB3D3A5C}" presName="connTx" presStyleLbl="sibTrans2D1" presStyleIdx="2" presStyleCnt="3"/>
      <dgm:spPr/>
    </dgm:pt>
    <dgm:pt modelId="{93F5FD0B-6B14-4BC2-8A08-E88DF38FC55D}" type="pres">
      <dgm:prSet presAssocID="{75A57640-9E82-47E9-9FA6-B1218F191A10}" presName="composite" presStyleCnt="0"/>
      <dgm:spPr/>
    </dgm:pt>
    <dgm:pt modelId="{B47C8907-226E-4F64-8C0E-78ED5B896C32}" type="pres">
      <dgm:prSet presAssocID="{75A57640-9E82-47E9-9FA6-B1218F191A10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FFE2731-6AE8-4D9B-9C90-CD1AA18AF4B7}" type="pres">
      <dgm:prSet presAssocID="{75A57640-9E82-47E9-9FA6-B1218F191A10}" presName="parSh" presStyleLbl="node1" presStyleIdx="3" presStyleCnt="4"/>
      <dgm:spPr/>
    </dgm:pt>
    <dgm:pt modelId="{6F0ADA59-18CA-4887-AC10-6243F8C6B7FA}" type="pres">
      <dgm:prSet presAssocID="{75A57640-9E82-47E9-9FA6-B1218F191A10}" presName="desTx" presStyleLbl="fgAcc1" presStyleIdx="3" presStyleCnt="4">
        <dgm:presLayoutVars>
          <dgm:bulletEnabled val="1"/>
        </dgm:presLayoutVars>
      </dgm:prSet>
      <dgm:spPr/>
    </dgm:pt>
  </dgm:ptLst>
  <dgm:cxnLst>
    <dgm:cxn modelId="{18C6CF07-3F1C-40D3-8416-310E84AD83CD}" srcId="{AC68CA08-16F8-48E1-ACD5-3A70A68DF05C}" destId="{24FA06FA-E682-4C8C-B10E-D2BE81F65686}" srcOrd="2" destOrd="0" parTransId="{0DB13700-7647-44E4-B285-EA91D984D40E}" sibTransId="{BCA843C0-A293-4B3A-979F-42A0F1476036}"/>
    <dgm:cxn modelId="{B5E8530E-5093-4130-84BC-95D352C8E9D4}" srcId="{2FEF0749-C7A4-4731-AF1F-9788399F1DBE}" destId="{F5B36611-6ED9-4B4A-9410-739C024E1071}" srcOrd="0" destOrd="0" parTransId="{99675381-54EB-40B2-8DA4-A00E87E0B580}" sibTransId="{9B9AA28A-8CAF-4F0E-9373-728BA30B15A8}"/>
    <dgm:cxn modelId="{EF4FAE19-3D57-4642-8D2C-9312C790FBE0}" srcId="{94DC5D68-1DBC-4B58-9718-4DEDF8687899}" destId="{813D2362-85DB-4810-A6FB-5A792020D660}" srcOrd="1" destOrd="0" parTransId="{FFD61DC4-AE62-4206-ACD1-681AB7B6F444}" sibTransId="{A8B086B1-0D8B-44D2-ACF3-85D3B1F44A94}"/>
    <dgm:cxn modelId="{D4B46833-5424-433B-AAB6-AA8EB9A3A623}" type="presOf" srcId="{64D6C4A3-1821-410C-B441-48D7F2773E51}" destId="{A0200C97-4B62-4C5B-BBE7-911D10601535}" srcOrd="0" destOrd="2" presId="urn:microsoft.com/office/officeart/2005/8/layout/process3"/>
    <dgm:cxn modelId="{CDE6B95C-2B00-4983-B537-82CBE08DF1DC}" type="presOf" srcId="{2FEF0749-C7A4-4731-AF1F-9788399F1DBE}" destId="{2FC420DB-9858-4387-B067-90CE5F9D43FF}" srcOrd="0" destOrd="0" presId="urn:microsoft.com/office/officeart/2005/8/layout/process3"/>
    <dgm:cxn modelId="{F7F02C5E-D1F9-47C3-A227-0E5558601502}" srcId="{2FEF0749-C7A4-4731-AF1F-9788399F1DBE}" destId="{E0A25DF1-C039-4041-9B7C-B1FE9F478284}" srcOrd="1" destOrd="0" parTransId="{4E3727AA-2CB6-40E2-87AB-0D384A6F6C7A}" sibTransId="{F14938F7-628F-4B9A-BEC8-809DA444A12F}"/>
    <dgm:cxn modelId="{13731E43-A912-4FC2-9CDF-E187FDA9A07F}" srcId="{AC68CA08-16F8-48E1-ACD5-3A70A68DF05C}" destId="{FFA680FB-8390-4C57-942B-5FF9B8BB8071}" srcOrd="0" destOrd="0" parTransId="{85A04961-C4C7-4832-8787-E1D2F6D8C5A9}" sibTransId="{F8C0F9B2-D71E-413F-B10D-D1180C462503}"/>
    <dgm:cxn modelId="{7CF58444-D4C3-46DF-8C79-E3A32D226FD8}" type="presOf" srcId="{24FA06FA-E682-4C8C-B10E-D2BE81F65686}" destId="{90C39FE3-BC43-4F7A-94F6-4D9E1BDF6904}" srcOrd="0" destOrd="2" presId="urn:microsoft.com/office/officeart/2005/8/layout/process3"/>
    <dgm:cxn modelId="{73BA4F6A-DB6A-4EE1-9FD7-3437851B65BD}" type="presOf" srcId="{3E52E26A-CAA1-49AF-A7B1-4806ACC5513F}" destId="{640E9C05-A4F6-4E9B-AE18-5BEB2C945E85}" srcOrd="1" destOrd="0" presId="urn:microsoft.com/office/officeart/2005/8/layout/process3"/>
    <dgm:cxn modelId="{3FCAE56C-36EC-4786-9B0D-03545ED48D42}" type="presOf" srcId="{FFA680FB-8390-4C57-942B-5FF9B8BB8071}" destId="{90C39FE3-BC43-4F7A-94F6-4D9E1BDF6904}" srcOrd="0" destOrd="0" presId="urn:microsoft.com/office/officeart/2005/8/layout/process3"/>
    <dgm:cxn modelId="{C8B9A64E-9C30-48C6-A32C-D7D1BF9F31D8}" type="presOf" srcId="{2FEF0749-C7A4-4731-AF1F-9788399F1DBE}" destId="{AC9D94B2-BED1-4361-9972-5830B5B0BDB3}" srcOrd="1" destOrd="0" presId="urn:microsoft.com/office/officeart/2005/8/layout/process3"/>
    <dgm:cxn modelId="{DFEB9074-99B8-49DA-8FCA-3C49AF19A6F2}" type="presOf" srcId="{3E52E26A-CAA1-49AF-A7B1-4806ACC5513F}" destId="{7D2754F2-F69F-4223-9A64-394D0FBB6B6D}" srcOrd="0" destOrd="0" presId="urn:microsoft.com/office/officeart/2005/8/layout/process3"/>
    <dgm:cxn modelId="{29E49974-7AFC-46EA-B043-94953507D7E9}" type="presOf" srcId="{9CD2B51B-BC7F-4D85-8A11-4443F611167F}" destId="{B2DCB781-F642-4CAE-9D4F-8BC4495BC0D3}" srcOrd="1" destOrd="0" presId="urn:microsoft.com/office/officeart/2005/8/layout/process3"/>
    <dgm:cxn modelId="{7738F654-1EA4-44A5-AA64-F74617E05DA4}" type="presOf" srcId="{F4EB222B-2147-4AD6-8BFC-E2C42620DF95}" destId="{6F0ADA59-18CA-4887-AC10-6243F8C6B7FA}" srcOrd="0" destOrd="0" presId="urn:microsoft.com/office/officeart/2005/8/layout/process3"/>
    <dgm:cxn modelId="{30D63B58-E702-4D50-A9AF-1D5722123AA6}" type="presOf" srcId="{E0A25DF1-C039-4041-9B7C-B1FE9F478284}" destId="{A0200C97-4B62-4C5B-BBE7-911D10601535}" srcOrd="0" destOrd="1" presId="urn:microsoft.com/office/officeart/2005/8/layout/process3"/>
    <dgm:cxn modelId="{5E706C59-4ABC-49D8-87A4-8241608F3477}" type="presOf" srcId="{94DC5D68-1DBC-4B58-9718-4DEDF8687899}" destId="{5F006B80-CDFC-4E24-BE25-429005CBA7CA}" srcOrd="1" destOrd="0" presId="urn:microsoft.com/office/officeart/2005/8/layout/process3"/>
    <dgm:cxn modelId="{6F95317C-02A4-4743-A9AB-5D66A1CB48B5}" srcId="{21AEDB8B-6DDB-43E9-B053-3AB529AFA0DB}" destId="{94DC5D68-1DBC-4B58-9718-4DEDF8687899}" srcOrd="1" destOrd="0" parTransId="{DF5DEF65-4FE0-4D1C-B76A-4C6BB85A351F}" sibTransId="{9CD2B51B-BC7F-4D85-8A11-4443F611167F}"/>
    <dgm:cxn modelId="{C07B5D7D-9ECE-4647-B842-FC96259DAABF}" srcId="{75A57640-9E82-47E9-9FA6-B1218F191A10}" destId="{BDE0BADE-9A19-40E4-BB7F-8C8512A271C7}" srcOrd="1" destOrd="0" parTransId="{4F2114E9-E630-458D-B2AA-47A06784DD4C}" sibTransId="{6CE10396-6250-4D05-9F9A-C30AC58017E1}"/>
    <dgm:cxn modelId="{1EBD597E-3616-4CBB-BC61-957E1C0F66E6}" type="presOf" srcId="{21AEDB8B-6DDB-43E9-B053-3AB529AFA0DB}" destId="{85998EDF-6FCB-4C8E-B749-54DB7B1C439A}" srcOrd="0" destOrd="0" presId="urn:microsoft.com/office/officeart/2005/8/layout/process3"/>
    <dgm:cxn modelId="{51034485-DF78-419A-9BEA-434CBB3D3D74}" srcId="{AC68CA08-16F8-48E1-ACD5-3A70A68DF05C}" destId="{0464A79B-54BF-43FA-AB94-652B2CA26EB4}" srcOrd="1" destOrd="0" parTransId="{6278D134-18E1-4FED-9F1A-A0752F03269C}" sibTransId="{1E0699E3-F515-4EFD-8EEC-2275EB10529C}"/>
    <dgm:cxn modelId="{214FA489-FBA1-4662-A833-A583E99D128F}" type="presOf" srcId="{FBD03718-606C-4514-A2DD-B9C1EB3D3A5C}" destId="{70FAC183-7E93-4BC5-BDD9-8893894949EF}" srcOrd="0" destOrd="0" presId="urn:microsoft.com/office/officeart/2005/8/layout/process3"/>
    <dgm:cxn modelId="{C00D858A-467D-4533-AD94-157CC5E3B764}" type="presOf" srcId="{F5B36611-6ED9-4B4A-9410-739C024E1071}" destId="{A0200C97-4B62-4C5B-BBE7-911D10601535}" srcOrd="0" destOrd="0" presId="urn:microsoft.com/office/officeart/2005/8/layout/process3"/>
    <dgm:cxn modelId="{0B99058B-F7B4-469B-BB91-C402A3527EB5}" srcId="{21AEDB8B-6DDB-43E9-B053-3AB529AFA0DB}" destId="{2FEF0749-C7A4-4731-AF1F-9788399F1DBE}" srcOrd="2" destOrd="0" parTransId="{02D32198-6962-40C1-B76A-4844024EC398}" sibTransId="{FBD03718-606C-4514-A2DD-B9C1EB3D3A5C}"/>
    <dgm:cxn modelId="{E32FEB93-F083-459C-9EF8-7E21C0F689E6}" type="presOf" srcId="{94DC5D68-1DBC-4B58-9718-4DEDF8687899}" destId="{84C8252C-24C5-4BA8-8177-D85713A406F3}" srcOrd="0" destOrd="0" presId="urn:microsoft.com/office/officeart/2005/8/layout/process3"/>
    <dgm:cxn modelId="{F8311B98-6364-4EC6-910F-36F32A54292D}" type="presOf" srcId="{BDE0BADE-9A19-40E4-BB7F-8C8512A271C7}" destId="{6F0ADA59-18CA-4887-AC10-6243F8C6B7FA}" srcOrd="0" destOrd="1" presId="urn:microsoft.com/office/officeart/2005/8/layout/process3"/>
    <dgm:cxn modelId="{A0454899-AD3E-44E8-A098-871D308A95C0}" type="presOf" srcId="{75A57640-9E82-47E9-9FA6-B1218F191A10}" destId="{FFFE2731-6AE8-4D9B-9C90-CD1AA18AF4B7}" srcOrd="1" destOrd="0" presId="urn:microsoft.com/office/officeart/2005/8/layout/process3"/>
    <dgm:cxn modelId="{A0EA7999-BFA6-4278-8431-CCA44511570A}" type="presOf" srcId="{75A57640-9E82-47E9-9FA6-B1218F191A10}" destId="{B47C8907-226E-4F64-8C0E-78ED5B896C32}" srcOrd="0" destOrd="0" presId="urn:microsoft.com/office/officeart/2005/8/layout/process3"/>
    <dgm:cxn modelId="{B7B91EA1-8FDE-41DC-B50D-E524A2C0E0D8}" srcId="{2FEF0749-C7A4-4731-AF1F-9788399F1DBE}" destId="{64D6C4A3-1821-410C-B441-48D7F2773E51}" srcOrd="2" destOrd="0" parTransId="{049EE852-6D2A-4EC4-8162-B043056D9703}" sibTransId="{970B6831-7BA0-499F-80C0-E59DEB726C62}"/>
    <dgm:cxn modelId="{B2A358C1-9E4B-45EA-9F29-3CA677DA65DB}" srcId="{75A57640-9E82-47E9-9FA6-B1218F191A10}" destId="{F4EB222B-2147-4AD6-8BFC-E2C42620DF95}" srcOrd="0" destOrd="0" parTransId="{B9856E91-4D5B-4B6C-98C8-4E7DD9887067}" sibTransId="{5F196972-009F-4D43-94C2-1D62D3604BF1}"/>
    <dgm:cxn modelId="{2EC27DC4-4AC8-497D-8CE9-0C7FB5C66E0F}" type="presOf" srcId="{96056079-4F25-43ED-9CC7-0D2242A2A55F}" destId="{7EED4954-085B-4DFE-9B68-33731115C3E9}" srcOrd="0" destOrd="0" presId="urn:microsoft.com/office/officeart/2005/8/layout/process3"/>
    <dgm:cxn modelId="{E91C76CF-D257-46A5-AD49-A01E97C8BB43}" type="presOf" srcId="{0464A79B-54BF-43FA-AB94-652B2CA26EB4}" destId="{90C39FE3-BC43-4F7A-94F6-4D9E1BDF6904}" srcOrd="0" destOrd="1" presId="urn:microsoft.com/office/officeart/2005/8/layout/process3"/>
    <dgm:cxn modelId="{7A77BAD1-F9BA-4AC4-8444-23905C2C3EB1}" type="presOf" srcId="{9CD2B51B-BC7F-4D85-8A11-4443F611167F}" destId="{8FAA4D27-9420-47D6-AE29-1D57135A5253}" srcOrd="0" destOrd="0" presId="urn:microsoft.com/office/officeart/2005/8/layout/process3"/>
    <dgm:cxn modelId="{186E35D5-CD8A-4E4B-BB6A-CA2CD74CC59C}" srcId="{21AEDB8B-6DDB-43E9-B053-3AB529AFA0DB}" destId="{AC68CA08-16F8-48E1-ACD5-3A70A68DF05C}" srcOrd="0" destOrd="0" parTransId="{005E8117-BE28-4D4B-8333-7AD73DC3F953}" sibTransId="{3E52E26A-CAA1-49AF-A7B1-4806ACC5513F}"/>
    <dgm:cxn modelId="{0B47B1D5-30CD-4F8F-A570-D66A75A9784F}" srcId="{21AEDB8B-6DDB-43E9-B053-3AB529AFA0DB}" destId="{75A57640-9E82-47E9-9FA6-B1218F191A10}" srcOrd="3" destOrd="0" parTransId="{F3F2683C-8E1A-449F-9A8B-00C9743AEBDF}" sibTransId="{35A43FFC-589C-46B2-AE37-79B8BB075EA0}"/>
    <dgm:cxn modelId="{A7A505EB-4FB6-42C1-B9F7-86BEE2B73258}" srcId="{94DC5D68-1DBC-4B58-9718-4DEDF8687899}" destId="{96056079-4F25-43ED-9CC7-0D2242A2A55F}" srcOrd="0" destOrd="0" parTransId="{3AC4ECD5-2DEA-40AB-B438-4F0922F163FC}" sibTransId="{AB42CC7E-D411-4A92-A736-4C7A31B2BEF5}"/>
    <dgm:cxn modelId="{837BA5ED-1BDE-49A3-9E0A-ADE7324F6F2A}" type="presOf" srcId="{813D2362-85DB-4810-A6FB-5A792020D660}" destId="{7EED4954-085B-4DFE-9B68-33731115C3E9}" srcOrd="0" destOrd="1" presId="urn:microsoft.com/office/officeart/2005/8/layout/process3"/>
    <dgm:cxn modelId="{E9A4E7F3-AAD6-45A0-8C37-16338161BEB1}" type="presOf" srcId="{AC68CA08-16F8-48E1-ACD5-3A70A68DF05C}" destId="{2A3B8F69-6C78-4306-9E88-5786BC4D9DED}" srcOrd="1" destOrd="0" presId="urn:microsoft.com/office/officeart/2005/8/layout/process3"/>
    <dgm:cxn modelId="{2AFD2BF8-D60D-4AF9-934F-629D7B70EA1C}" type="presOf" srcId="{FBD03718-606C-4514-A2DD-B9C1EB3D3A5C}" destId="{2BE8F641-C088-486E-B743-4661150508F9}" srcOrd="1" destOrd="0" presId="urn:microsoft.com/office/officeart/2005/8/layout/process3"/>
    <dgm:cxn modelId="{B38998FB-501E-471E-9DA2-41C24622CD52}" type="presOf" srcId="{AC68CA08-16F8-48E1-ACD5-3A70A68DF05C}" destId="{AD32207F-584B-4E1C-9021-DF0595897C1F}" srcOrd="0" destOrd="0" presId="urn:microsoft.com/office/officeart/2005/8/layout/process3"/>
    <dgm:cxn modelId="{00208B48-4008-4661-9768-88F61E41E437}" type="presParOf" srcId="{85998EDF-6FCB-4C8E-B749-54DB7B1C439A}" destId="{A9A6C4FA-363E-4C6D-8B39-31A73F003BB1}" srcOrd="0" destOrd="0" presId="urn:microsoft.com/office/officeart/2005/8/layout/process3"/>
    <dgm:cxn modelId="{20A960D6-1654-429F-9034-5AE0D908B22A}" type="presParOf" srcId="{A9A6C4FA-363E-4C6D-8B39-31A73F003BB1}" destId="{AD32207F-584B-4E1C-9021-DF0595897C1F}" srcOrd="0" destOrd="0" presId="urn:microsoft.com/office/officeart/2005/8/layout/process3"/>
    <dgm:cxn modelId="{E2ADC47D-62BB-4014-8EBB-460818F96530}" type="presParOf" srcId="{A9A6C4FA-363E-4C6D-8B39-31A73F003BB1}" destId="{2A3B8F69-6C78-4306-9E88-5786BC4D9DED}" srcOrd="1" destOrd="0" presId="urn:microsoft.com/office/officeart/2005/8/layout/process3"/>
    <dgm:cxn modelId="{B5A0EDF5-A459-4E6D-8CD9-920711904589}" type="presParOf" srcId="{A9A6C4FA-363E-4C6D-8B39-31A73F003BB1}" destId="{90C39FE3-BC43-4F7A-94F6-4D9E1BDF6904}" srcOrd="2" destOrd="0" presId="urn:microsoft.com/office/officeart/2005/8/layout/process3"/>
    <dgm:cxn modelId="{6FA77B09-5282-4613-9EB7-4D116CAE40D9}" type="presParOf" srcId="{85998EDF-6FCB-4C8E-B749-54DB7B1C439A}" destId="{7D2754F2-F69F-4223-9A64-394D0FBB6B6D}" srcOrd="1" destOrd="0" presId="urn:microsoft.com/office/officeart/2005/8/layout/process3"/>
    <dgm:cxn modelId="{754E474A-7D58-4177-B4DF-4823242092F5}" type="presParOf" srcId="{7D2754F2-F69F-4223-9A64-394D0FBB6B6D}" destId="{640E9C05-A4F6-4E9B-AE18-5BEB2C945E85}" srcOrd="0" destOrd="0" presId="urn:microsoft.com/office/officeart/2005/8/layout/process3"/>
    <dgm:cxn modelId="{2D12DD8F-7A61-4B6D-9EDC-0B0F3A179D5E}" type="presParOf" srcId="{85998EDF-6FCB-4C8E-B749-54DB7B1C439A}" destId="{FD630F0C-8370-4B3D-BFA7-01F0C1125C2E}" srcOrd="2" destOrd="0" presId="urn:microsoft.com/office/officeart/2005/8/layout/process3"/>
    <dgm:cxn modelId="{C7530C96-ED28-4D02-B9C6-24776A48E9FB}" type="presParOf" srcId="{FD630F0C-8370-4B3D-BFA7-01F0C1125C2E}" destId="{84C8252C-24C5-4BA8-8177-D85713A406F3}" srcOrd="0" destOrd="0" presId="urn:microsoft.com/office/officeart/2005/8/layout/process3"/>
    <dgm:cxn modelId="{062DACF3-AE76-4004-835C-FEB2DAE37213}" type="presParOf" srcId="{FD630F0C-8370-4B3D-BFA7-01F0C1125C2E}" destId="{5F006B80-CDFC-4E24-BE25-429005CBA7CA}" srcOrd="1" destOrd="0" presId="urn:microsoft.com/office/officeart/2005/8/layout/process3"/>
    <dgm:cxn modelId="{6F085F2A-525E-40E9-8C76-F56C4F652023}" type="presParOf" srcId="{FD630F0C-8370-4B3D-BFA7-01F0C1125C2E}" destId="{7EED4954-085B-4DFE-9B68-33731115C3E9}" srcOrd="2" destOrd="0" presId="urn:microsoft.com/office/officeart/2005/8/layout/process3"/>
    <dgm:cxn modelId="{7285B1FD-143C-4B93-8358-23C16FB2A8C1}" type="presParOf" srcId="{85998EDF-6FCB-4C8E-B749-54DB7B1C439A}" destId="{8FAA4D27-9420-47D6-AE29-1D57135A5253}" srcOrd="3" destOrd="0" presId="urn:microsoft.com/office/officeart/2005/8/layout/process3"/>
    <dgm:cxn modelId="{D3B1FFDE-4D4A-4B01-8596-678A38143528}" type="presParOf" srcId="{8FAA4D27-9420-47D6-AE29-1D57135A5253}" destId="{B2DCB781-F642-4CAE-9D4F-8BC4495BC0D3}" srcOrd="0" destOrd="0" presId="urn:microsoft.com/office/officeart/2005/8/layout/process3"/>
    <dgm:cxn modelId="{D5A907D5-88A9-4F8C-AE48-455D793069C8}" type="presParOf" srcId="{85998EDF-6FCB-4C8E-B749-54DB7B1C439A}" destId="{EA342DC3-9954-4E74-BBE2-643AE0E40450}" srcOrd="4" destOrd="0" presId="urn:microsoft.com/office/officeart/2005/8/layout/process3"/>
    <dgm:cxn modelId="{C36CC3AD-8616-4F79-B96A-5C086DB7DAA6}" type="presParOf" srcId="{EA342DC3-9954-4E74-BBE2-643AE0E40450}" destId="{2FC420DB-9858-4387-B067-90CE5F9D43FF}" srcOrd="0" destOrd="0" presId="urn:microsoft.com/office/officeart/2005/8/layout/process3"/>
    <dgm:cxn modelId="{78F8FEDA-82F7-4427-8B66-84B10E59D633}" type="presParOf" srcId="{EA342DC3-9954-4E74-BBE2-643AE0E40450}" destId="{AC9D94B2-BED1-4361-9972-5830B5B0BDB3}" srcOrd="1" destOrd="0" presId="urn:microsoft.com/office/officeart/2005/8/layout/process3"/>
    <dgm:cxn modelId="{79341585-2E38-4EEA-A306-5227133749B3}" type="presParOf" srcId="{EA342DC3-9954-4E74-BBE2-643AE0E40450}" destId="{A0200C97-4B62-4C5B-BBE7-911D10601535}" srcOrd="2" destOrd="0" presId="urn:microsoft.com/office/officeart/2005/8/layout/process3"/>
    <dgm:cxn modelId="{63EB8174-F7CD-4734-AA5B-9CBC83E039E1}" type="presParOf" srcId="{85998EDF-6FCB-4C8E-B749-54DB7B1C439A}" destId="{70FAC183-7E93-4BC5-BDD9-8893894949EF}" srcOrd="5" destOrd="0" presId="urn:microsoft.com/office/officeart/2005/8/layout/process3"/>
    <dgm:cxn modelId="{E553E4B8-B3F7-4F41-AFA9-4CA6EA8AAFD1}" type="presParOf" srcId="{70FAC183-7E93-4BC5-BDD9-8893894949EF}" destId="{2BE8F641-C088-486E-B743-4661150508F9}" srcOrd="0" destOrd="0" presId="urn:microsoft.com/office/officeart/2005/8/layout/process3"/>
    <dgm:cxn modelId="{B43D3DD3-8DE6-41F8-8D0D-FDFB61FC69AE}" type="presParOf" srcId="{85998EDF-6FCB-4C8E-B749-54DB7B1C439A}" destId="{93F5FD0B-6B14-4BC2-8A08-E88DF38FC55D}" srcOrd="6" destOrd="0" presId="urn:microsoft.com/office/officeart/2005/8/layout/process3"/>
    <dgm:cxn modelId="{D19B835C-4BC4-496A-90C9-9AFC4F70A9A5}" type="presParOf" srcId="{93F5FD0B-6B14-4BC2-8A08-E88DF38FC55D}" destId="{B47C8907-226E-4F64-8C0E-78ED5B896C32}" srcOrd="0" destOrd="0" presId="urn:microsoft.com/office/officeart/2005/8/layout/process3"/>
    <dgm:cxn modelId="{FD67F98B-E839-4DAE-82DC-BA08BE626843}" type="presParOf" srcId="{93F5FD0B-6B14-4BC2-8A08-E88DF38FC55D}" destId="{FFFE2731-6AE8-4D9B-9C90-CD1AA18AF4B7}" srcOrd="1" destOrd="0" presId="urn:microsoft.com/office/officeart/2005/8/layout/process3"/>
    <dgm:cxn modelId="{32D99444-86A6-47AD-89AE-A3E833CB6E0D}" type="presParOf" srcId="{93F5FD0B-6B14-4BC2-8A08-E88DF38FC55D}" destId="{6F0ADA59-18CA-4887-AC10-6243F8C6B7F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B8F69-6C78-4306-9E88-5786BC4D9DED}">
      <dsp:nvSpPr>
        <dsp:cNvPr id="0" name=""/>
        <dsp:cNvSpPr/>
      </dsp:nvSpPr>
      <dsp:spPr>
        <a:xfrm>
          <a:off x="1163" y="1782659"/>
          <a:ext cx="1461845" cy="739770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900" kern="120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Establish a sponsor team with a representative from (keep it small) </a:t>
          </a:r>
        </a:p>
      </dsp:txBody>
      <dsp:txXfrm>
        <a:off x="15608" y="1797104"/>
        <a:ext cx="1432955" cy="464290"/>
      </dsp:txXfrm>
    </dsp:sp>
    <dsp:sp modelId="{90C39FE3-BC43-4F7A-94F6-4D9E1BDF6904}">
      <dsp:nvSpPr>
        <dsp:cNvPr id="0" name=""/>
        <dsp:cNvSpPr/>
      </dsp:nvSpPr>
      <dsp:spPr>
        <a:xfrm>
          <a:off x="300577" y="2275839"/>
          <a:ext cx="1461845" cy="6910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Council</a:t>
          </a:r>
          <a:endParaRPr lang="en-US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Mayor Office</a:t>
          </a:r>
          <a:endParaRPr lang="en-US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Elected</a:t>
          </a:r>
          <a:endParaRPr lang="en-US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20817" y="2296079"/>
        <a:ext cx="1421365" cy="650551"/>
      </dsp:txXfrm>
    </dsp:sp>
    <dsp:sp modelId="{7D2754F2-F69F-4223-9A64-394D0FBB6B6D}">
      <dsp:nvSpPr>
        <dsp:cNvPr id="0" name=""/>
        <dsp:cNvSpPr/>
      </dsp:nvSpPr>
      <dsp:spPr>
        <a:xfrm>
          <a:off x="1684618" y="1847270"/>
          <a:ext cx="469814" cy="363957"/>
        </a:xfrm>
        <a:prstGeom prst="rightArrow">
          <a:avLst>
            <a:gd name="adj1" fmla="val 60000"/>
            <a:gd name="adj2" fmla="val 50000"/>
          </a:avLst>
        </a:prstGeom>
        <a:solidFill>
          <a:srgbClr val="90C22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1684618" y="1920061"/>
        <a:ext cx="360627" cy="218375"/>
      </dsp:txXfrm>
    </dsp:sp>
    <dsp:sp modelId="{5F006B80-CDFC-4E24-BE25-429005CBA7CA}">
      <dsp:nvSpPr>
        <dsp:cNvPr id="0" name=""/>
        <dsp:cNvSpPr/>
      </dsp:nvSpPr>
      <dsp:spPr>
        <a:xfrm>
          <a:off x="2349450" y="1782659"/>
          <a:ext cx="1461845" cy="739770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Outsource the building of a brand book and wireframes</a:t>
          </a:r>
          <a:endParaRPr lang="en-US" sz="900" kern="1200" dirty="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2363895" y="1797104"/>
        <a:ext cx="1432955" cy="464290"/>
      </dsp:txXfrm>
    </dsp:sp>
    <dsp:sp modelId="{7EED4954-085B-4DFE-9B68-33731115C3E9}">
      <dsp:nvSpPr>
        <dsp:cNvPr id="0" name=""/>
        <dsp:cNvSpPr/>
      </dsp:nvSpPr>
      <dsp:spPr>
        <a:xfrm>
          <a:off x="2648864" y="2275839"/>
          <a:ext cx="1461845" cy="6910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Focus groups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Learn from others</a:t>
          </a:r>
        </a:p>
      </dsp:txBody>
      <dsp:txXfrm>
        <a:off x="2669104" y="2296079"/>
        <a:ext cx="1421365" cy="650551"/>
      </dsp:txXfrm>
    </dsp:sp>
    <dsp:sp modelId="{8FAA4D27-9420-47D6-AE29-1D57135A5253}">
      <dsp:nvSpPr>
        <dsp:cNvPr id="0" name=""/>
        <dsp:cNvSpPr/>
      </dsp:nvSpPr>
      <dsp:spPr>
        <a:xfrm>
          <a:off x="4032905" y="1847270"/>
          <a:ext cx="469814" cy="363957"/>
        </a:xfrm>
        <a:prstGeom prst="rightArrow">
          <a:avLst>
            <a:gd name="adj1" fmla="val 60000"/>
            <a:gd name="adj2" fmla="val 50000"/>
          </a:avLst>
        </a:prstGeom>
        <a:solidFill>
          <a:srgbClr val="90C22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032905" y="1920061"/>
        <a:ext cx="360627" cy="218375"/>
      </dsp:txXfrm>
    </dsp:sp>
    <dsp:sp modelId="{AC9D94B2-BED1-4361-9972-5830B5B0BDB3}">
      <dsp:nvSpPr>
        <dsp:cNvPr id="0" name=""/>
        <dsp:cNvSpPr/>
      </dsp:nvSpPr>
      <dsp:spPr>
        <a:xfrm>
          <a:off x="4697736" y="1782659"/>
          <a:ext cx="1461845" cy="739770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Focus on usability</a:t>
          </a:r>
        </a:p>
      </dsp:txBody>
      <dsp:txXfrm>
        <a:off x="4712181" y="1797104"/>
        <a:ext cx="1432955" cy="464290"/>
      </dsp:txXfrm>
    </dsp:sp>
    <dsp:sp modelId="{A0200C97-4B62-4C5B-BBE7-911D10601535}">
      <dsp:nvSpPr>
        <dsp:cNvPr id="0" name=""/>
        <dsp:cNvSpPr/>
      </dsp:nvSpPr>
      <dsp:spPr>
        <a:xfrm>
          <a:off x="4997150" y="2275839"/>
          <a:ext cx="1461845" cy="6910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User Interface, User Design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Great Search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Constituent first</a:t>
          </a:r>
        </a:p>
      </dsp:txBody>
      <dsp:txXfrm>
        <a:off x="5017390" y="2296079"/>
        <a:ext cx="1421365" cy="650551"/>
      </dsp:txXfrm>
    </dsp:sp>
    <dsp:sp modelId="{70FAC183-7E93-4BC5-BDD9-8893894949EF}">
      <dsp:nvSpPr>
        <dsp:cNvPr id="0" name=""/>
        <dsp:cNvSpPr/>
      </dsp:nvSpPr>
      <dsp:spPr>
        <a:xfrm>
          <a:off x="6381192" y="1847270"/>
          <a:ext cx="469814" cy="363957"/>
        </a:xfrm>
        <a:prstGeom prst="rightArrow">
          <a:avLst>
            <a:gd name="adj1" fmla="val 60000"/>
            <a:gd name="adj2" fmla="val 50000"/>
          </a:avLst>
        </a:prstGeom>
        <a:solidFill>
          <a:srgbClr val="90C226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>
            <a:solidFill>
              <a:sysClr val="window" lastClr="FFFFFF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81192" y="1920061"/>
        <a:ext cx="360627" cy="218375"/>
      </dsp:txXfrm>
    </dsp:sp>
    <dsp:sp modelId="{FFFE2731-6AE8-4D9B-9C90-CD1AA18AF4B7}">
      <dsp:nvSpPr>
        <dsp:cNvPr id="0" name=""/>
        <dsp:cNvSpPr/>
      </dsp:nvSpPr>
      <dsp:spPr>
        <a:xfrm>
          <a:off x="7046023" y="1782659"/>
          <a:ext cx="1461845" cy="739770"/>
        </a:xfrm>
        <a:prstGeom prst="roundRect">
          <a:avLst>
            <a:gd name="adj" fmla="val 10000"/>
          </a:avLst>
        </a:prstGeom>
        <a:solidFill>
          <a:srgbClr val="90C226">
            <a:hueOff val="0"/>
            <a:satOff val="0"/>
            <a:lumOff val="0"/>
            <a:alphaOff val="0"/>
          </a:srgbClr>
        </a:solidFill>
        <a:ln w="19050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3429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ysClr val="window" lastClr="FFFFFF"/>
              </a:solidFill>
              <a:latin typeface="Trebuchet MS" panose="020B0603020202020204"/>
              <a:ea typeface="+mn-ea"/>
              <a:cs typeface="+mn-cs"/>
            </a:rPr>
            <a:t>Bring Data from our current website</a:t>
          </a:r>
        </a:p>
      </dsp:txBody>
      <dsp:txXfrm>
        <a:off x="7060468" y="1797104"/>
        <a:ext cx="1432955" cy="464290"/>
      </dsp:txXfrm>
    </dsp:sp>
    <dsp:sp modelId="{6F0ADA59-18CA-4887-AC10-6243F8C6B7FA}">
      <dsp:nvSpPr>
        <dsp:cNvPr id="0" name=""/>
        <dsp:cNvSpPr/>
      </dsp:nvSpPr>
      <dsp:spPr>
        <a:xfrm>
          <a:off x="7345437" y="2275839"/>
          <a:ext cx="1461845" cy="6910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90C22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Google Analytics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rebuchet MS" panose="020B0603020202020204"/>
              <a:ea typeface="+mn-ea"/>
              <a:cs typeface="+mn-cs"/>
            </a:rPr>
            <a:t>Hotjar</a:t>
          </a:r>
        </a:p>
      </dsp:txBody>
      <dsp:txXfrm>
        <a:off x="7365677" y="2296079"/>
        <a:ext cx="1421365" cy="6505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1A4853-E304-48EB-A540-2AB0255EED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011012" cy="463391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4027C-EBCC-4F63-A747-103E86AA6A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477" y="2"/>
            <a:ext cx="3011012" cy="463391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>
              <a:defRPr sz="1200"/>
            </a:lvl1pPr>
          </a:lstStyle>
          <a:p>
            <a:fld id="{C8DF7662-9E73-4FC8-8FF6-1B24C3B9CEF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FA172-B4D6-491F-855E-47ED7EC65E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86"/>
            <a:ext cx="3011012" cy="463391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74AA7-F4BC-4423-9BA8-51181FF050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477" y="8772686"/>
            <a:ext cx="3011012" cy="463391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r">
              <a:defRPr sz="1200"/>
            </a:lvl1pPr>
          </a:lstStyle>
          <a:p>
            <a:fld id="{AED83F17-F434-42E3-BF42-70569C6CF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22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11699" cy="463408"/>
          </a:xfrm>
          <a:prstGeom prst="rect">
            <a:avLst/>
          </a:prstGeom>
        </p:spPr>
        <p:txBody>
          <a:bodyPr vert="horz" lIns="92474" tIns="46236" rIns="92474" bIns="4623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1" y="0"/>
            <a:ext cx="3011699" cy="463408"/>
          </a:xfrm>
          <a:prstGeom prst="rect">
            <a:avLst/>
          </a:prstGeom>
        </p:spPr>
        <p:txBody>
          <a:bodyPr vert="horz" lIns="92474" tIns="46236" rIns="92474" bIns="46236" rtlCol="0"/>
          <a:lstStyle>
            <a:lvl1pPr algn="r">
              <a:defRPr sz="1200"/>
            </a:lvl1pPr>
          </a:lstStyle>
          <a:p>
            <a:fld id="{57BD37CE-1BCA-47AB-BDAB-EA85FFB2B2D3}" type="datetimeFigureOut">
              <a:rPr lang="en-US" smtClean="0"/>
              <a:t>3/29/2019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4" tIns="46236" rIns="92474" bIns="4623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5"/>
            <a:ext cx="5560060" cy="3636705"/>
          </a:xfrm>
          <a:prstGeom prst="rect">
            <a:avLst/>
          </a:prstGeom>
        </p:spPr>
        <p:txBody>
          <a:bodyPr vert="horz" lIns="92474" tIns="46236" rIns="92474" bIns="4623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71"/>
            <a:ext cx="3011699" cy="463407"/>
          </a:xfrm>
          <a:prstGeom prst="rect">
            <a:avLst/>
          </a:prstGeom>
        </p:spPr>
        <p:txBody>
          <a:bodyPr vert="horz" lIns="92474" tIns="46236" rIns="92474" bIns="4623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1" y="8772671"/>
            <a:ext cx="3011699" cy="463407"/>
          </a:xfrm>
          <a:prstGeom prst="rect">
            <a:avLst/>
          </a:prstGeom>
        </p:spPr>
        <p:txBody>
          <a:bodyPr vert="horz" lIns="92474" tIns="46236" rIns="92474" bIns="46236" rtlCol="0" anchor="b"/>
          <a:lstStyle>
            <a:lvl1pPr algn="r">
              <a:defRPr sz="1200"/>
            </a:lvl1pPr>
          </a:lstStyle>
          <a:p>
            <a:fld id="{359C4C8A-EE7B-48D1-899B-93B0102EBB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3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713603-EA33-5145-B812-5C8767EA6C3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8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C4C8A-EE7B-48D1-899B-93B0102EBB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635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C4C8A-EE7B-48D1-899B-93B0102EBB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506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C4C8A-EE7B-48D1-899B-93B0102EBB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61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C4C8A-EE7B-48D1-899B-93B0102EBB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383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C4C8A-EE7B-48D1-899B-93B0102EBB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69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557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C4C8A-EE7B-48D1-899B-93B0102EBB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69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29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9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C4C8A-EE7B-48D1-899B-93B0102EBB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69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202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C4C8A-EE7B-48D1-899B-93B0102EBB5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16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6971">
              <a:defRPr/>
            </a:pPr>
            <a:fld id="{359C4C8A-EE7B-48D1-899B-93B0102EBB5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71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8561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Waiting for data from:  Clerk, Community Resources, Community Services, Human Services, Mayors Operations, Printing, Facilities, and Human Resources.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6971">
              <a:defRPr/>
            </a:pPr>
            <a:fld id="{359C4C8A-EE7B-48D1-899B-93B0102EBB5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71">
                <a:defRPr/>
              </a:pPr>
              <a:t>20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3696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33BF1-E16D-4BE1-BFCE-385418AC6E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97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6971">
              <a:defRPr/>
            </a:pPr>
            <a:fld id="{359C4C8A-EE7B-48D1-899B-93B0102EBB5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71">
                <a:defRPr/>
              </a:pPr>
              <a:t>21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40022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6971">
              <a:defRPr/>
            </a:pPr>
            <a:fld id="{359C4C8A-EE7B-48D1-899B-93B0102EBB5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71">
                <a:defRPr/>
              </a:pPr>
              <a:t>22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76191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6971">
              <a:defRPr/>
            </a:pPr>
            <a:fld id="{359C4C8A-EE7B-48D1-899B-93B0102EBB5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71"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9914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CB272E72-2713-496C-9F62-AB5F1D2F7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C15C70B8-0BA5-4EA6-B4CF-08B43713A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406497D5-860F-42B2-A430-54064CC54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24B1425-11FE-46B7-9174-37A3BB04D54C}" type="slidenum">
              <a:rPr kumimoji="0" lang="en-US" altLang="en-US"/>
              <a:pPr>
                <a:spcBef>
                  <a:spcPct val="0"/>
                </a:spcBef>
              </a:pPr>
              <a:t>29</a:t>
            </a:fld>
            <a:endParaRPr kumimoji="0" lang="en-US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4C8A-EE7B-48D1-899B-93B0102EBB5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13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4C8A-EE7B-48D1-899B-93B0102EBB5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0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4C8A-EE7B-48D1-899B-93B0102EBB5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20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4C8A-EE7B-48D1-899B-93B0102EBB5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4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9C4C8A-EE7B-48D1-899B-93B0102EBB5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270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6971">
              <a:defRPr/>
            </a:pPr>
            <a:fld id="{359C4C8A-EE7B-48D1-899B-93B0102EBB5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71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156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C4C8A-EE7B-48D1-899B-93B0102EBB5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6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64" indent="-17136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C4C8A-EE7B-48D1-899B-93B0102EBB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97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57200"/>
            <a:ext cx="8229600" cy="685800"/>
          </a:xfrm>
        </p:spPr>
        <p:txBody>
          <a:bodyPr lIns="0" tIns="0" rIns="0" bIns="0"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767" y="1143000"/>
            <a:ext cx="8229600" cy="384142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FC1442-98E4-463C-A294-75E647E67CE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1762812"/>
            <a:ext cx="8229600" cy="4637988"/>
          </a:xfrm>
        </p:spPr>
        <p:txBody>
          <a:bodyPr/>
          <a:lstStyle>
            <a:lvl2pPr>
              <a:defRPr b="1">
                <a:solidFill>
                  <a:srgbClr val="666666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57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40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98862"/>
            <a:ext cx="8229600" cy="4901938"/>
          </a:xfrm>
        </p:spPr>
        <p:txBody>
          <a:bodyPr/>
          <a:lstStyle>
            <a:lvl1pPr marL="0" indent="0">
              <a:buNone/>
              <a:defRPr sz="3000"/>
            </a:lvl1pPr>
            <a:lvl2pPr>
              <a:defRPr b="1">
                <a:solidFill>
                  <a:srgbClr val="666666"/>
                </a:solidFill>
              </a:defRPr>
            </a:lvl2pPr>
          </a:lstStyle>
          <a:p>
            <a:pPr lvl="0"/>
            <a:r>
              <a:rPr lang="en-US" dirty="0"/>
              <a:t>Body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3D0478-5D8E-4387-8354-A769397B8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457200"/>
            <a:ext cx="8229600" cy="685800"/>
          </a:xfrm>
        </p:spPr>
        <p:txBody>
          <a:bodyPr lIns="0" tIns="0" rIns="0" bIns="0" anchor="t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46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86658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86658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1493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with col headings and page sub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50579"/>
            <a:ext cx="3886200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516965"/>
            <a:ext cx="3886200" cy="4006383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4872" y="2150579"/>
            <a:ext cx="3886200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94872" y="2516965"/>
            <a:ext cx="3886200" cy="4006384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98B48D-16AB-4BDC-8143-3F88F55CBA9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53767" y="1159778"/>
            <a:ext cx="8229600" cy="357464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21BB1-73B7-49DA-AB19-1F0A8703C9B2}"/>
              </a:ext>
            </a:extLst>
          </p:cNvPr>
          <p:cNvCxnSpPr/>
          <p:nvPr userDrawn="1"/>
        </p:nvCxnSpPr>
        <p:spPr>
          <a:xfrm>
            <a:off x="4580389" y="2150579"/>
            <a:ext cx="0" cy="437277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3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with col heading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886200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024409"/>
            <a:ext cx="3886200" cy="4407021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4872" y="1600200"/>
            <a:ext cx="3886200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94872" y="2024409"/>
            <a:ext cx="3886200" cy="4407022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1AD129-B4A8-4B44-B57B-D726BAE50900}"/>
              </a:ext>
            </a:extLst>
          </p:cNvPr>
          <p:cNvCxnSpPr>
            <a:cxnSpLocks/>
          </p:cNvCxnSpPr>
          <p:nvPr userDrawn="1"/>
        </p:nvCxnSpPr>
        <p:spPr>
          <a:xfrm>
            <a:off x="4580389" y="1600200"/>
            <a:ext cx="0" cy="492314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45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ows with page subhea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477"/>
            <a:ext cx="8229600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271863"/>
            <a:ext cx="8229600" cy="1838223"/>
          </a:xfrm>
        </p:spPr>
        <p:txBody>
          <a:bodyPr lIns="182880"/>
          <a:lstStyle>
            <a:lvl1pPr marL="182880" indent="-182880">
              <a:buFont typeface="Arial" panose="020B0604020202020204" pitchFamily="34" charset="0"/>
              <a:buChar char="•"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First Level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98B48D-16AB-4BDC-8143-3F88F55CBA9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53767" y="1161338"/>
            <a:ext cx="8229600" cy="357464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7B79EAA-29B2-4756-8B34-0C0260AFFB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7200" y="4292033"/>
            <a:ext cx="8229600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747D6B2-B88E-4D5D-BA8C-D899BDF02CB4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57200" y="4658419"/>
            <a:ext cx="8229600" cy="1838223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4FA24-7F68-4A9E-AF31-870D2F55AF1F}"/>
              </a:ext>
            </a:extLst>
          </p:cNvPr>
          <p:cNvCxnSpPr/>
          <p:nvPr userDrawn="1"/>
        </p:nvCxnSpPr>
        <p:spPr>
          <a:xfrm>
            <a:off x="4580389" y="2150579"/>
            <a:ext cx="0" cy="437277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ow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681424"/>
            <a:ext cx="8229600" cy="1838223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0CF34ED-04EC-4755-A57B-6C486362B0B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7200" y="3786433"/>
            <a:ext cx="8229600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2AABFFE-27A5-4276-8CB4-E53D58130C9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57200" y="4096257"/>
            <a:ext cx="8229600" cy="1838223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268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rows-split 6/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7B0F32-1E13-4A34-ABAD-1E2F3492EF68}"/>
              </a:ext>
            </a:extLst>
          </p:cNvPr>
          <p:cNvCxnSpPr/>
          <p:nvPr userDrawn="1"/>
        </p:nvCxnSpPr>
        <p:spPr>
          <a:xfrm>
            <a:off x="5712639" y="1681424"/>
            <a:ext cx="0" cy="480421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826" y="1371600"/>
            <a:ext cx="7362331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23827" y="1681424"/>
            <a:ext cx="4571996" cy="1838223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3654E2E-C34A-471D-A060-53E8C5A62F4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929457" y="1681424"/>
            <a:ext cx="2318996" cy="1838223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C4F7A4F-24D8-4195-9AC4-1942A6106E6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923826" y="3672047"/>
            <a:ext cx="7324624" cy="29097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58321B7-7AA1-4013-A717-28A43B33D17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3826" y="3981871"/>
            <a:ext cx="4571997" cy="1838223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019DBEC-D3E0-4ED7-A8DF-8D1592613CE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929456" y="3981871"/>
            <a:ext cx="2318994" cy="1838223"/>
          </a:xfrm>
        </p:spPr>
        <p:txBody>
          <a:bodyPr lIns="182880"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111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3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685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5029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81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9" r:id="rId5"/>
    <p:sldLayoutId id="2147483658" r:id="rId6"/>
    <p:sldLayoutId id="2147483660" r:id="rId7"/>
    <p:sldLayoutId id="2147483661" r:id="rId8"/>
    <p:sldLayoutId id="2147483654" r:id="rId9"/>
    <p:sldLayoutId id="214748365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8B1E4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6666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.xls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hyperlink" Target="https://app.smartsheet.com/dashboards/XMQPcpgGP92xH8wPvMW4w2XJVXFghV9mfrg6P6m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2EC027-48C0-4AF5-9E4D-67905D746226}"/>
              </a:ext>
            </a:extLst>
          </p:cNvPr>
          <p:cNvSpPr/>
          <p:nvPr/>
        </p:nvSpPr>
        <p:spPr>
          <a:xfrm>
            <a:off x="0" y="3574512"/>
            <a:ext cx="9144000" cy="3145162"/>
          </a:xfrm>
          <a:prstGeom prst="rect">
            <a:avLst/>
          </a:prstGeom>
          <a:solidFill>
            <a:srgbClr val="666666"/>
          </a:solidFill>
          <a:ln>
            <a:noFill/>
          </a:ln>
          <a:effectLst>
            <a:outerShdw blurRad="40000" dist="23000" dir="5400000" rotWithShape="0">
              <a:srgbClr val="666666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743" y="3727614"/>
            <a:ext cx="5838825" cy="1171575"/>
          </a:xfrm>
        </p:spPr>
        <p:txBody>
          <a:bodyPr wrap="none" lIns="0" tIns="0" rIns="0" bIns="0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6400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rPr>
              <a:t>March 28, 2019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31FAAE-1962-447D-8953-17594BB98E23}"/>
              </a:ext>
            </a:extLst>
          </p:cNvPr>
          <p:cNvGrpSpPr/>
          <p:nvPr/>
        </p:nvGrpSpPr>
        <p:grpSpPr>
          <a:xfrm>
            <a:off x="502468" y="599299"/>
            <a:ext cx="6675572" cy="4420757"/>
            <a:chOff x="1190625" y="1121835"/>
            <a:chExt cx="6400800" cy="432646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BF9AF3-DEBA-4F8A-BD57-F9D48474F6CB}"/>
                </a:ext>
              </a:extLst>
            </p:cNvPr>
            <p:cNvSpPr/>
            <p:nvPr/>
          </p:nvSpPr>
          <p:spPr>
            <a:xfrm>
              <a:off x="1190625" y="1141984"/>
              <a:ext cx="6400800" cy="287121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559628-7097-40CD-B321-AEEE9B3F4FD5}"/>
                </a:ext>
              </a:extLst>
            </p:cNvPr>
            <p:cNvSpPr/>
            <p:nvPr/>
          </p:nvSpPr>
          <p:spPr>
            <a:xfrm>
              <a:off x="1190625" y="1121835"/>
              <a:ext cx="6400800" cy="4326465"/>
            </a:xfrm>
            <a:prstGeom prst="rect">
              <a:avLst/>
            </a:prstGeom>
            <a:noFill/>
            <a:ln w="25400">
              <a:solidFill>
                <a:srgbClr val="CA97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7407270-2AC9-4A12-A4E1-B78FB4092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72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7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Website Governance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  <a:t>Megan / Zach</a:t>
            </a:r>
            <a:b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325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14548E1-ADCC-4CC4-B2B6-46D20BF0A186}"/>
              </a:ext>
            </a:extLst>
          </p:cNvPr>
          <p:cNvGraphicFramePr/>
          <p:nvPr>
            <p:extLst/>
          </p:nvPr>
        </p:nvGraphicFramePr>
        <p:xfrm>
          <a:off x="106954" y="1200150"/>
          <a:ext cx="8808446" cy="474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2267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Phone System Licensing 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  <a:t>Corey Hess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5AAFC-D0E3-418A-8593-465C4D14C7D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" y="2029874"/>
            <a:ext cx="8229600" cy="4637988"/>
          </a:xfrm>
        </p:spPr>
        <p:txBody>
          <a:bodyPr/>
          <a:lstStyle/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Moving to an Enterprise Licensing Model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These benefits are at the same cost the County is currently paying under the current Cisco Licensing Model</a:t>
            </a:r>
          </a:p>
          <a:p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Puts the County on a five year maintenance agreement that protects us from a 14% increase every three years</a:t>
            </a:r>
          </a:p>
          <a:p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Expands our capabilities to all users, including:</a:t>
            </a:r>
          </a:p>
          <a:p>
            <a:pPr lvl="1"/>
            <a:r>
              <a:rPr lang="en-US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Emergency Responder</a:t>
            </a:r>
          </a:p>
          <a:p>
            <a:pPr lvl="1"/>
            <a:r>
              <a:rPr lang="en-US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SRST (Survivable Remote Site Telephony)</a:t>
            </a:r>
          </a:p>
          <a:p>
            <a:pPr lvl="1"/>
            <a:r>
              <a:rPr lang="en-US" sz="1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WebEx Meetings &amp; WebEx Teams</a:t>
            </a:r>
          </a:p>
        </p:txBody>
      </p:sp>
    </p:spTree>
    <p:extLst>
      <p:ext uri="{BB962C8B-B14F-4D97-AF65-F5344CB8AC3E}">
        <p14:creationId xmlns:p14="http://schemas.microsoft.com/office/powerpoint/2010/main" val="1894914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Phone System Licensing 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  <a:t>Corey Hess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B35A23-EE59-4C34-B931-9BC6D23FC158}"/>
              </a:ext>
            </a:extLst>
          </p:cNvPr>
          <p:cNvSpPr txBox="1">
            <a:spLocks/>
          </p:cNvSpPr>
          <p:nvPr/>
        </p:nvSpPr>
        <p:spPr>
          <a:xfrm>
            <a:off x="1492101" y="2200923"/>
            <a:ext cx="6259116" cy="54887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B1E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latin typeface="Calibri Light" panose="020F0302020204030204" pitchFamily="34" charset="0"/>
                <a:cs typeface="Calibri Light" panose="020F0302020204030204" pitchFamily="34" charset="0"/>
              </a:rPr>
              <a:t>Cisco “FLEX” Enterprise Agreement Model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B7BE82-23B4-482F-B4FD-228CB4C00243}"/>
              </a:ext>
            </a:extLst>
          </p:cNvPr>
          <p:cNvGrpSpPr/>
          <p:nvPr/>
        </p:nvGrpSpPr>
        <p:grpSpPr>
          <a:xfrm>
            <a:off x="4326977" y="2745242"/>
            <a:ext cx="518826" cy="518826"/>
            <a:chOff x="4382186" y="2186989"/>
            <a:chExt cx="432048" cy="4320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69792E-AE89-44BE-8564-0565C0E5F3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88458" y="2293923"/>
              <a:ext cx="219505" cy="218180"/>
              <a:chOff x="1579728" y="2192901"/>
              <a:chExt cx="496986" cy="493986"/>
            </a:xfrm>
            <a:solidFill>
              <a:schemeClr val="accent2"/>
            </a:solidFill>
          </p:grpSpPr>
          <p:sp>
            <p:nvSpPr>
              <p:cNvPr id="12" name="Freeform 664">
                <a:extLst>
                  <a:ext uri="{FF2B5EF4-FFF2-40B4-BE49-F238E27FC236}">
                    <a16:creationId xmlns:a16="http://schemas.microsoft.com/office/drawing/2014/main" id="{1C8A53A8-726B-4945-8510-FC28C73A28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59722" y="2192901"/>
                <a:ext cx="134996" cy="493986"/>
              </a:xfrm>
              <a:custGeom>
                <a:avLst/>
                <a:gdLst>
                  <a:gd name="T0" fmla="*/ 29 w 57"/>
                  <a:gd name="T1" fmla="*/ 209 h 209"/>
                  <a:gd name="T2" fmla="*/ 29 w 57"/>
                  <a:gd name="T3" fmla="*/ 209 h 209"/>
                  <a:gd name="T4" fmla="*/ 0 w 57"/>
                  <a:gd name="T5" fmla="*/ 181 h 209"/>
                  <a:gd name="T6" fmla="*/ 0 w 57"/>
                  <a:gd name="T7" fmla="*/ 28 h 209"/>
                  <a:gd name="T8" fmla="*/ 29 w 57"/>
                  <a:gd name="T9" fmla="*/ 0 h 209"/>
                  <a:gd name="T10" fmla="*/ 57 w 57"/>
                  <a:gd name="T11" fmla="*/ 28 h 209"/>
                  <a:gd name="T12" fmla="*/ 57 w 57"/>
                  <a:gd name="T13" fmla="*/ 181 h 209"/>
                  <a:gd name="T14" fmla="*/ 29 w 57"/>
                  <a:gd name="T15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7" h="209">
                    <a:moveTo>
                      <a:pt x="29" y="209"/>
                    </a:moveTo>
                    <a:cubicBezTo>
                      <a:pt x="29" y="209"/>
                      <a:pt x="29" y="209"/>
                      <a:pt x="29" y="209"/>
                    </a:cubicBezTo>
                    <a:cubicBezTo>
                      <a:pt x="13" y="209"/>
                      <a:pt x="0" y="196"/>
                      <a:pt x="0" y="18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5" y="0"/>
                      <a:pt x="57" y="13"/>
                      <a:pt x="57" y="28"/>
                    </a:cubicBezTo>
                    <a:cubicBezTo>
                      <a:pt x="57" y="181"/>
                      <a:pt x="57" y="181"/>
                      <a:pt x="57" y="181"/>
                    </a:cubicBezTo>
                    <a:cubicBezTo>
                      <a:pt x="57" y="196"/>
                      <a:pt x="45" y="209"/>
                      <a:pt x="29" y="209"/>
                    </a:cubicBezTo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13" name="Freeform 665">
                <a:extLst>
                  <a:ext uri="{FF2B5EF4-FFF2-40B4-BE49-F238E27FC236}">
                    <a16:creationId xmlns:a16="http://schemas.microsoft.com/office/drawing/2014/main" id="{AD1BC0B7-9723-48C6-AFFE-D9C366190D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79728" y="2368943"/>
                <a:ext cx="496986" cy="134996"/>
              </a:xfrm>
              <a:custGeom>
                <a:avLst/>
                <a:gdLst>
                  <a:gd name="T0" fmla="*/ 0 w 210"/>
                  <a:gd name="T1" fmla="*/ 28 h 57"/>
                  <a:gd name="T2" fmla="*/ 0 w 210"/>
                  <a:gd name="T3" fmla="*/ 28 h 57"/>
                  <a:gd name="T4" fmla="*/ 29 w 210"/>
                  <a:gd name="T5" fmla="*/ 0 h 57"/>
                  <a:gd name="T6" fmla="*/ 181 w 210"/>
                  <a:gd name="T7" fmla="*/ 0 h 57"/>
                  <a:gd name="T8" fmla="*/ 210 w 210"/>
                  <a:gd name="T9" fmla="*/ 28 h 57"/>
                  <a:gd name="T10" fmla="*/ 181 w 210"/>
                  <a:gd name="T11" fmla="*/ 57 h 57"/>
                  <a:gd name="T12" fmla="*/ 29 w 210"/>
                  <a:gd name="T13" fmla="*/ 57 h 57"/>
                  <a:gd name="T14" fmla="*/ 0 w 210"/>
                  <a:gd name="T1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" h="57">
                    <a:moveTo>
                      <a:pt x="0" y="28"/>
                    </a:move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97" y="0"/>
                      <a:pt x="210" y="13"/>
                      <a:pt x="210" y="28"/>
                    </a:cubicBezTo>
                    <a:cubicBezTo>
                      <a:pt x="210" y="44"/>
                      <a:pt x="197" y="57"/>
                      <a:pt x="181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13" y="57"/>
                      <a:pt x="0" y="44"/>
                      <a:pt x="0" y="28"/>
                    </a:cubicBezTo>
                  </a:path>
                </a:pathLst>
              </a:custGeom>
              <a:solidFill>
                <a:srgbClr val="92D050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BE7BD0E-706C-4259-976F-7364620FF38E}"/>
                  </a:ext>
                </a:extLst>
              </p:cNvPr>
              <p:cNvSpPr/>
              <p:nvPr/>
            </p:nvSpPr>
            <p:spPr>
              <a:xfrm>
                <a:off x="1759636" y="2367857"/>
                <a:ext cx="137160" cy="137160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B85209-355D-4450-9822-AB24648E2A79}"/>
                </a:ext>
              </a:extLst>
            </p:cNvPr>
            <p:cNvSpPr/>
            <p:nvPr/>
          </p:nvSpPr>
          <p:spPr>
            <a:xfrm>
              <a:off x="4382186" y="2186989"/>
              <a:ext cx="432048" cy="432048"/>
            </a:xfrm>
            <a:prstGeom prst="ellipse">
              <a:avLst/>
            </a:prstGeom>
            <a:no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srgbClr val="FFFFFF"/>
                </a:solidFill>
                <a:latin typeface="CiscoSansTT ExtraLigh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BA6635-64C1-4ED2-BBD3-DFABAB19B40E}"/>
              </a:ext>
            </a:extLst>
          </p:cNvPr>
          <p:cNvGrpSpPr/>
          <p:nvPr/>
        </p:nvGrpSpPr>
        <p:grpSpPr>
          <a:xfrm>
            <a:off x="1467185" y="2873654"/>
            <a:ext cx="2674620" cy="1906570"/>
            <a:chOff x="5030153" y="1179514"/>
            <a:chExt cx="3566160" cy="25420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3B6E91-22F6-41CC-8350-F12E4DB11D74}"/>
                </a:ext>
              </a:extLst>
            </p:cNvPr>
            <p:cNvSpPr/>
            <p:nvPr/>
          </p:nvSpPr>
          <p:spPr>
            <a:xfrm>
              <a:off x="5030153" y="1709927"/>
              <a:ext cx="3566160" cy="2011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srgbClr val="282828"/>
                </a:solidFill>
                <a:latin typeface="CiscoSansTT ExtraLight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07F996-4295-4A87-8E6F-AA397FA78546}"/>
                </a:ext>
              </a:extLst>
            </p:cNvPr>
            <p:cNvSpPr/>
            <p:nvPr/>
          </p:nvSpPr>
          <p:spPr>
            <a:xfrm>
              <a:off x="5030153" y="1179514"/>
              <a:ext cx="3566160" cy="5304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>
                  <a:solidFill>
                    <a:srgbClr val="005073"/>
                  </a:solidFill>
                  <a:latin typeface="CiscoSansTT ExtraLight"/>
                </a:rPr>
                <a:t>Calling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947B0D-6B8E-4584-9755-AD4242D44C51}"/>
                </a:ext>
              </a:extLst>
            </p:cNvPr>
            <p:cNvGrpSpPr/>
            <p:nvPr/>
          </p:nvGrpSpPr>
          <p:grpSpPr>
            <a:xfrm>
              <a:off x="5207910" y="1997735"/>
              <a:ext cx="3210649" cy="1558000"/>
              <a:chOff x="5385663" y="1942038"/>
              <a:chExt cx="3210649" cy="155800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D92518C-F5DA-4D10-A1E4-8835540D929C}"/>
                  </a:ext>
                </a:extLst>
              </p:cNvPr>
              <p:cNvGrpSpPr/>
              <p:nvPr/>
            </p:nvGrpSpPr>
            <p:grpSpPr>
              <a:xfrm>
                <a:off x="5385663" y="1942038"/>
                <a:ext cx="3210649" cy="334048"/>
                <a:chOff x="5385663" y="1942038"/>
                <a:chExt cx="3210649" cy="334048"/>
              </a:xfrm>
            </p:grpSpPr>
            <p:grpSp>
              <p:nvGrpSpPr>
                <p:cNvPr id="81" name="Group 51">
                  <a:extLst>
                    <a:ext uri="{FF2B5EF4-FFF2-40B4-BE49-F238E27FC236}">
                      <a16:creationId xmlns:a16="http://schemas.microsoft.com/office/drawing/2014/main" id="{4539B6FA-A8BE-4A1E-930E-DDECD17425C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385663" y="1942038"/>
                  <a:ext cx="674353" cy="334048"/>
                  <a:chOff x="836085" y="1496592"/>
                  <a:chExt cx="538984" cy="266991"/>
                </a:xfrm>
                <a:solidFill>
                  <a:schemeClr val="accent2"/>
                </a:solidFill>
              </p:grpSpPr>
              <p:sp>
                <p:nvSpPr>
                  <p:cNvPr id="83" name="Freeform 751">
                    <a:extLst>
                      <a:ext uri="{FF2B5EF4-FFF2-40B4-BE49-F238E27FC236}">
                        <a16:creationId xmlns:a16="http://schemas.microsoft.com/office/drawing/2014/main" id="{D9B67C05-1517-4EDF-BC39-D9B07FE392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6085" y="1647587"/>
                    <a:ext cx="538984" cy="115996"/>
                  </a:xfrm>
                  <a:custGeom>
                    <a:avLst/>
                    <a:gdLst>
                      <a:gd name="T0" fmla="*/ 204 w 228"/>
                      <a:gd name="T1" fmla="*/ 49 h 49"/>
                      <a:gd name="T2" fmla="*/ 24 w 228"/>
                      <a:gd name="T3" fmla="*/ 49 h 49"/>
                      <a:gd name="T4" fmla="*/ 0 w 228"/>
                      <a:gd name="T5" fmla="*/ 25 h 49"/>
                      <a:gd name="T6" fmla="*/ 0 w 228"/>
                      <a:gd name="T7" fmla="*/ 25 h 49"/>
                      <a:gd name="T8" fmla="*/ 24 w 228"/>
                      <a:gd name="T9" fmla="*/ 0 h 49"/>
                      <a:gd name="T10" fmla="*/ 204 w 228"/>
                      <a:gd name="T11" fmla="*/ 0 h 49"/>
                      <a:gd name="T12" fmla="*/ 228 w 228"/>
                      <a:gd name="T13" fmla="*/ 25 h 49"/>
                      <a:gd name="T14" fmla="*/ 228 w 228"/>
                      <a:gd name="T15" fmla="*/ 25 h 49"/>
                      <a:gd name="T16" fmla="*/ 204 w 228"/>
                      <a:gd name="T17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8" h="49">
                        <a:moveTo>
                          <a:pt x="204" y="49"/>
                        </a:moveTo>
                        <a:cubicBezTo>
                          <a:pt x="24" y="49"/>
                          <a:pt x="24" y="49"/>
                          <a:pt x="24" y="49"/>
                        </a:cubicBezTo>
                        <a:cubicBezTo>
                          <a:pt x="11" y="49"/>
                          <a:pt x="0" y="38"/>
                          <a:pt x="0" y="25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11"/>
                          <a:pt x="11" y="0"/>
                          <a:pt x="24" y="0"/>
                        </a:cubicBezTo>
                        <a:cubicBezTo>
                          <a:pt x="204" y="0"/>
                          <a:pt x="204" y="0"/>
                          <a:pt x="204" y="0"/>
                        </a:cubicBezTo>
                        <a:cubicBezTo>
                          <a:pt x="217" y="0"/>
                          <a:pt x="228" y="11"/>
                          <a:pt x="228" y="25"/>
                        </a:cubicBezTo>
                        <a:cubicBezTo>
                          <a:pt x="228" y="25"/>
                          <a:pt x="228" y="25"/>
                          <a:pt x="228" y="25"/>
                        </a:cubicBezTo>
                        <a:cubicBezTo>
                          <a:pt x="228" y="38"/>
                          <a:pt x="217" y="49"/>
                          <a:pt x="204" y="4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84" name="Freeform 752">
                    <a:extLst>
                      <a:ext uri="{FF2B5EF4-FFF2-40B4-BE49-F238E27FC236}">
                        <a16:creationId xmlns:a16="http://schemas.microsoft.com/office/drawing/2014/main" id="{29D7F665-918B-48C2-A03A-F37AFE3B9A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5081" y="1571590"/>
                    <a:ext cx="382988" cy="115996"/>
                  </a:xfrm>
                  <a:custGeom>
                    <a:avLst/>
                    <a:gdLst>
                      <a:gd name="T0" fmla="*/ 137 w 162"/>
                      <a:gd name="T1" fmla="*/ 49 h 49"/>
                      <a:gd name="T2" fmla="*/ 24 w 162"/>
                      <a:gd name="T3" fmla="*/ 49 h 49"/>
                      <a:gd name="T4" fmla="*/ 0 w 162"/>
                      <a:gd name="T5" fmla="*/ 25 h 49"/>
                      <a:gd name="T6" fmla="*/ 0 w 162"/>
                      <a:gd name="T7" fmla="*/ 25 h 49"/>
                      <a:gd name="T8" fmla="*/ 24 w 162"/>
                      <a:gd name="T9" fmla="*/ 0 h 49"/>
                      <a:gd name="T10" fmla="*/ 137 w 162"/>
                      <a:gd name="T11" fmla="*/ 0 h 49"/>
                      <a:gd name="T12" fmla="*/ 162 w 162"/>
                      <a:gd name="T13" fmla="*/ 25 h 49"/>
                      <a:gd name="T14" fmla="*/ 162 w 162"/>
                      <a:gd name="T15" fmla="*/ 25 h 49"/>
                      <a:gd name="T16" fmla="*/ 137 w 162"/>
                      <a:gd name="T17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2" h="49">
                        <a:moveTo>
                          <a:pt x="137" y="49"/>
                        </a:moveTo>
                        <a:cubicBezTo>
                          <a:pt x="24" y="49"/>
                          <a:pt x="24" y="49"/>
                          <a:pt x="24" y="49"/>
                        </a:cubicBezTo>
                        <a:cubicBezTo>
                          <a:pt x="11" y="49"/>
                          <a:pt x="0" y="38"/>
                          <a:pt x="0" y="25"/>
                        </a:cubicBezTo>
                        <a:cubicBezTo>
                          <a:pt x="0" y="25"/>
                          <a:pt x="0" y="25"/>
                          <a:pt x="0" y="25"/>
                        </a:cubicBezTo>
                        <a:cubicBezTo>
                          <a:pt x="0" y="11"/>
                          <a:pt x="11" y="0"/>
                          <a:pt x="24" y="0"/>
                        </a:cubicBezTo>
                        <a:cubicBezTo>
                          <a:pt x="137" y="0"/>
                          <a:pt x="137" y="0"/>
                          <a:pt x="137" y="0"/>
                        </a:cubicBezTo>
                        <a:cubicBezTo>
                          <a:pt x="151" y="0"/>
                          <a:pt x="162" y="11"/>
                          <a:pt x="162" y="25"/>
                        </a:cubicBezTo>
                        <a:cubicBezTo>
                          <a:pt x="162" y="25"/>
                          <a:pt x="162" y="25"/>
                          <a:pt x="162" y="25"/>
                        </a:cubicBezTo>
                        <a:cubicBezTo>
                          <a:pt x="162" y="38"/>
                          <a:pt x="151" y="49"/>
                          <a:pt x="137" y="4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85" name="Freeform 753">
                    <a:extLst>
                      <a:ext uri="{FF2B5EF4-FFF2-40B4-BE49-F238E27FC236}">
                        <a16:creationId xmlns:a16="http://schemas.microsoft.com/office/drawing/2014/main" id="{1B8E5B95-67C1-484E-90FD-D4F0E81F92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6076" y="1496592"/>
                    <a:ext cx="181994" cy="115996"/>
                  </a:xfrm>
                  <a:custGeom>
                    <a:avLst/>
                    <a:gdLst>
                      <a:gd name="T0" fmla="*/ 52 w 77"/>
                      <a:gd name="T1" fmla="*/ 49 h 49"/>
                      <a:gd name="T2" fmla="*/ 24 w 77"/>
                      <a:gd name="T3" fmla="*/ 49 h 49"/>
                      <a:gd name="T4" fmla="*/ 0 w 77"/>
                      <a:gd name="T5" fmla="*/ 24 h 49"/>
                      <a:gd name="T6" fmla="*/ 0 w 77"/>
                      <a:gd name="T7" fmla="*/ 24 h 49"/>
                      <a:gd name="T8" fmla="*/ 24 w 77"/>
                      <a:gd name="T9" fmla="*/ 0 h 49"/>
                      <a:gd name="T10" fmla="*/ 52 w 77"/>
                      <a:gd name="T11" fmla="*/ 0 h 49"/>
                      <a:gd name="T12" fmla="*/ 77 w 77"/>
                      <a:gd name="T13" fmla="*/ 24 h 49"/>
                      <a:gd name="T14" fmla="*/ 77 w 77"/>
                      <a:gd name="T15" fmla="*/ 24 h 49"/>
                      <a:gd name="T16" fmla="*/ 52 w 77"/>
                      <a:gd name="T17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7" h="49">
                        <a:moveTo>
                          <a:pt x="52" y="49"/>
                        </a:moveTo>
                        <a:cubicBezTo>
                          <a:pt x="24" y="49"/>
                          <a:pt x="24" y="49"/>
                          <a:pt x="24" y="49"/>
                        </a:cubicBezTo>
                        <a:cubicBezTo>
                          <a:pt x="11" y="49"/>
                          <a:pt x="0" y="38"/>
                          <a:pt x="0" y="24"/>
                        </a:cubicBezTo>
                        <a:cubicBezTo>
                          <a:pt x="0" y="24"/>
                          <a:pt x="0" y="24"/>
                          <a:pt x="0" y="24"/>
                        </a:cubicBezTo>
                        <a:cubicBezTo>
                          <a:pt x="0" y="11"/>
                          <a:pt x="11" y="0"/>
                          <a:pt x="24" y="0"/>
                        </a:cubicBezTo>
                        <a:cubicBezTo>
                          <a:pt x="52" y="0"/>
                          <a:pt x="52" y="0"/>
                          <a:pt x="52" y="0"/>
                        </a:cubicBezTo>
                        <a:cubicBezTo>
                          <a:pt x="66" y="0"/>
                          <a:pt x="77" y="11"/>
                          <a:pt x="77" y="24"/>
                        </a:cubicBezTo>
                        <a:cubicBezTo>
                          <a:pt x="77" y="24"/>
                          <a:pt x="77" y="24"/>
                          <a:pt x="77" y="24"/>
                        </a:cubicBezTo>
                        <a:cubicBezTo>
                          <a:pt x="77" y="38"/>
                          <a:pt x="66" y="49"/>
                          <a:pt x="52" y="4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AC67E679-43CD-4404-A0B9-F7118EFD22FB}"/>
                    </a:ext>
                  </a:extLst>
                </p:cNvPr>
                <p:cNvSpPr txBox="1"/>
                <p:nvPr/>
              </p:nvSpPr>
              <p:spPr>
                <a:xfrm>
                  <a:off x="6215546" y="2016729"/>
                  <a:ext cx="2380766" cy="184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34289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 err="1">
                      <a:solidFill>
                        <a:srgbClr val="676767"/>
                      </a:solidFill>
                      <a:latin typeface="CiscoSansTT ExtraLight"/>
                      <a:ea typeface="ＭＳ Ｐゴシック" charset="0"/>
                    </a:rPr>
                    <a:t>Webex</a:t>
                  </a:r>
                  <a:r>
                    <a:rPr lang="en-US" sz="900" b="1" dirty="0">
                      <a:solidFill>
                        <a:srgbClr val="676767"/>
                      </a:solidFill>
                      <a:latin typeface="CiscoSansTT ExtraLight"/>
                      <a:ea typeface="ＭＳ Ｐゴシック" charset="0"/>
                    </a:rPr>
                    <a:t> Calling/</a:t>
                  </a:r>
                  <a:r>
                    <a:rPr lang="en-US" sz="900" b="1" dirty="0" err="1">
                      <a:solidFill>
                        <a:srgbClr val="676767"/>
                      </a:solidFill>
                      <a:latin typeface="CiscoSansTT ExtraLight"/>
                      <a:ea typeface="ＭＳ Ｐゴシック" charset="0"/>
                    </a:rPr>
                    <a:t>Broadsoft</a:t>
                  </a:r>
                  <a:endParaRPr lang="en-US" sz="900" b="1" dirty="0">
                    <a:solidFill>
                      <a:srgbClr val="676767"/>
                    </a:solidFill>
                    <a:latin typeface="CiscoSansTT ExtraLight"/>
                    <a:ea typeface="ＭＳ Ｐゴシック" charset="0"/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63EB9CD-CC7C-4EBB-905A-AFD5E9AA09CC}"/>
                  </a:ext>
                </a:extLst>
              </p:cNvPr>
              <p:cNvGrpSpPr/>
              <p:nvPr/>
            </p:nvGrpSpPr>
            <p:grpSpPr>
              <a:xfrm>
                <a:off x="5385663" y="2536369"/>
                <a:ext cx="1819188" cy="334054"/>
                <a:chOff x="5385663" y="2560860"/>
                <a:chExt cx="1819188" cy="334054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073463C1-65C6-416F-9399-20832E9FDBD3}"/>
                    </a:ext>
                  </a:extLst>
                </p:cNvPr>
                <p:cNvGrpSpPr/>
                <p:nvPr/>
              </p:nvGrpSpPr>
              <p:grpSpPr>
                <a:xfrm>
                  <a:off x="5385663" y="2560860"/>
                  <a:ext cx="674353" cy="334054"/>
                  <a:chOff x="5618016" y="2605255"/>
                  <a:chExt cx="674353" cy="334054"/>
                </a:xfrm>
              </p:grpSpPr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6590AEAC-B899-4734-9D8D-C1856A137F6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618016" y="2605255"/>
                    <a:ext cx="674353" cy="334054"/>
                    <a:chOff x="836084" y="1496592"/>
                    <a:chExt cx="538984" cy="266997"/>
                  </a:xfrm>
                  <a:solidFill>
                    <a:schemeClr val="accent2"/>
                  </a:solidFill>
                </p:grpSpPr>
                <p:sp>
                  <p:nvSpPr>
                    <p:cNvPr id="78" name="Freeform 751">
                      <a:extLst>
                        <a:ext uri="{FF2B5EF4-FFF2-40B4-BE49-F238E27FC236}">
                          <a16:creationId xmlns:a16="http://schemas.microsoft.com/office/drawing/2014/main" id="{E3086926-95FE-4C25-8C5F-E2C9753A49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36084" y="1647593"/>
                      <a:ext cx="538984" cy="115996"/>
                    </a:xfrm>
                    <a:custGeom>
                      <a:avLst/>
                      <a:gdLst>
                        <a:gd name="T0" fmla="*/ 204 w 228"/>
                        <a:gd name="T1" fmla="*/ 49 h 49"/>
                        <a:gd name="T2" fmla="*/ 24 w 228"/>
                        <a:gd name="T3" fmla="*/ 49 h 49"/>
                        <a:gd name="T4" fmla="*/ 0 w 228"/>
                        <a:gd name="T5" fmla="*/ 25 h 49"/>
                        <a:gd name="T6" fmla="*/ 0 w 228"/>
                        <a:gd name="T7" fmla="*/ 25 h 49"/>
                        <a:gd name="T8" fmla="*/ 24 w 228"/>
                        <a:gd name="T9" fmla="*/ 0 h 49"/>
                        <a:gd name="T10" fmla="*/ 204 w 228"/>
                        <a:gd name="T11" fmla="*/ 0 h 49"/>
                        <a:gd name="T12" fmla="*/ 228 w 228"/>
                        <a:gd name="T13" fmla="*/ 25 h 49"/>
                        <a:gd name="T14" fmla="*/ 228 w 228"/>
                        <a:gd name="T15" fmla="*/ 25 h 49"/>
                        <a:gd name="T16" fmla="*/ 204 w 228"/>
                        <a:gd name="T17" fmla="*/ 49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28" h="49">
                          <a:moveTo>
                            <a:pt x="204" y="49"/>
                          </a:moveTo>
                          <a:cubicBezTo>
                            <a:pt x="24" y="49"/>
                            <a:pt x="24" y="49"/>
                            <a:pt x="24" y="49"/>
                          </a:cubicBezTo>
                          <a:cubicBezTo>
                            <a:pt x="11" y="49"/>
                            <a:pt x="0" y="38"/>
                            <a:pt x="0" y="25"/>
                          </a:cubicBezTo>
                          <a:cubicBezTo>
                            <a:pt x="0" y="25"/>
                            <a:pt x="0" y="25"/>
                            <a:pt x="0" y="25"/>
                          </a:cubicBezTo>
                          <a:cubicBezTo>
                            <a:pt x="0" y="11"/>
                            <a:pt x="11" y="0"/>
                            <a:pt x="24" y="0"/>
                          </a:cubicBezTo>
                          <a:cubicBezTo>
                            <a:pt x="204" y="0"/>
                            <a:pt x="204" y="0"/>
                            <a:pt x="204" y="0"/>
                          </a:cubicBezTo>
                          <a:cubicBezTo>
                            <a:pt x="217" y="0"/>
                            <a:pt x="228" y="11"/>
                            <a:pt x="228" y="25"/>
                          </a:cubicBezTo>
                          <a:cubicBezTo>
                            <a:pt x="228" y="25"/>
                            <a:pt x="228" y="25"/>
                            <a:pt x="228" y="25"/>
                          </a:cubicBezTo>
                          <a:cubicBezTo>
                            <a:pt x="228" y="38"/>
                            <a:pt x="217" y="49"/>
                            <a:pt x="204" y="4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>
                      <a:noFill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9" name="Freeform 752">
                      <a:extLst>
                        <a:ext uri="{FF2B5EF4-FFF2-40B4-BE49-F238E27FC236}">
                          <a16:creationId xmlns:a16="http://schemas.microsoft.com/office/drawing/2014/main" id="{68CCABEE-F49E-4787-AF54-055A6BC683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55081" y="1571594"/>
                      <a:ext cx="382988" cy="115996"/>
                    </a:xfrm>
                    <a:custGeom>
                      <a:avLst/>
                      <a:gdLst>
                        <a:gd name="T0" fmla="*/ 137 w 162"/>
                        <a:gd name="T1" fmla="*/ 49 h 49"/>
                        <a:gd name="T2" fmla="*/ 24 w 162"/>
                        <a:gd name="T3" fmla="*/ 49 h 49"/>
                        <a:gd name="T4" fmla="*/ 0 w 162"/>
                        <a:gd name="T5" fmla="*/ 25 h 49"/>
                        <a:gd name="T6" fmla="*/ 0 w 162"/>
                        <a:gd name="T7" fmla="*/ 25 h 49"/>
                        <a:gd name="T8" fmla="*/ 24 w 162"/>
                        <a:gd name="T9" fmla="*/ 0 h 49"/>
                        <a:gd name="T10" fmla="*/ 137 w 162"/>
                        <a:gd name="T11" fmla="*/ 0 h 49"/>
                        <a:gd name="T12" fmla="*/ 162 w 162"/>
                        <a:gd name="T13" fmla="*/ 25 h 49"/>
                        <a:gd name="T14" fmla="*/ 162 w 162"/>
                        <a:gd name="T15" fmla="*/ 25 h 49"/>
                        <a:gd name="T16" fmla="*/ 137 w 162"/>
                        <a:gd name="T17" fmla="*/ 49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62" h="49">
                          <a:moveTo>
                            <a:pt x="137" y="49"/>
                          </a:moveTo>
                          <a:cubicBezTo>
                            <a:pt x="24" y="49"/>
                            <a:pt x="24" y="49"/>
                            <a:pt x="24" y="49"/>
                          </a:cubicBezTo>
                          <a:cubicBezTo>
                            <a:pt x="11" y="49"/>
                            <a:pt x="0" y="38"/>
                            <a:pt x="0" y="25"/>
                          </a:cubicBezTo>
                          <a:cubicBezTo>
                            <a:pt x="0" y="25"/>
                            <a:pt x="0" y="25"/>
                            <a:pt x="0" y="25"/>
                          </a:cubicBezTo>
                          <a:cubicBezTo>
                            <a:pt x="0" y="11"/>
                            <a:pt x="11" y="0"/>
                            <a:pt x="24" y="0"/>
                          </a:cubicBezTo>
                          <a:cubicBezTo>
                            <a:pt x="137" y="0"/>
                            <a:pt x="137" y="0"/>
                            <a:pt x="137" y="0"/>
                          </a:cubicBezTo>
                          <a:cubicBezTo>
                            <a:pt x="151" y="0"/>
                            <a:pt x="162" y="11"/>
                            <a:pt x="162" y="25"/>
                          </a:cubicBezTo>
                          <a:cubicBezTo>
                            <a:pt x="162" y="25"/>
                            <a:pt x="162" y="25"/>
                            <a:pt x="162" y="25"/>
                          </a:cubicBezTo>
                          <a:cubicBezTo>
                            <a:pt x="162" y="38"/>
                            <a:pt x="151" y="49"/>
                            <a:pt x="137" y="4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>
                      <a:noFill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80" name="Freeform 753">
                      <a:extLst>
                        <a:ext uri="{FF2B5EF4-FFF2-40B4-BE49-F238E27FC236}">
                          <a16:creationId xmlns:a16="http://schemas.microsoft.com/office/drawing/2014/main" id="{3ED57F7D-B85E-4E34-8655-C2257FFEC5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06076" y="1496592"/>
                      <a:ext cx="181994" cy="115996"/>
                    </a:xfrm>
                    <a:custGeom>
                      <a:avLst/>
                      <a:gdLst>
                        <a:gd name="T0" fmla="*/ 52 w 77"/>
                        <a:gd name="T1" fmla="*/ 49 h 49"/>
                        <a:gd name="T2" fmla="*/ 24 w 77"/>
                        <a:gd name="T3" fmla="*/ 49 h 49"/>
                        <a:gd name="T4" fmla="*/ 0 w 77"/>
                        <a:gd name="T5" fmla="*/ 24 h 49"/>
                        <a:gd name="T6" fmla="*/ 0 w 77"/>
                        <a:gd name="T7" fmla="*/ 24 h 49"/>
                        <a:gd name="T8" fmla="*/ 24 w 77"/>
                        <a:gd name="T9" fmla="*/ 0 h 49"/>
                        <a:gd name="T10" fmla="*/ 52 w 77"/>
                        <a:gd name="T11" fmla="*/ 0 h 49"/>
                        <a:gd name="T12" fmla="*/ 77 w 77"/>
                        <a:gd name="T13" fmla="*/ 24 h 49"/>
                        <a:gd name="T14" fmla="*/ 77 w 77"/>
                        <a:gd name="T15" fmla="*/ 24 h 49"/>
                        <a:gd name="T16" fmla="*/ 52 w 77"/>
                        <a:gd name="T17" fmla="*/ 49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77" h="49">
                          <a:moveTo>
                            <a:pt x="52" y="49"/>
                          </a:moveTo>
                          <a:cubicBezTo>
                            <a:pt x="24" y="49"/>
                            <a:pt x="24" y="49"/>
                            <a:pt x="24" y="49"/>
                          </a:cubicBezTo>
                          <a:cubicBezTo>
                            <a:pt x="11" y="49"/>
                            <a:pt x="0" y="38"/>
                            <a:pt x="0" y="24"/>
                          </a:cubicBezTo>
                          <a:cubicBezTo>
                            <a:pt x="0" y="24"/>
                            <a:pt x="0" y="24"/>
                            <a:pt x="0" y="24"/>
                          </a:cubicBezTo>
                          <a:cubicBezTo>
                            <a:pt x="0" y="11"/>
                            <a:pt x="11" y="0"/>
                            <a:pt x="24" y="0"/>
                          </a:cubicBezTo>
                          <a:cubicBezTo>
                            <a:pt x="52" y="0"/>
                            <a:pt x="52" y="0"/>
                            <a:pt x="52" y="0"/>
                          </a:cubicBezTo>
                          <a:cubicBezTo>
                            <a:pt x="66" y="0"/>
                            <a:pt x="77" y="11"/>
                            <a:pt x="77" y="24"/>
                          </a:cubicBezTo>
                          <a:cubicBezTo>
                            <a:pt x="77" y="24"/>
                            <a:pt x="77" y="24"/>
                            <a:pt x="77" y="24"/>
                          </a:cubicBezTo>
                          <a:cubicBezTo>
                            <a:pt x="77" y="38"/>
                            <a:pt x="66" y="49"/>
                            <a:pt x="52" y="49"/>
                          </a:cubicBezTo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>
                      <a:noFill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</p:grpSp>
              <p:grpSp>
                <p:nvGrpSpPr>
                  <p:cNvPr id="53" name="Group 194">
                    <a:extLst>
                      <a:ext uri="{FF2B5EF4-FFF2-40B4-BE49-F238E27FC236}">
                        <a16:creationId xmlns:a16="http://schemas.microsoft.com/office/drawing/2014/main" id="{7B97414E-8E05-4C7C-80D6-E1ACC821F6F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818769" y="2714885"/>
                    <a:ext cx="350896" cy="193579"/>
                    <a:chOff x="336" y="1362"/>
                    <a:chExt cx="658" cy="363"/>
                  </a:xfrm>
                  <a:solidFill>
                    <a:schemeClr val="accent2"/>
                  </a:solidFill>
                </p:grpSpPr>
                <p:sp>
                  <p:nvSpPr>
                    <p:cNvPr id="54" name="Freeform 195">
                      <a:extLst>
                        <a:ext uri="{FF2B5EF4-FFF2-40B4-BE49-F238E27FC236}">
                          <a16:creationId xmlns:a16="http://schemas.microsoft.com/office/drawing/2014/main" id="{94B3D016-EFF5-410D-8AEF-F04206298AC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05" y="1416"/>
                      <a:ext cx="151" cy="271"/>
                    </a:xfrm>
                    <a:custGeom>
                      <a:avLst/>
                      <a:gdLst>
                        <a:gd name="T0" fmla="*/ 84 w 101"/>
                        <a:gd name="T1" fmla="*/ 181 h 181"/>
                        <a:gd name="T2" fmla="*/ 17 w 101"/>
                        <a:gd name="T3" fmla="*/ 181 h 181"/>
                        <a:gd name="T4" fmla="*/ 0 w 101"/>
                        <a:gd name="T5" fmla="*/ 164 h 181"/>
                        <a:gd name="T6" fmla="*/ 0 w 101"/>
                        <a:gd name="T7" fmla="*/ 16 h 181"/>
                        <a:gd name="T8" fmla="*/ 17 w 101"/>
                        <a:gd name="T9" fmla="*/ 0 h 181"/>
                        <a:gd name="T10" fmla="*/ 84 w 101"/>
                        <a:gd name="T11" fmla="*/ 0 h 181"/>
                        <a:gd name="T12" fmla="*/ 101 w 101"/>
                        <a:gd name="T13" fmla="*/ 16 h 181"/>
                        <a:gd name="T14" fmla="*/ 101 w 101"/>
                        <a:gd name="T15" fmla="*/ 164 h 181"/>
                        <a:gd name="T16" fmla="*/ 84 w 101"/>
                        <a:gd name="T17" fmla="*/ 181 h 1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01" h="181">
                          <a:moveTo>
                            <a:pt x="84" y="181"/>
                          </a:moveTo>
                          <a:cubicBezTo>
                            <a:pt x="17" y="181"/>
                            <a:pt x="17" y="181"/>
                            <a:pt x="17" y="181"/>
                          </a:cubicBezTo>
                          <a:cubicBezTo>
                            <a:pt x="8" y="181"/>
                            <a:pt x="0" y="173"/>
                            <a:pt x="0" y="164"/>
                          </a:cubicBezTo>
                          <a:cubicBezTo>
                            <a:pt x="0" y="16"/>
                            <a:pt x="0" y="16"/>
                            <a:pt x="0" y="16"/>
                          </a:cubicBezTo>
                          <a:cubicBezTo>
                            <a:pt x="0" y="7"/>
                            <a:pt x="8" y="0"/>
                            <a:pt x="17" y="0"/>
                          </a:cubicBezTo>
                          <a:cubicBezTo>
                            <a:pt x="84" y="0"/>
                            <a:pt x="84" y="0"/>
                            <a:pt x="84" y="0"/>
                          </a:cubicBezTo>
                          <a:cubicBezTo>
                            <a:pt x="93" y="0"/>
                            <a:pt x="101" y="7"/>
                            <a:pt x="101" y="16"/>
                          </a:cubicBezTo>
                          <a:cubicBezTo>
                            <a:pt x="101" y="164"/>
                            <a:pt x="101" y="164"/>
                            <a:pt x="101" y="164"/>
                          </a:cubicBezTo>
                          <a:cubicBezTo>
                            <a:pt x="101" y="173"/>
                            <a:pt x="93" y="181"/>
                            <a:pt x="84" y="181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9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5" name="Line 196">
                      <a:extLst>
                        <a:ext uri="{FF2B5EF4-FFF2-40B4-BE49-F238E27FC236}">
                          <a16:creationId xmlns:a16="http://schemas.microsoft.com/office/drawing/2014/main" id="{8D6F0866-135C-4E69-95C3-48CA5C4B9E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1460"/>
                      <a:ext cx="75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6" name="Line 197">
                      <a:extLst>
                        <a:ext uri="{FF2B5EF4-FFF2-40B4-BE49-F238E27FC236}">
                          <a16:creationId xmlns:a16="http://schemas.microsoft.com/office/drawing/2014/main" id="{C2C6138C-34FA-4266-B9EC-A1794821624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1503"/>
                      <a:ext cx="75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7" name="Line 198">
                      <a:extLst>
                        <a:ext uri="{FF2B5EF4-FFF2-40B4-BE49-F238E27FC236}">
                          <a16:creationId xmlns:a16="http://schemas.microsoft.com/office/drawing/2014/main" id="{7F9FA1B9-88B0-4098-8ABE-5D72F2A9F1B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1548"/>
                      <a:ext cx="75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8" name="Line 199">
                      <a:extLst>
                        <a:ext uri="{FF2B5EF4-FFF2-40B4-BE49-F238E27FC236}">
                          <a16:creationId xmlns:a16="http://schemas.microsoft.com/office/drawing/2014/main" id="{9604B993-ADF3-4A76-B9E4-A084C783741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1592"/>
                      <a:ext cx="75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59" name="Line 200">
                      <a:extLst>
                        <a:ext uri="{FF2B5EF4-FFF2-40B4-BE49-F238E27FC236}">
                          <a16:creationId xmlns:a16="http://schemas.microsoft.com/office/drawing/2014/main" id="{E69EFFD5-FBB3-46A5-96E5-09865F506E3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43" y="1636"/>
                      <a:ext cx="75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0" name="Freeform 201">
                      <a:extLst>
                        <a:ext uri="{FF2B5EF4-FFF2-40B4-BE49-F238E27FC236}">
                          <a16:creationId xmlns:a16="http://schemas.microsoft.com/office/drawing/2014/main" id="{B534F57D-7FEE-41EB-BFAE-04B722B697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75" y="1362"/>
                      <a:ext cx="150" cy="363"/>
                    </a:xfrm>
                    <a:custGeom>
                      <a:avLst/>
                      <a:gdLst>
                        <a:gd name="T0" fmla="*/ 84 w 101"/>
                        <a:gd name="T1" fmla="*/ 243 h 243"/>
                        <a:gd name="T2" fmla="*/ 17 w 101"/>
                        <a:gd name="T3" fmla="*/ 243 h 243"/>
                        <a:gd name="T4" fmla="*/ 0 w 101"/>
                        <a:gd name="T5" fmla="*/ 226 h 243"/>
                        <a:gd name="T6" fmla="*/ 0 w 101"/>
                        <a:gd name="T7" fmla="*/ 17 h 243"/>
                        <a:gd name="T8" fmla="*/ 17 w 101"/>
                        <a:gd name="T9" fmla="*/ 0 h 243"/>
                        <a:gd name="T10" fmla="*/ 84 w 101"/>
                        <a:gd name="T11" fmla="*/ 0 h 243"/>
                        <a:gd name="T12" fmla="*/ 101 w 101"/>
                        <a:gd name="T13" fmla="*/ 17 h 243"/>
                        <a:gd name="T14" fmla="*/ 101 w 101"/>
                        <a:gd name="T15" fmla="*/ 226 h 243"/>
                        <a:gd name="T16" fmla="*/ 84 w 101"/>
                        <a:gd name="T17" fmla="*/ 243 h 2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01" h="243">
                          <a:moveTo>
                            <a:pt x="84" y="243"/>
                          </a:moveTo>
                          <a:cubicBezTo>
                            <a:pt x="17" y="243"/>
                            <a:pt x="17" y="243"/>
                            <a:pt x="17" y="243"/>
                          </a:cubicBezTo>
                          <a:cubicBezTo>
                            <a:pt x="8" y="243"/>
                            <a:pt x="0" y="235"/>
                            <a:pt x="0" y="226"/>
                          </a:cubicBezTo>
                          <a:cubicBezTo>
                            <a:pt x="0" y="17"/>
                            <a:pt x="0" y="17"/>
                            <a:pt x="0" y="17"/>
                          </a:cubicBezTo>
                          <a:cubicBezTo>
                            <a:pt x="0" y="8"/>
                            <a:pt x="8" y="0"/>
                            <a:pt x="17" y="0"/>
                          </a:cubicBezTo>
                          <a:cubicBezTo>
                            <a:pt x="84" y="0"/>
                            <a:pt x="84" y="0"/>
                            <a:pt x="84" y="0"/>
                          </a:cubicBezTo>
                          <a:cubicBezTo>
                            <a:pt x="93" y="0"/>
                            <a:pt x="101" y="8"/>
                            <a:pt x="101" y="17"/>
                          </a:cubicBezTo>
                          <a:cubicBezTo>
                            <a:pt x="101" y="226"/>
                            <a:pt x="101" y="226"/>
                            <a:pt x="101" y="226"/>
                          </a:cubicBezTo>
                          <a:cubicBezTo>
                            <a:pt x="101" y="235"/>
                            <a:pt x="93" y="243"/>
                            <a:pt x="84" y="243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9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1" name="Line 202">
                      <a:extLst>
                        <a:ext uri="{FF2B5EF4-FFF2-40B4-BE49-F238E27FC236}">
                          <a16:creationId xmlns:a16="http://schemas.microsoft.com/office/drawing/2014/main" id="{DF9FA8F6-8FAD-401D-9D2D-497626750F2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2" y="1406"/>
                      <a:ext cx="76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2" name="Line 203">
                      <a:extLst>
                        <a:ext uri="{FF2B5EF4-FFF2-40B4-BE49-F238E27FC236}">
                          <a16:creationId xmlns:a16="http://schemas.microsoft.com/office/drawing/2014/main" id="{0AC8B206-4F9C-4EDB-AC36-B4FFBE792D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2" y="1451"/>
                      <a:ext cx="76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3" name="Line 204">
                      <a:extLst>
                        <a:ext uri="{FF2B5EF4-FFF2-40B4-BE49-F238E27FC236}">
                          <a16:creationId xmlns:a16="http://schemas.microsoft.com/office/drawing/2014/main" id="{74E4858B-E76F-477B-9DCC-B29AB3CFE1A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2" y="1495"/>
                      <a:ext cx="76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4" name="Line 205">
                      <a:extLst>
                        <a:ext uri="{FF2B5EF4-FFF2-40B4-BE49-F238E27FC236}">
                          <a16:creationId xmlns:a16="http://schemas.microsoft.com/office/drawing/2014/main" id="{E1810AAB-C280-4441-9F80-587BEE288C0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2" y="1539"/>
                      <a:ext cx="76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5" name="Line 206">
                      <a:extLst>
                        <a:ext uri="{FF2B5EF4-FFF2-40B4-BE49-F238E27FC236}">
                          <a16:creationId xmlns:a16="http://schemas.microsoft.com/office/drawing/2014/main" id="{1B253445-5F80-461F-8B78-65328A9AFE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12" y="1584"/>
                      <a:ext cx="76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6" name="Freeform 207">
                      <a:extLst>
                        <a:ext uri="{FF2B5EF4-FFF2-40B4-BE49-F238E27FC236}">
                          <a16:creationId xmlns:a16="http://schemas.microsoft.com/office/drawing/2014/main" id="{89A978B0-D131-4CD3-8065-EA073A1C66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46" y="1416"/>
                      <a:ext cx="148" cy="271"/>
                    </a:xfrm>
                    <a:custGeom>
                      <a:avLst/>
                      <a:gdLst>
                        <a:gd name="T0" fmla="*/ 84 w 100"/>
                        <a:gd name="T1" fmla="*/ 181 h 181"/>
                        <a:gd name="T2" fmla="*/ 16 w 100"/>
                        <a:gd name="T3" fmla="*/ 181 h 181"/>
                        <a:gd name="T4" fmla="*/ 0 w 100"/>
                        <a:gd name="T5" fmla="*/ 164 h 181"/>
                        <a:gd name="T6" fmla="*/ 0 w 100"/>
                        <a:gd name="T7" fmla="*/ 16 h 181"/>
                        <a:gd name="T8" fmla="*/ 16 w 100"/>
                        <a:gd name="T9" fmla="*/ 0 h 181"/>
                        <a:gd name="T10" fmla="*/ 84 w 100"/>
                        <a:gd name="T11" fmla="*/ 0 h 181"/>
                        <a:gd name="T12" fmla="*/ 100 w 100"/>
                        <a:gd name="T13" fmla="*/ 16 h 181"/>
                        <a:gd name="T14" fmla="*/ 100 w 100"/>
                        <a:gd name="T15" fmla="*/ 164 h 181"/>
                        <a:gd name="T16" fmla="*/ 84 w 100"/>
                        <a:gd name="T17" fmla="*/ 181 h 1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00" h="181">
                          <a:moveTo>
                            <a:pt x="84" y="181"/>
                          </a:moveTo>
                          <a:cubicBezTo>
                            <a:pt x="16" y="181"/>
                            <a:pt x="16" y="181"/>
                            <a:pt x="16" y="181"/>
                          </a:cubicBezTo>
                          <a:cubicBezTo>
                            <a:pt x="7" y="181"/>
                            <a:pt x="0" y="173"/>
                            <a:pt x="0" y="164"/>
                          </a:cubicBezTo>
                          <a:cubicBezTo>
                            <a:pt x="0" y="16"/>
                            <a:pt x="0" y="16"/>
                            <a:pt x="0" y="16"/>
                          </a:cubicBezTo>
                          <a:cubicBezTo>
                            <a:pt x="0" y="7"/>
                            <a:pt x="7" y="0"/>
                            <a:pt x="16" y="0"/>
                          </a:cubicBezTo>
                          <a:cubicBezTo>
                            <a:pt x="84" y="0"/>
                            <a:pt x="84" y="0"/>
                            <a:pt x="84" y="0"/>
                          </a:cubicBezTo>
                          <a:cubicBezTo>
                            <a:pt x="93" y="0"/>
                            <a:pt x="100" y="7"/>
                            <a:pt x="100" y="16"/>
                          </a:cubicBezTo>
                          <a:cubicBezTo>
                            <a:pt x="100" y="164"/>
                            <a:pt x="100" y="164"/>
                            <a:pt x="100" y="164"/>
                          </a:cubicBezTo>
                          <a:cubicBezTo>
                            <a:pt x="100" y="173"/>
                            <a:pt x="93" y="181"/>
                            <a:pt x="84" y="181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9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7" name="Line 208">
                      <a:extLst>
                        <a:ext uri="{FF2B5EF4-FFF2-40B4-BE49-F238E27FC236}">
                          <a16:creationId xmlns:a16="http://schemas.microsoft.com/office/drawing/2014/main" id="{3FDCC071-9029-4AA6-9B26-E6362317E58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3" y="1460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8" name="Line 209">
                      <a:extLst>
                        <a:ext uri="{FF2B5EF4-FFF2-40B4-BE49-F238E27FC236}">
                          <a16:creationId xmlns:a16="http://schemas.microsoft.com/office/drawing/2014/main" id="{3BDF1860-C8EE-48F4-83A1-096AD2C9AC8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3" y="1503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69" name="Line 210">
                      <a:extLst>
                        <a:ext uri="{FF2B5EF4-FFF2-40B4-BE49-F238E27FC236}">
                          <a16:creationId xmlns:a16="http://schemas.microsoft.com/office/drawing/2014/main" id="{127A17CB-33AF-41D5-BC94-2162237A2FF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3" y="1548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0" name="Line 211">
                      <a:extLst>
                        <a:ext uri="{FF2B5EF4-FFF2-40B4-BE49-F238E27FC236}">
                          <a16:creationId xmlns:a16="http://schemas.microsoft.com/office/drawing/2014/main" id="{4D0884C8-7204-4147-A13D-CA8A9D00EE3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3" y="1592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1" name="Line 212">
                      <a:extLst>
                        <a:ext uri="{FF2B5EF4-FFF2-40B4-BE49-F238E27FC236}">
                          <a16:creationId xmlns:a16="http://schemas.microsoft.com/office/drawing/2014/main" id="{9BCB6838-E5DA-405F-9460-0EFF873B31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83" y="1636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2" name="Freeform 213">
                      <a:extLst>
                        <a:ext uri="{FF2B5EF4-FFF2-40B4-BE49-F238E27FC236}">
                          <a16:creationId xmlns:a16="http://schemas.microsoft.com/office/drawing/2014/main" id="{6A45361E-93A7-4149-920C-9955081E54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36" y="1416"/>
                      <a:ext cx="149" cy="271"/>
                    </a:xfrm>
                    <a:custGeom>
                      <a:avLst/>
                      <a:gdLst>
                        <a:gd name="T0" fmla="*/ 84 w 100"/>
                        <a:gd name="T1" fmla="*/ 181 h 181"/>
                        <a:gd name="T2" fmla="*/ 16 w 100"/>
                        <a:gd name="T3" fmla="*/ 181 h 181"/>
                        <a:gd name="T4" fmla="*/ 0 w 100"/>
                        <a:gd name="T5" fmla="*/ 164 h 181"/>
                        <a:gd name="T6" fmla="*/ 0 w 100"/>
                        <a:gd name="T7" fmla="*/ 16 h 181"/>
                        <a:gd name="T8" fmla="*/ 16 w 100"/>
                        <a:gd name="T9" fmla="*/ 0 h 181"/>
                        <a:gd name="T10" fmla="*/ 84 w 100"/>
                        <a:gd name="T11" fmla="*/ 0 h 181"/>
                        <a:gd name="T12" fmla="*/ 100 w 100"/>
                        <a:gd name="T13" fmla="*/ 16 h 181"/>
                        <a:gd name="T14" fmla="*/ 100 w 100"/>
                        <a:gd name="T15" fmla="*/ 164 h 181"/>
                        <a:gd name="T16" fmla="*/ 84 w 100"/>
                        <a:gd name="T17" fmla="*/ 181 h 18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00" h="181">
                          <a:moveTo>
                            <a:pt x="84" y="181"/>
                          </a:moveTo>
                          <a:cubicBezTo>
                            <a:pt x="16" y="181"/>
                            <a:pt x="16" y="181"/>
                            <a:pt x="16" y="181"/>
                          </a:cubicBezTo>
                          <a:cubicBezTo>
                            <a:pt x="7" y="181"/>
                            <a:pt x="0" y="173"/>
                            <a:pt x="0" y="164"/>
                          </a:cubicBezTo>
                          <a:cubicBezTo>
                            <a:pt x="0" y="16"/>
                            <a:pt x="0" y="16"/>
                            <a:pt x="0" y="16"/>
                          </a:cubicBezTo>
                          <a:cubicBezTo>
                            <a:pt x="0" y="7"/>
                            <a:pt x="7" y="0"/>
                            <a:pt x="16" y="0"/>
                          </a:cubicBezTo>
                          <a:cubicBezTo>
                            <a:pt x="84" y="0"/>
                            <a:pt x="84" y="0"/>
                            <a:pt x="84" y="0"/>
                          </a:cubicBezTo>
                          <a:cubicBezTo>
                            <a:pt x="93" y="0"/>
                            <a:pt x="100" y="7"/>
                            <a:pt x="100" y="16"/>
                          </a:cubicBezTo>
                          <a:cubicBezTo>
                            <a:pt x="100" y="164"/>
                            <a:pt x="100" y="164"/>
                            <a:pt x="100" y="164"/>
                          </a:cubicBezTo>
                          <a:cubicBezTo>
                            <a:pt x="100" y="173"/>
                            <a:pt x="93" y="181"/>
                            <a:pt x="84" y="181"/>
                          </a:cubicBezTo>
                          <a:close/>
                        </a:path>
                      </a:pathLst>
                    </a:custGeom>
                    <a:solidFill>
                      <a:schemeClr val="bg2">
                        <a:lumMod val="9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3" name="Line 214">
                      <a:extLst>
                        <a:ext uri="{FF2B5EF4-FFF2-40B4-BE49-F238E27FC236}">
                          <a16:creationId xmlns:a16="http://schemas.microsoft.com/office/drawing/2014/main" id="{5CC0AE9A-1041-4C6E-8552-C3DD75E61A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" y="1460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4" name="Line 215">
                      <a:extLst>
                        <a:ext uri="{FF2B5EF4-FFF2-40B4-BE49-F238E27FC236}">
                          <a16:creationId xmlns:a16="http://schemas.microsoft.com/office/drawing/2014/main" id="{CFE50C38-947B-445F-9985-C7493339664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" y="1503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5" name="Line 216">
                      <a:extLst>
                        <a:ext uri="{FF2B5EF4-FFF2-40B4-BE49-F238E27FC236}">
                          <a16:creationId xmlns:a16="http://schemas.microsoft.com/office/drawing/2014/main" id="{6CECF155-FF0F-4B58-B45E-6920652046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" y="1548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6" name="Line 217">
                      <a:extLst>
                        <a:ext uri="{FF2B5EF4-FFF2-40B4-BE49-F238E27FC236}">
                          <a16:creationId xmlns:a16="http://schemas.microsoft.com/office/drawing/2014/main" id="{AF6C1FA7-D5D6-44EB-8D67-7AC8FA78E36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" y="1592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77" name="Line 218">
                      <a:extLst>
                        <a:ext uri="{FF2B5EF4-FFF2-40B4-BE49-F238E27FC236}">
                          <a16:creationId xmlns:a16="http://schemas.microsoft.com/office/drawing/2014/main" id="{97E26202-EA6E-42C2-82E5-3DE1338D46F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3" y="1636"/>
                      <a:ext cx="74" cy="0"/>
                    </a:xfrm>
                    <a:prstGeom prst="line">
                      <a:avLst/>
                    </a:prstGeom>
                    <a:grpFill/>
                    <a:ln w="9525" cap="rnd">
                      <a:solidFill>
                        <a:schemeClr val="accent2"/>
                      </a:solidFill>
                      <a:prstDash val="solid"/>
                      <a:round/>
                      <a:headEnd/>
                      <a:tailEnd/>
                    </a:ln>
                    <a:extLst/>
                  </p:spPr>
                  <p:txBody>
                    <a:bodyPr vert="horz" wrap="square" lIns="68580" tIns="34290" rIns="68580" bIns="3429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342892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900" dirty="0">
                        <a:solidFill>
                          <a:srgbClr val="282828"/>
                        </a:solidFill>
                        <a:latin typeface="CiscoSansTT ExtraLight"/>
                        <a:ea typeface="ＭＳ Ｐゴシック" charset="0"/>
                      </a:endParaRPr>
                    </a:p>
                  </p:txBody>
                </p:sp>
              </p:grpSp>
            </p:grp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9AA4BF24-04C7-4F57-8487-E5D031E84EFC}"/>
                    </a:ext>
                  </a:extLst>
                </p:cNvPr>
                <p:cNvSpPr txBox="1"/>
                <p:nvPr/>
              </p:nvSpPr>
              <p:spPr>
                <a:xfrm>
                  <a:off x="6215546" y="2635553"/>
                  <a:ext cx="989305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34289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srgbClr val="676767"/>
                      </a:solidFill>
                      <a:latin typeface="CiscoSansTT ExtraLight"/>
                      <a:ea typeface="ＭＳ Ｐゴシック" charset="0"/>
                    </a:rPr>
                    <a:t>Hosted (HCS)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87A7DF4-42C9-498E-9315-D5A049C82410}"/>
                  </a:ext>
                </a:extLst>
              </p:cNvPr>
              <p:cNvGrpSpPr/>
              <p:nvPr/>
            </p:nvGrpSpPr>
            <p:grpSpPr>
              <a:xfrm>
                <a:off x="5385663" y="3130706"/>
                <a:ext cx="3210649" cy="369332"/>
                <a:chOff x="5385663" y="3130706"/>
                <a:chExt cx="3210649" cy="369332"/>
              </a:xfrm>
            </p:grpSpPr>
            <p:grpSp>
              <p:nvGrpSpPr>
                <p:cNvPr id="24" name="Group 194">
                  <a:extLst>
                    <a:ext uri="{FF2B5EF4-FFF2-40B4-BE49-F238E27FC236}">
                      <a16:creationId xmlns:a16="http://schemas.microsoft.com/office/drawing/2014/main" id="{F8207343-7A15-40BA-83C1-2AD49E3375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5385663" y="3150835"/>
                  <a:ext cx="596504" cy="329074"/>
                  <a:chOff x="336" y="1362"/>
                  <a:chExt cx="658" cy="363"/>
                </a:xfrm>
                <a:solidFill>
                  <a:schemeClr val="accent2"/>
                </a:solidFill>
              </p:grpSpPr>
              <p:sp>
                <p:nvSpPr>
                  <p:cNvPr id="26" name="Freeform 195">
                    <a:extLst>
                      <a:ext uri="{FF2B5EF4-FFF2-40B4-BE49-F238E27FC236}">
                        <a16:creationId xmlns:a16="http://schemas.microsoft.com/office/drawing/2014/main" id="{208BE41C-6553-4730-9AEE-EB3372BFC6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" y="1416"/>
                    <a:ext cx="151" cy="271"/>
                  </a:xfrm>
                  <a:custGeom>
                    <a:avLst/>
                    <a:gdLst>
                      <a:gd name="T0" fmla="*/ 84 w 101"/>
                      <a:gd name="T1" fmla="*/ 181 h 181"/>
                      <a:gd name="T2" fmla="*/ 17 w 101"/>
                      <a:gd name="T3" fmla="*/ 181 h 181"/>
                      <a:gd name="T4" fmla="*/ 0 w 101"/>
                      <a:gd name="T5" fmla="*/ 164 h 181"/>
                      <a:gd name="T6" fmla="*/ 0 w 101"/>
                      <a:gd name="T7" fmla="*/ 16 h 181"/>
                      <a:gd name="T8" fmla="*/ 17 w 101"/>
                      <a:gd name="T9" fmla="*/ 0 h 181"/>
                      <a:gd name="T10" fmla="*/ 84 w 101"/>
                      <a:gd name="T11" fmla="*/ 0 h 181"/>
                      <a:gd name="T12" fmla="*/ 101 w 101"/>
                      <a:gd name="T13" fmla="*/ 16 h 181"/>
                      <a:gd name="T14" fmla="*/ 101 w 101"/>
                      <a:gd name="T15" fmla="*/ 164 h 181"/>
                      <a:gd name="T16" fmla="*/ 84 w 101"/>
                      <a:gd name="T17" fmla="*/ 181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181">
                        <a:moveTo>
                          <a:pt x="84" y="181"/>
                        </a:moveTo>
                        <a:cubicBezTo>
                          <a:pt x="17" y="181"/>
                          <a:pt x="17" y="181"/>
                          <a:pt x="17" y="181"/>
                        </a:cubicBezTo>
                        <a:cubicBezTo>
                          <a:pt x="8" y="181"/>
                          <a:pt x="0" y="173"/>
                          <a:pt x="0" y="16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7"/>
                          <a:pt x="101" y="16"/>
                        </a:cubicBezTo>
                        <a:cubicBezTo>
                          <a:pt x="101" y="164"/>
                          <a:pt x="101" y="164"/>
                          <a:pt x="101" y="164"/>
                        </a:cubicBezTo>
                        <a:cubicBezTo>
                          <a:pt x="101" y="173"/>
                          <a:pt x="93" y="181"/>
                          <a:pt x="84" y="181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27" name="Line 196">
                    <a:extLst>
                      <a:ext uri="{FF2B5EF4-FFF2-40B4-BE49-F238E27FC236}">
                        <a16:creationId xmlns:a16="http://schemas.microsoft.com/office/drawing/2014/main" id="{632670DC-49B1-45DF-A0A6-6398BD3831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460"/>
                    <a:ext cx="75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28" name="Line 197">
                    <a:extLst>
                      <a:ext uri="{FF2B5EF4-FFF2-40B4-BE49-F238E27FC236}">
                        <a16:creationId xmlns:a16="http://schemas.microsoft.com/office/drawing/2014/main" id="{4AED2010-87B3-433D-93DE-3FAD6B17EF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503"/>
                    <a:ext cx="75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29" name="Line 198">
                    <a:extLst>
                      <a:ext uri="{FF2B5EF4-FFF2-40B4-BE49-F238E27FC236}">
                        <a16:creationId xmlns:a16="http://schemas.microsoft.com/office/drawing/2014/main" id="{C5244C12-DFD6-4C91-924F-D9A1763652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548"/>
                    <a:ext cx="75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0" name="Line 199">
                    <a:extLst>
                      <a:ext uri="{FF2B5EF4-FFF2-40B4-BE49-F238E27FC236}">
                        <a16:creationId xmlns:a16="http://schemas.microsoft.com/office/drawing/2014/main" id="{FB542A36-29EA-4BDB-AD1F-28677ED29B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592"/>
                    <a:ext cx="75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1" name="Line 200">
                    <a:extLst>
                      <a:ext uri="{FF2B5EF4-FFF2-40B4-BE49-F238E27FC236}">
                        <a16:creationId xmlns:a16="http://schemas.microsoft.com/office/drawing/2014/main" id="{1E4757F5-A33A-4B95-B6FF-C02F1594C8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636"/>
                    <a:ext cx="75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2" name="Freeform 201">
                    <a:extLst>
                      <a:ext uri="{FF2B5EF4-FFF2-40B4-BE49-F238E27FC236}">
                        <a16:creationId xmlns:a16="http://schemas.microsoft.com/office/drawing/2014/main" id="{200E63FA-887B-4A1C-8755-A1EC1B6E12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5" y="1362"/>
                    <a:ext cx="150" cy="363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3" name="Line 202">
                    <a:extLst>
                      <a:ext uri="{FF2B5EF4-FFF2-40B4-BE49-F238E27FC236}">
                        <a16:creationId xmlns:a16="http://schemas.microsoft.com/office/drawing/2014/main" id="{F4FE4913-6B9A-4DAC-8C5B-D71806AFF7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406"/>
                    <a:ext cx="76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4" name="Line 203">
                    <a:extLst>
                      <a:ext uri="{FF2B5EF4-FFF2-40B4-BE49-F238E27FC236}">
                        <a16:creationId xmlns:a16="http://schemas.microsoft.com/office/drawing/2014/main" id="{577B1DC2-B7F3-447B-8B8F-4CEA4584E5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451"/>
                    <a:ext cx="76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5" name="Line 204">
                    <a:extLst>
                      <a:ext uri="{FF2B5EF4-FFF2-40B4-BE49-F238E27FC236}">
                        <a16:creationId xmlns:a16="http://schemas.microsoft.com/office/drawing/2014/main" id="{FCB795D1-76F1-428E-9A44-549CDB28FF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495"/>
                    <a:ext cx="76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6" name="Line 205">
                    <a:extLst>
                      <a:ext uri="{FF2B5EF4-FFF2-40B4-BE49-F238E27FC236}">
                        <a16:creationId xmlns:a16="http://schemas.microsoft.com/office/drawing/2014/main" id="{A054A148-BBA7-4E56-89EB-BCFC29F9D7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539"/>
                    <a:ext cx="76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7" name="Line 206">
                    <a:extLst>
                      <a:ext uri="{FF2B5EF4-FFF2-40B4-BE49-F238E27FC236}">
                        <a16:creationId xmlns:a16="http://schemas.microsoft.com/office/drawing/2014/main" id="{40D70E2E-1253-44ED-86DD-C163486F6E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584"/>
                    <a:ext cx="76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8" name="Freeform 207">
                    <a:extLst>
                      <a:ext uri="{FF2B5EF4-FFF2-40B4-BE49-F238E27FC236}">
                        <a16:creationId xmlns:a16="http://schemas.microsoft.com/office/drawing/2014/main" id="{CD834415-72C7-45D0-8A85-259FB924FE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6" y="1416"/>
                    <a:ext cx="148" cy="271"/>
                  </a:xfrm>
                  <a:custGeom>
                    <a:avLst/>
                    <a:gdLst>
                      <a:gd name="T0" fmla="*/ 84 w 100"/>
                      <a:gd name="T1" fmla="*/ 181 h 181"/>
                      <a:gd name="T2" fmla="*/ 16 w 100"/>
                      <a:gd name="T3" fmla="*/ 181 h 181"/>
                      <a:gd name="T4" fmla="*/ 0 w 100"/>
                      <a:gd name="T5" fmla="*/ 164 h 181"/>
                      <a:gd name="T6" fmla="*/ 0 w 100"/>
                      <a:gd name="T7" fmla="*/ 16 h 181"/>
                      <a:gd name="T8" fmla="*/ 16 w 100"/>
                      <a:gd name="T9" fmla="*/ 0 h 181"/>
                      <a:gd name="T10" fmla="*/ 84 w 100"/>
                      <a:gd name="T11" fmla="*/ 0 h 181"/>
                      <a:gd name="T12" fmla="*/ 100 w 100"/>
                      <a:gd name="T13" fmla="*/ 16 h 181"/>
                      <a:gd name="T14" fmla="*/ 100 w 100"/>
                      <a:gd name="T15" fmla="*/ 164 h 181"/>
                      <a:gd name="T16" fmla="*/ 84 w 100"/>
                      <a:gd name="T17" fmla="*/ 181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0" h="181">
                        <a:moveTo>
                          <a:pt x="84" y="181"/>
                        </a:moveTo>
                        <a:cubicBezTo>
                          <a:pt x="16" y="181"/>
                          <a:pt x="16" y="181"/>
                          <a:pt x="16" y="181"/>
                        </a:cubicBezTo>
                        <a:cubicBezTo>
                          <a:pt x="7" y="181"/>
                          <a:pt x="0" y="173"/>
                          <a:pt x="0" y="16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7" y="0"/>
                          <a:pt x="16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0" y="7"/>
                          <a:pt x="100" y="16"/>
                        </a:cubicBezTo>
                        <a:cubicBezTo>
                          <a:pt x="100" y="164"/>
                          <a:pt x="100" y="164"/>
                          <a:pt x="100" y="164"/>
                        </a:cubicBezTo>
                        <a:cubicBezTo>
                          <a:pt x="100" y="173"/>
                          <a:pt x="93" y="181"/>
                          <a:pt x="84" y="181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39" name="Line 208">
                    <a:extLst>
                      <a:ext uri="{FF2B5EF4-FFF2-40B4-BE49-F238E27FC236}">
                        <a16:creationId xmlns:a16="http://schemas.microsoft.com/office/drawing/2014/main" id="{DCBA68D3-4F98-4F99-93A1-E8978A1DC6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460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0" name="Line 209">
                    <a:extLst>
                      <a:ext uri="{FF2B5EF4-FFF2-40B4-BE49-F238E27FC236}">
                        <a16:creationId xmlns:a16="http://schemas.microsoft.com/office/drawing/2014/main" id="{FEBFA8D2-5246-46DC-B565-3B8F3364B8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503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1" name="Line 210">
                    <a:extLst>
                      <a:ext uri="{FF2B5EF4-FFF2-40B4-BE49-F238E27FC236}">
                        <a16:creationId xmlns:a16="http://schemas.microsoft.com/office/drawing/2014/main" id="{92588E47-79E2-4F5D-A175-B7762CADE2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548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2" name="Line 211">
                    <a:extLst>
                      <a:ext uri="{FF2B5EF4-FFF2-40B4-BE49-F238E27FC236}">
                        <a16:creationId xmlns:a16="http://schemas.microsoft.com/office/drawing/2014/main" id="{EC65451F-9AFC-443D-92D8-AD25EFC5E5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592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3" name="Line 212">
                    <a:extLst>
                      <a:ext uri="{FF2B5EF4-FFF2-40B4-BE49-F238E27FC236}">
                        <a16:creationId xmlns:a16="http://schemas.microsoft.com/office/drawing/2014/main" id="{85165C0F-497C-4F77-AE6B-6D4EDCA046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636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4" name="Freeform 213">
                    <a:extLst>
                      <a:ext uri="{FF2B5EF4-FFF2-40B4-BE49-F238E27FC236}">
                        <a16:creationId xmlns:a16="http://schemas.microsoft.com/office/drawing/2014/main" id="{7DBEF7CF-6E62-4D92-89A3-FE09CDBA05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" y="1416"/>
                    <a:ext cx="149" cy="271"/>
                  </a:xfrm>
                  <a:custGeom>
                    <a:avLst/>
                    <a:gdLst>
                      <a:gd name="T0" fmla="*/ 84 w 100"/>
                      <a:gd name="T1" fmla="*/ 181 h 181"/>
                      <a:gd name="T2" fmla="*/ 16 w 100"/>
                      <a:gd name="T3" fmla="*/ 181 h 181"/>
                      <a:gd name="T4" fmla="*/ 0 w 100"/>
                      <a:gd name="T5" fmla="*/ 164 h 181"/>
                      <a:gd name="T6" fmla="*/ 0 w 100"/>
                      <a:gd name="T7" fmla="*/ 16 h 181"/>
                      <a:gd name="T8" fmla="*/ 16 w 100"/>
                      <a:gd name="T9" fmla="*/ 0 h 181"/>
                      <a:gd name="T10" fmla="*/ 84 w 100"/>
                      <a:gd name="T11" fmla="*/ 0 h 181"/>
                      <a:gd name="T12" fmla="*/ 100 w 100"/>
                      <a:gd name="T13" fmla="*/ 16 h 181"/>
                      <a:gd name="T14" fmla="*/ 100 w 100"/>
                      <a:gd name="T15" fmla="*/ 164 h 181"/>
                      <a:gd name="T16" fmla="*/ 84 w 100"/>
                      <a:gd name="T17" fmla="*/ 181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0" h="181">
                        <a:moveTo>
                          <a:pt x="84" y="181"/>
                        </a:moveTo>
                        <a:cubicBezTo>
                          <a:pt x="16" y="181"/>
                          <a:pt x="16" y="181"/>
                          <a:pt x="16" y="181"/>
                        </a:cubicBezTo>
                        <a:cubicBezTo>
                          <a:pt x="7" y="181"/>
                          <a:pt x="0" y="173"/>
                          <a:pt x="0" y="16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7" y="0"/>
                          <a:pt x="16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0" y="7"/>
                          <a:pt x="100" y="16"/>
                        </a:cubicBezTo>
                        <a:cubicBezTo>
                          <a:pt x="100" y="164"/>
                          <a:pt x="100" y="164"/>
                          <a:pt x="100" y="164"/>
                        </a:cubicBezTo>
                        <a:cubicBezTo>
                          <a:pt x="100" y="173"/>
                          <a:pt x="93" y="181"/>
                          <a:pt x="84" y="181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5" name="Line 214">
                    <a:extLst>
                      <a:ext uri="{FF2B5EF4-FFF2-40B4-BE49-F238E27FC236}">
                        <a16:creationId xmlns:a16="http://schemas.microsoft.com/office/drawing/2014/main" id="{279E365E-34E3-4CE7-B963-A1217D2419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460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6" name="Line 215">
                    <a:extLst>
                      <a:ext uri="{FF2B5EF4-FFF2-40B4-BE49-F238E27FC236}">
                        <a16:creationId xmlns:a16="http://schemas.microsoft.com/office/drawing/2014/main" id="{4851ADB2-C6EA-4C22-8671-C0FC4EDB77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503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7" name="Line 216">
                    <a:extLst>
                      <a:ext uri="{FF2B5EF4-FFF2-40B4-BE49-F238E27FC236}">
                        <a16:creationId xmlns:a16="http://schemas.microsoft.com/office/drawing/2014/main" id="{D5AA0BC6-782D-461E-9365-C4E9E71F6C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548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8" name="Line 217">
                    <a:extLst>
                      <a:ext uri="{FF2B5EF4-FFF2-40B4-BE49-F238E27FC236}">
                        <a16:creationId xmlns:a16="http://schemas.microsoft.com/office/drawing/2014/main" id="{BAF96690-EE9C-4840-B6A4-9BAD261588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592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49" name="Line 218">
                    <a:extLst>
                      <a:ext uri="{FF2B5EF4-FFF2-40B4-BE49-F238E27FC236}">
                        <a16:creationId xmlns:a16="http://schemas.microsoft.com/office/drawing/2014/main" id="{E6568ABB-E843-447F-A767-C9AB2F82E0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636"/>
                    <a:ext cx="74" cy="0"/>
                  </a:xfrm>
                  <a:prstGeom prst="line">
                    <a:avLst/>
                  </a:prstGeom>
                  <a:grp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/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19412FF-596E-4638-AA64-C740CD15E40B}"/>
                    </a:ext>
                  </a:extLst>
                </p:cNvPr>
                <p:cNvSpPr txBox="1"/>
                <p:nvPr/>
              </p:nvSpPr>
              <p:spPr>
                <a:xfrm>
                  <a:off x="6215546" y="3130706"/>
                  <a:ext cx="238076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34289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900" b="1" dirty="0">
                      <a:solidFill>
                        <a:srgbClr val="676767"/>
                      </a:solidFill>
                      <a:latin typeface="CiscoSansTT ExtraLight"/>
                      <a:ea typeface="ＭＳ Ｐゴシック" charset="0"/>
                    </a:rPr>
                    <a:t>Cisco Unified Communications Manager</a:t>
                  </a:r>
                </a:p>
              </p:txBody>
            </p:sp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C53D55-52FC-44C6-A8E5-56B07AD90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3024" y="1961746"/>
              <a:ext cx="416275" cy="416275"/>
            </a:xfrm>
            <a:prstGeom prst="rect">
              <a:avLst/>
            </a:prstGeom>
          </p:spPr>
        </p:pic>
        <p:pic>
          <p:nvPicPr>
            <p:cNvPr id="20" name="Picture 19" descr="transparent_with_cloud.png">
              <a:extLst>
                <a:ext uri="{FF2B5EF4-FFF2-40B4-BE49-F238E27FC236}">
                  <a16:creationId xmlns:a16="http://schemas.microsoft.com/office/drawing/2014/main" id="{A50360BE-654F-4E2C-9D05-B222227A0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3324" y="2619916"/>
              <a:ext cx="555975" cy="195794"/>
            </a:xfrm>
            <a:prstGeom prst="rect">
              <a:avLst/>
            </a:prstGeom>
            <a:solidFill>
              <a:schemeClr val="bg2"/>
            </a:solidFill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75B6CB1-C63C-4279-9D55-A14F15873D08}"/>
              </a:ext>
            </a:extLst>
          </p:cNvPr>
          <p:cNvGrpSpPr/>
          <p:nvPr/>
        </p:nvGrpSpPr>
        <p:grpSpPr>
          <a:xfrm>
            <a:off x="5100581" y="2854955"/>
            <a:ext cx="2812496" cy="1925269"/>
            <a:chOff x="550863" y="1179514"/>
            <a:chExt cx="3698349" cy="2542093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20DD842-7CF9-47C5-AA23-C59F2FF3FF4A}"/>
                </a:ext>
              </a:extLst>
            </p:cNvPr>
            <p:cNvSpPr/>
            <p:nvPr/>
          </p:nvSpPr>
          <p:spPr>
            <a:xfrm>
              <a:off x="550863" y="1709927"/>
              <a:ext cx="3566160" cy="2011680"/>
            </a:xfrm>
            <a:prstGeom prst="rect">
              <a:avLst/>
            </a:prstGeom>
            <a:solidFill>
              <a:schemeClr val="bg1">
                <a:lumMod val="95000"/>
                <a:alpha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6CECC81-554D-4EBB-B31C-622A03FAD509}"/>
                </a:ext>
              </a:extLst>
            </p:cNvPr>
            <p:cNvSpPr/>
            <p:nvPr/>
          </p:nvSpPr>
          <p:spPr>
            <a:xfrm>
              <a:off x="550863" y="1179514"/>
              <a:ext cx="3566160" cy="530415"/>
            </a:xfrm>
            <a:prstGeom prst="rect">
              <a:avLst/>
            </a:prstGeom>
            <a:solidFill>
              <a:srgbClr val="29C7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b="1" dirty="0">
                  <a:solidFill>
                    <a:srgbClr val="005073"/>
                  </a:solidFill>
                  <a:latin typeface="CiscoSansTT ExtraLight"/>
                </a:rPr>
                <a:t>Meetings + Teams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02C4FF5E-A5C2-41B0-813A-4229E37543E4}"/>
                </a:ext>
              </a:extLst>
            </p:cNvPr>
            <p:cNvGrpSpPr/>
            <p:nvPr/>
          </p:nvGrpSpPr>
          <p:grpSpPr>
            <a:xfrm>
              <a:off x="795524" y="1977967"/>
              <a:ext cx="3453688" cy="1377892"/>
              <a:chOff x="779019" y="2527568"/>
              <a:chExt cx="3453688" cy="972470"/>
            </a:xfrm>
          </p:grpSpPr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D3DF5BF-877C-40FD-8157-91A013FEEE7B}"/>
                  </a:ext>
                </a:extLst>
              </p:cNvPr>
              <p:cNvSpPr txBox="1"/>
              <p:nvPr/>
            </p:nvSpPr>
            <p:spPr>
              <a:xfrm>
                <a:off x="1665650" y="2527568"/>
                <a:ext cx="2567057" cy="1290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dirty="0" err="1">
                    <a:solidFill>
                      <a:srgbClr val="282828"/>
                    </a:solidFill>
                    <a:latin typeface="CiscoSansTT ExtraLight"/>
                    <a:ea typeface="ＭＳ Ｐゴシック" charset="0"/>
                  </a:rPr>
                  <a:t>Webex</a:t>
                </a:r>
                <a:r>
                  <a:rPr lang="en-US" sz="900" dirty="0">
                    <a:solidFill>
                      <a:srgbClr val="282828"/>
                    </a:solidFill>
                    <a:latin typeface="CiscoSansTT ExtraLight"/>
                    <a:ea typeface="ＭＳ Ｐゴシック" charset="0"/>
                  </a:rPr>
                  <a:t> Meetings</a:t>
                </a: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7312B750-867B-43F8-9DBA-7DE3F09020C6}"/>
                  </a:ext>
                </a:extLst>
              </p:cNvPr>
              <p:cNvGrpSpPr/>
              <p:nvPr/>
            </p:nvGrpSpPr>
            <p:grpSpPr>
              <a:xfrm>
                <a:off x="779019" y="3170964"/>
                <a:ext cx="2767244" cy="329074"/>
                <a:chOff x="779019" y="2885063"/>
                <a:chExt cx="2767244" cy="329074"/>
              </a:xfrm>
            </p:grpSpPr>
            <p:grpSp>
              <p:nvGrpSpPr>
                <p:cNvPr id="95" name="Group 194">
                  <a:extLst>
                    <a:ext uri="{FF2B5EF4-FFF2-40B4-BE49-F238E27FC236}">
                      <a16:creationId xmlns:a16="http://schemas.microsoft.com/office/drawing/2014/main" id="{76E0C934-DF6A-490D-BF2B-9AB0CB4E010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779019" y="2885063"/>
                  <a:ext cx="596504" cy="329074"/>
                  <a:chOff x="336" y="1362"/>
                  <a:chExt cx="658" cy="363"/>
                </a:xfrm>
              </p:grpSpPr>
              <p:sp>
                <p:nvSpPr>
                  <p:cNvPr id="97" name="Freeform 195">
                    <a:extLst>
                      <a:ext uri="{FF2B5EF4-FFF2-40B4-BE49-F238E27FC236}">
                        <a16:creationId xmlns:a16="http://schemas.microsoft.com/office/drawing/2014/main" id="{90E84A60-AFAE-4C1B-8520-CDF47793E6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" y="1416"/>
                    <a:ext cx="151" cy="271"/>
                  </a:xfrm>
                  <a:custGeom>
                    <a:avLst/>
                    <a:gdLst>
                      <a:gd name="T0" fmla="*/ 84 w 101"/>
                      <a:gd name="T1" fmla="*/ 181 h 181"/>
                      <a:gd name="T2" fmla="*/ 17 w 101"/>
                      <a:gd name="T3" fmla="*/ 181 h 181"/>
                      <a:gd name="T4" fmla="*/ 0 w 101"/>
                      <a:gd name="T5" fmla="*/ 164 h 181"/>
                      <a:gd name="T6" fmla="*/ 0 w 101"/>
                      <a:gd name="T7" fmla="*/ 16 h 181"/>
                      <a:gd name="T8" fmla="*/ 17 w 101"/>
                      <a:gd name="T9" fmla="*/ 0 h 181"/>
                      <a:gd name="T10" fmla="*/ 84 w 101"/>
                      <a:gd name="T11" fmla="*/ 0 h 181"/>
                      <a:gd name="T12" fmla="*/ 101 w 101"/>
                      <a:gd name="T13" fmla="*/ 16 h 181"/>
                      <a:gd name="T14" fmla="*/ 101 w 101"/>
                      <a:gd name="T15" fmla="*/ 164 h 181"/>
                      <a:gd name="T16" fmla="*/ 84 w 101"/>
                      <a:gd name="T17" fmla="*/ 181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181">
                        <a:moveTo>
                          <a:pt x="84" y="181"/>
                        </a:moveTo>
                        <a:cubicBezTo>
                          <a:pt x="17" y="181"/>
                          <a:pt x="17" y="181"/>
                          <a:pt x="17" y="181"/>
                        </a:cubicBezTo>
                        <a:cubicBezTo>
                          <a:pt x="8" y="181"/>
                          <a:pt x="0" y="173"/>
                          <a:pt x="0" y="16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7"/>
                          <a:pt x="101" y="16"/>
                        </a:cubicBezTo>
                        <a:cubicBezTo>
                          <a:pt x="101" y="164"/>
                          <a:pt x="101" y="164"/>
                          <a:pt x="101" y="164"/>
                        </a:cubicBezTo>
                        <a:cubicBezTo>
                          <a:pt x="101" y="173"/>
                          <a:pt x="93" y="181"/>
                          <a:pt x="84" y="181"/>
                        </a:cubicBez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98" name="Line 196">
                    <a:extLst>
                      <a:ext uri="{FF2B5EF4-FFF2-40B4-BE49-F238E27FC236}">
                        <a16:creationId xmlns:a16="http://schemas.microsoft.com/office/drawing/2014/main" id="{A2F82163-FE49-4D35-BD19-24A8CEA101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460"/>
                    <a:ext cx="75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99" name="Line 197">
                    <a:extLst>
                      <a:ext uri="{FF2B5EF4-FFF2-40B4-BE49-F238E27FC236}">
                        <a16:creationId xmlns:a16="http://schemas.microsoft.com/office/drawing/2014/main" id="{049B8C95-21D7-4C76-BB81-444BC2CF15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503"/>
                    <a:ext cx="75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0" name="Line 198">
                    <a:extLst>
                      <a:ext uri="{FF2B5EF4-FFF2-40B4-BE49-F238E27FC236}">
                        <a16:creationId xmlns:a16="http://schemas.microsoft.com/office/drawing/2014/main" id="{2A1698D1-C2F9-492B-8C25-844C27004A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548"/>
                    <a:ext cx="75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1" name="Line 199">
                    <a:extLst>
                      <a:ext uri="{FF2B5EF4-FFF2-40B4-BE49-F238E27FC236}">
                        <a16:creationId xmlns:a16="http://schemas.microsoft.com/office/drawing/2014/main" id="{7EFF114B-2BB5-4842-9A96-0B5C37E7C2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592"/>
                    <a:ext cx="75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2" name="Line 200">
                    <a:extLst>
                      <a:ext uri="{FF2B5EF4-FFF2-40B4-BE49-F238E27FC236}">
                        <a16:creationId xmlns:a16="http://schemas.microsoft.com/office/drawing/2014/main" id="{A070E561-4C7A-4FCA-872C-E17D10DAFC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43" y="1636"/>
                    <a:ext cx="75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3" name="Freeform 201">
                    <a:extLst>
                      <a:ext uri="{FF2B5EF4-FFF2-40B4-BE49-F238E27FC236}">
                        <a16:creationId xmlns:a16="http://schemas.microsoft.com/office/drawing/2014/main" id="{DE2609B4-5A9E-4837-931F-CC9FA3C361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5" y="1362"/>
                    <a:ext cx="150" cy="363"/>
                  </a:xfrm>
                  <a:custGeom>
                    <a:avLst/>
                    <a:gdLst>
                      <a:gd name="T0" fmla="*/ 84 w 101"/>
                      <a:gd name="T1" fmla="*/ 243 h 243"/>
                      <a:gd name="T2" fmla="*/ 17 w 101"/>
                      <a:gd name="T3" fmla="*/ 243 h 243"/>
                      <a:gd name="T4" fmla="*/ 0 w 101"/>
                      <a:gd name="T5" fmla="*/ 226 h 243"/>
                      <a:gd name="T6" fmla="*/ 0 w 101"/>
                      <a:gd name="T7" fmla="*/ 17 h 243"/>
                      <a:gd name="T8" fmla="*/ 17 w 101"/>
                      <a:gd name="T9" fmla="*/ 0 h 243"/>
                      <a:gd name="T10" fmla="*/ 84 w 101"/>
                      <a:gd name="T11" fmla="*/ 0 h 243"/>
                      <a:gd name="T12" fmla="*/ 101 w 101"/>
                      <a:gd name="T13" fmla="*/ 17 h 243"/>
                      <a:gd name="T14" fmla="*/ 101 w 101"/>
                      <a:gd name="T15" fmla="*/ 226 h 243"/>
                      <a:gd name="T16" fmla="*/ 84 w 101"/>
                      <a:gd name="T17" fmla="*/ 243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1" h="243">
                        <a:moveTo>
                          <a:pt x="84" y="243"/>
                        </a:moveTo>
                        <a:cubicBezTo>
                          <a:pt x="17" y="243"/>
                          <a:pt x="17" y="243"/>
                          <a:pt x="17" y="243"/>
                        </a:cubicBezTo>
                        <a:cubicBezTo>
                          <a:pt x="8" y="243"/>
                          <a:pt x="0" y="235"/>
                          <a:pt x="0" y="226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8"/>
                          <a:pt x="8" y="0"/>
                          <a:pt x="17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1" y="8"/>
                          <a:pt x="101" y="17"/>
                        </a:cubicBezTo>
                        <a:cubicBezTo>
                          <a:pt x="101" y="226"/>
                          <a:pt x="101" y="226"/>
                          <a:pt x="101" y="226"/>
                        </a:cubicBezTo>
                        <a:cubicBezTo>
                          <a:pt x="101" y="235"/>
                          <a:pt x="93" y="243"/>
                          <a:pt x="84" y="243"/>
                        </a:cubicBez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4" name="Line 202">
                    <a:extLst>
                      <a:ext uri="{FF2B5EF4-FFF2-40B4-BE49-F238E27FC236}">
                        <a16:creationId xmlns:a16="http://schemas.microsoft.com/office/drawing/2014/main" id="{580A9D13-F5C9-435A-BBE9-08815F86B4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406"/>
                    <a:ext cx="7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5" name="Line 203">
                    <a:extLst>
                      <a:ext uri="{FF2B5EF4-FFF2-40B4-BE49-F238E27FC236}">
                        <a16:creationId xmlns:a16="http://schemas.microsoft.com/office/drawing/2014/main" id="{B57FBC0B-2D2A-4BA7-A623-DF35E831A3F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451"/>
                    <a:ext cx="7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6" name="Line 204">
                    <a:extLst>
                      <a:ext uri="{FF2B5EF4-FFF2-40B4-BE49-F238E27FC236}">
                        <a16:creationId xmlns:a16="http://schemas.microsoft.com/office/drawing/2014/main" id="{42F3F867-24AE-48F6-911C-23C1191E3C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495"/>
                    <a:ext cx="7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7" name="Line 205">
                    <a:extLst>
                      <a:ext uri="{FF2B5EF4-FFF2-40B4-BE49-F238E27FC236}">
                        <a16:creationId xmlns:a16="http://schemas.microsoft.com/office/drawing/2014/main" id="{D66B09D8-6C28-4DA3-9D3E-7015B7842D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539"/>
                    <a:ext cx="7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8" name="Line 206">
                    <a:extLst>
                      <a:ext uri="{FF2B5EF4-FFF2-40B4-BE49-F238E27FC236}">
                        <a16:creationId xmlns:a16="http://schemas.microsoft.com/office/drawing/2014/main" id="{5C451B59-062D-4E44-9194-38BF6A2A8A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2" y="1584"/>
                    <a:ext cx="76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09" name="Freeform 207">
                    <a:extLst>
                      <a:ext uri="{FF2B5EF4-FFF2-40B4-BE49-F238E27FC236}">
                        <a16:creationId xmlns:a16="http://schemas.microsoft.com/office/drawing/2014/main" id="{138411D5-93CE-4CEB-8FC7-693D76117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6" y="1416"/>
                    <a:ext cx="148" cy="271"/>
                  </a:xfrm>
                  <a:custGeom>
                    <a:avLst/>
                    <a:gdLst>
                      <a:gd name="T0" fmla="*/ 84 w 100"/>
                      <a:gd name="T1" fmla="*/ 181 h 181"/>
                      <a:gd name="T2" fmla="*/ 16 w 100"/>
                      <a:gd name="T3" fmla="*/ 181 h 181"/>
                      <a:gd name="T4" fmla="*/ 0 w 100"/>
                      <a:gd name="T5" fmla="*/ 164 h 181"/>
                      <a:gd name="T6" fmla="*/ 0 w 100"/>
                      <a:gd name="T7" fmla="*/ 16 h 181"/>
                      <a:gd name="T8" fmla="*/ 16 w 100"/>
                      <a:gd name="T9" fmla="*/ 0 h 181"/>
                      <a:gd name="T10" fmla="*/ 84 w 100"/>
                      <a:gd name="T11" fmla="*/ 0 h 181"/>
                      <a:gd name="T12" fmla="*/ 100 w 100"/>
                      <a:gd name="T13" fmla="*/ 16 h 181"/>
                      <a:gd name="T14" fmla="*/ 100 w 100"/>
                      <a:gd name="T15" fmla="*/ 164 h 181"/>
                      <a:gd name="T16" fmla="*/ 84 w 100"/>
                      <a:gd name="T17" fmla="*/ 181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0" h="181">
                        <a:moveTo>
                          <a:pt x="84" y="181"/>
                        </a:moveTo>
                        <a:cubicBezTo>
                          <a:pt x="16" y="181"/>
                          <a:pt x="16" y="181"/>
                          <a:pt x="16" y="181"/>
                        </a:cubicBezTo>
                        <a:cubicBezTo>
                          <a:pt x="7" y="181"/>
                          <a:pt x="0" y="173"/>
                          <a:pt x="0" y="16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7" y="0"/>
                          <a:pt x="16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0" y="7"/>
                          <a:pt x="100" y="16"/>
                        </a:cubicBezTo>
                        <a:cubicBezTo>
                          <a:pt x="100" y="164"/>
                          <a:pt x="100" y="164"/>
                          <a:pt x="100" y="164"/>
                        </a:cubicBezTo>
                        <a:cubicBezTo>
                          <a:pt x="100" y="173"/>
                          <a:pt x="93" y="181"/>
                          <a:pt x="84" y="181"/>
                        </a:cubicBezTo>
                        <a:close/>
                      </a:path>
                    </a:pathLst>
                  </a:custGeom>
                  <a:solidFill>
                    <a:srgbClr val="00BCE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0" name="Line 208">
                    <a:extLst>
                      <a:ext uri="{FF2B5EF4-FFF2-40B4-BE49-F238E27FC236}">
                        <a16:creationId xmlns:a16="http://schemas.microsoft.com/office/drawing/2014/main" id="{75E1C392-763C-469E-982E-8217C26F4E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460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1" name="Line 209">
                    <a:extLst>
                      <a:ext uri="{FF2B5EF4-FFF2-40B4-BE49-F238E27FC236}">
                        <a16:creationId xmlns:a16="http://schemas.microsoft.com/office/drawing/2014/main" id="{755C9432-0EDE-449C-989A-0EFA97A810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503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2" name="Line 210">
                    <a:extLst>
                      <a:ext uri="{FF2B5EF4-FFF2-40B4-BE49-F238E27FC236}">
                        <a16:creationId xmlns:a16="http://schemas.microsoft.com/office/drawing/2014/main" id="{03104F6F-03B3-4994-941B-9F8410312E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548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3" name="Line 211">
                    <a:extLst>
                      <a:ext uri="{FF2B5EF4-FFF2-40B4-BE49-F238E27FC236}">
                        <a16:creationId xmlns:a16="http://schemas.microsoft.com/office/drawing/2014/main" id="{7846CB72-2ADD-4E36-911E-2909DFA283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592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4" name="Line 212">
                    <a:extLst>
                      <a:ext uri="{FF2B5EF4-FFF2-40B4-BE49-F238E27FC236}">
                        <a16:creationId xmlns:a16="http://schemas.microsoft.com/office/drawing/2014/main" id="{B3949946-461A-4DCA-AB0F-51CAC47A5E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3" y="1636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5" name="Freeform 213">
                    <a:extLst>
                      <a:ext uri="{FF2B5EF4-FFF2-40B4-BE49-F238E27FC236}">
                        <a16:creationId xmlns:a16="http://schemas.microsoft.com/office/drawing/2014/main" id="{FC01B3D0-8EA8-4758-B76A-418EBB7C1A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" y="1416"/>
                    <a:ext cx="149" cy="271"/>
                  </a:xfrm>
                  <a:custGeom>
                    <a:avLst/>
                    <a:gdLst>
                      <a:gd name="T0" fmla="*/ 84 w 100"/>
                      <a:gd name="T1" fmla="*/ 181 h 181"/>
                      <a:gd name="T2" fmla="*/ 16 w 100"/>
                      <a:gd name="T3" fmla="*/ 181 h 181"/>
                      <a:gd name="T4" fmla="*/ 0 w 100"/>
                      <a:gd name="T5" fmla="*/ 164 h 181"/>
                      <a:gd name="T6" fmla="*/ 0 w 100"/>
                      <a:gd name="T7" fmla="*/ 16 h 181"/>
                      <a:gd name="T8" fmla="*/ 16 w 100"/>
                      <a:gd name="T9" fmla="*/ 0 h 181"/>
                      <a:gd name="T10" fmla="*/ 84 w 100"/>
                      <a:gd name="T11" fmla="*/ 0 h 181"/>
                      <a:gd name="T12" fmla="*/ 100 w 100"/>
                      <a:gd name="T13" fmla="*/ 16 h 181"/>
                      <a:gd name="T14" fmla="*/ 100 w 100"/>
                      <a:gd name="T15" fmla="*/ 164 h 181"/>
                      <a:gd name="T16" fmla="*/ 84 w 100"/>
                      <a:gd name="T17" fmla="*/ 181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0" h="181">
                        <a:moveTo>
                          <a:pt x="84" y="181"/>
                        </a:moveTo>
                        <a:cubicBezTo>
                          <a:pt x="16" y="181"/>
                          <a:pt x="16" y="181"/>
                          <a:pt x="16" y="181"/>
                        </a:cubicBezTo>
                        <a:cubicBezTo>
                          <a:pt x="7" y="181"/>
                          <a:pt x="0" y="173"/>
                          <a:pt x="0" y="164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7" y="0"/>
                          <a:pt x="16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93" y="0"/>
                          <a:pt x="100" y="7"/>
                          <a:pt x="100" y="16"/>
                        </a:cubicBezTo>
                        <a:cubicBezTo>
                          <a:pt x="100" y="164"/>
                          <a:pt x="100" y="164"/>
                          <a:pt x="100" y="164"/>
                        </a:cubicBezTo>
                        <a:cubicBezTo>
                          <a:pt x="100" y="173"/>
                          <a:pt x="93" y="181"/>
                          <a:pt x="84" y="181"/>
                        </a:cubicBez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6" name="Line 214">
                    <a:extLst>
                      <a:ext uri="{FF2B5EF4-FFF2-40B4-BE49-F238E27FC236}">
                        <a16:creationId xmlns:a16="http://schemas.microsoft.com/office/drawing/2014/main" id="{3BFEC1A4-F752-4C25-BE63-DDF245B15F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460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7" name="Line 215">
                    <a:extLst>
                      <a:ext uri="{FF2B5EF4-FFF2-40B4-BE49-F238E27FC236}">
                        <a16:creationId xmlns:a16="http://schemas.microsoft.com/office/drawing/2014/main" id="{60477748-AC2E-4DAB-8294-C8506799BE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503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8" name="Line 216">
                    <a:extLst>
                      <a:ext uri="{FF2B5EF4-FFF2-40B4-BE49-F238E27FC236}">
                        <a16:creationId xmlns:a16="http://schemas.microsoft.com/office/drawing/2014/main" id="{776E3095-08B0-4AFD-BD57-36DF0A3F39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548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19" name="Line 217">
                    <a:extLst>
                      <a:ext uri="{FF2B5EF4-FFF2-40B4-BE49-F238E27FC236}">
                        <a16:creationId xmlns:a16="http://schemas.microsoft.com/office/drawing/2014/main" id="{12A65287-2B0D-42C6-B991-6998B3423D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592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  <p:sp>
                <p:nvSpPr>
                  <p:cNvPr id="120" name="Line 218">
                    <a:extLst>
                      <a:ext uri="{FF2B5EF4-FFF2-40B4-BE49-F238E27FC236}">
                        <a16:creationId xmlns:a16="http://schemas.microsoft.com/office/drawing/2014/main" id="{51EBC03A-F982-42A3-AA4E-3E268145FF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3" y="1636"/>
                    <a:ext cx="74" cy="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bg2">
                        <a:lumMod val="95000"/>
                      </a:schemeClr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342892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 dirty="0">
                      <a:solidFill>
                        <a:srgbClr val="005073"/>
                      </a:solidFill>
                      <a:latin typeface="CiscoSansTT ExtraLight"/>
                      <a:ea typeface="ＭＳ Ｐゴシック" charset="0"/>
                    </a:endParaRPr>
                  </a:p>
                </p:txBody>
              </p:sp>
            </p:grp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42BCC717-5451-4150-A4B9-8F8996B19529}"/>
                    </a:ext>
                  </a:extLst>
                </p:cNvPr>
                <p:cNvSpPr txBox="1"/>
                <p:nvPr/>
              </p:nvSpPr>
              <p:spPr>
                <a:xfrm>
                  <a:off x="1567003" y="2957267"/>
                  <a:ext cx="1979260" cy="1290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34289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900" dirty="0">
                      <a:solidFill>
                        <a:srgbClr val="282828"/>
                      </a:solidFill>
                      <a:latin typeface="CiscoSansTT ExtraLight"/>
                      <a:ea typeface="ＭＳ Ｐゴシック" charset="0"/>
                    </a:rPr>
                    <a:t>Cisco Meeting Server</a:t>
                  </a:r>
                </a:p>
              </p:txBody>
            </p:sp>
          </p:grpSp>
        </p:grp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B02FFF8-642C-401C-A2EE-844D74139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377" y="1879083"/>
              <a:ext cx="424971" cy="42497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E10144-5CAE-4850-9DD7-48321EC4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6377" y="2317156"/>
              <a:ext cx="428794" cy="428794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4BA2A99-88D5-4C54-9307-1B2A80530516}"/>
                </a:ext>
              </a:extLst>
            </p:cNvPr>
            <p:cNvSpPr txBox="1"/>
            <p:nvPr/>
          </p:nvSpPr>
          <p:spPr>
            <a:xfrm>
              <a:off x="1657363" y="2402056"/>
              <a:ext cx="2567058" cy="1828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34289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dirty="0" err="1">
                  <a:solidFill>
                    <a:srgbClr val="282828"/>
                  </a:solidFill>
                  <a:latin typeface="CiscoSansTT ExtraLight"/>
                  <a:ea typeface="ＭＳ Ｐゴシック" charset="0"/>
                </a:rPr>
                <a:t>Webex</a:t>
              </a:r>
              <a:r>
                <a:rPr lang="en-US" sz="900" dirty="0">
                  <a:solidFill>
                    <a:srgbClr val="282828"/>
                  </a:solidFill>
                  <a:latin typeface="CiscoSansTT ExtraLight"/>
                  <a:ea typeface="ＭＳ Ｐゴシック" charset="0"/>
                </a:rPr>
                <a:t> Teams</a:t>
              </a:r>
            </a:p>
          </p:txBody>
        </p:sp>
      </p:grpSp>
      <p:sp>
        <p:nvSpPr>
          <p:cNvPr id="121" name="Oval 120">
            <a:extLst>
              <a:ext uri="{FF2B5EF4-FFF2-40B4-BE49-F238E27FC236}">
                <a16:creationId xmlns:a16="http://schemas.microsoft.com/office/drawing/2014/main" id="{D42CBEB8-9918-4F5E-B479-49251E3E8660}"/>
              </a:ext>
            </a:extLst>
          </p:cNvPr>
          <p:cNvSpPr/>
          <p:nvPr/>
        </p:nvSpPr>
        <p:spPr>
          <a:xfrm>
            <a:off x="1467184" y="4182673"/>
            <a:ext cx="2451860" cy="667926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6A0877AF-9635-4551-AF39-F67F31A9BDE4}"/>
              </a:ext>
            </a:extLst>
          </p:cNvPr>
          <p:cNvSpPr/>
          <p:nvPr/>
        </p:nvSpPr>
        <p:spPr>
          <a:xfrm>
            <a:off x="4931713" y="3245370"/>
            <a:ext cx="2451860" cy="86692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6363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B25ECB-9988-4710-8520-F96654FAC6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Phone System Licensing 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  <a:t>Corey Hess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EB8974-BFDE-454A-BD0F-94927A6A6811}"/>
              </a:ext>
            </a:extLst>
          </p:cNvPr>
          <p:cNvGrpSpPr/>
          <p:nvPr/>
        </p:nvGrpSpPr>
        <p:grpSpPr>
          <a:xfrm>
            <a:off x="2237403" y="4262399"/>
            <a:ext cx="688885" cy="1086914"/>
            <a:chOff x="3010869" y="5598863"/>
            <a:chExt cx="1549712" cy="24451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B3EFC3-E03C-4CE1-9245-43078AECE1CE}"/>
                </a:ext>
              </a:extLst>
            </p:cNvPr>
            <p:cNvSpPr txBox="1">
              <a:spLocks/>
            </p:cNvSpPr>
            <p:nvPr/>
          </p:nvSpPr>
          <p:spPr>
            <a:xfrm>
              <a:off x="3193722" y="7686156"/>
              <a:ext cx="1366859" cy="35782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600" b="1"/>
              </a:lvl1pPr>
            </a:lstStyle>
            <a:p>
              <a:pPr defTabSz="342892">
                <a:defRPr/>
              </a:pPr>
              <a:r>
                <a:rPr lang="en-US" sz="450" b="0" dirty="0">
                  <a:solidFill>
                    <a:srgbClr val="7F7F7F"/>
                  </a:solidFill>
                  <a:latin typeface="CiscoSansTT ExtraLight"/>
                  <a:ea typeface="ＭＳ Ｐゴシック" charset="0"/>
                </a:rPr>
                <a:t>Small/Medium Conference </a:t>
              </a:r>
            </a:p>
            <a:p>
              <a:pPr defTabSz="342892">
                <a:defRPr/>
              </a:pPr>
              <a:r>
                <a:rPr lang="en-US" sz="450" b="0" dirty="0">
                  <a:solidFill>
                    <a:srgbClr val="7F7F7F"/>
                  </a:solidFill>
                  <a:latin typeface="CiscoSansTT ExtraLight"/>
                  <a:ea typeface="ＭＳ Ｐゴシック" charset="0"/>
                </a:rPr>
                <a:t>Room Video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96735C0-73B4-4991-B090-252A20D27F5F}"/>
                </a:ext>
              </a:extLst>
            </p:cNvPr>
            <p:cNvGrpSpPr/>
            <p:nvPr/>
          </p:nvGrpSpPr>
          <p:grpSpPr>
            <a:xfrm>
              <a:off x="3010869" y="5598863"/>
              <a:ext cx="1535515" cy="1923199"/>
              <a:chOff x="1822457" y="3342322"/>
              <a:chExt cx="306244" cy="383564"/>
            </a:xfrm>
          </p:grpSpPr>
          <p:sp>
            <p:nvSpPr>
              <p:cNvPr id="7" name="Rounded Rectangle 29">
                <a:extLst>
                  <a:ext uri="{FF2B5EF4-FFF2-40B4-BE49-F238E27FC236}">
                    <a16:creationId xmlns:a16="http://schemas.microsoft.com/office/drawing/2014/main" id="{966726EC-D510-4B41-B575-79BA0432E9A1}"/>
                  </a:ext>
                </a:extLst>
              </p:cNvPr>
              <p:cNvSpPr/>
              <p:nvPr/>
            </p:nvSpPr>
            <p:spPr>
              <a:xfrm>
                <a:off x="1827792" y="3382255"/>
                <a:ext cx="294949" cy="180361"/>
              </a:xfrm>
              <a:prstGeom prst="roundRect">
                <a:avLst>
                  <a:gd name="adj" fmla="val 4828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72CA58FC-4E46-4364-8196-058A1F457F33}"/>
                  </a:ext>
                </a:extLst>
              </p:cNvPr>
              <p:cNvSpPr/>
              <p:nvPr/>
            </p:nvSpPr>
            <p:spPr>
              <a:xfrm>
                <a:off x="1961843" y="3349174"/>
                <a:ext cx="27268" cy="272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  <p:sp>
            <p:nvSpPr>
              <p:cNvPr id="9" name="Freeform 31">
                <a:extLst>
                  <a:ext uri="{FF2B5EF4-FFF2-40B4-BE49-F238E27FC236}">
                    <a16:creationId xmlns:a16="http://schemas.microsoft.com/office/drawing/2014/main" id="{F7E1BE59-59CC-42DE-808F-F9B4E5DDF8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2457" y="3342322"/>
                <a:ext cx="306244" cy="383564"/>
              </a:xfrm>
              <a:custGeom>
                <a:avLst/>
                <a:gdLst>
                  <a:gd name="T0" fmla="*/ 673 w 699"/>
                  <a:gd name="T1" fmla="*/ 80 h 872"/>
                  <a:gd name="T2" fmla="*/ 376 w 699"/>
                  <a:gd name="T3" fmla="*/ 80 h 872"/>
                  <a:gd name="T4" fmla="*/ 375 w 699"/>
                  <a:gd name="T5" fmla="*/ 78 h 872"/>
                  <a:gd name="T6" fmla="*/ 374 w 699"/>
                  <a:gd name="T7" fmla="*/ 61 h 872"/>
                  <a:gd name="T8" fmla="*/ 376 w 699"/>
                  <a:gd name="T9" fmla="*/ 31 h 872"/>
                  <a:gd name="T10" fmla="*/ 375 w 699"/>
                  <a:gd name="T11" fmla="*/ 29 h 872"/>
                  <a:gd name="T12" fmla="*/ 321 w 699"/>
                  <a:gd name="T13" fmla="*/ 44 h 872"/>
                  <a:gd name="T14" fmla="*/ 327 w 699"/>
                  <a:gd name="T15" fmla="*/ 61 h 872"/>
                  <a:gd name="T16" fmla="*/ 326 w 699"/>
                  <a:gd name="T17" fmla="*/ 78 h 872"/>
                  <a:gd name="T18" fmla="*/ 326 w 699"/>
                  <a:gd name="T19" fmla="*/ 78 h 872"/>
                  <a:gd name="T20" fmla="*/ 324 w 699"/>
                  <a:gd name="T21" fmla="*/ 80 h 872"/>
                  <a:gd name="T22" fmla="*/ 26 w 699"/>
                  <a:gd name="T23" fmla="*/ 80 h 872"/>
                  <a:gd name="T24" fmla="*/ 0 w 699"/>
                  <a:gd name="T25" fmla="*/ 105 h 872"/>
                  <a:gd name="T26" fmla="*/ 0 w 699"/>
                  <a:gd name="T27" fmla="*/ 532 h 872"/>
                  <a:gd name="T28" fmla="*/ 26 w 699"/>
                  <a:gd name="T29" fmla="*/ 558 h 872"/>
                  <a:gd name="T30" fmla="*/ 292 w 699"/>
                  <a:gd name="T31" fmla="*/ 558 h 872"/>
                  <a:gd name="T32" fmla="*/ 292 w 699"/>
                  <a:gd name="T33" fmla="*/ 848 h 872"/>
                  <a:gd name="T34" fmla="*/ 149 w 699"/>
                  <a:gd name="T35" fmla="*/ 848 h 872"/>
                  <a:gd name="T36" fmla="*/ 137 w 699"/>
                  <a:gd name="T37" fmla="*/ 858 h 872"/>
                  <a:gd name="T38" fmla="*/ 137 w 699"/>
                  <a:gd name="T39" fmla="*/ 872 h 872"/>
                  <a:gd name="T40" fmla="*/ 562 w 699"/>
                  <a:gd name="T41" fmla="*/ 872 h 872"/>
                  <a:gd name="T42" fmla="*/ 562 w 699"/>
                  <a:gd name="T43" fmla="*/ 858 h 872"/>
                  <a:gd name="T44" fmla="*/ 550 w 699"/>
                  <a:gd name="T45" fmla="*/ 848 h 872"/>
                  <a:gd name="T46" fmla="*/ 408 w 699"/>
                  <a:gd name="T47" fmla="*/ 848 h 872"/>
                  <a:gd name="T48" fmla="*/ 408 w 699"/>
                  <a:gd name="T49" fmla="*/ 570 h 872"/>
                  <a:gd name="T50" fmla="*/ 408 w 699"/>
                  <a:gd name="T51" fmla="*/ 558 h 872"/>
                  <a:gd name="T52" fmla="*/ 420 w 699"/>
                  <a:gd name="T53" fmla="*/ 558 h 872"/>
                  <a:gd name="T54" fmla="*/ 673 w 699"/>
                  <a:gd name="T55" fmla="*/ 558 h 872"/>
                  <a:gd name="T56" fmla="*/ 699 w 699"/>
                  <a:gd name="T57" fmla="*/ 532 h 872"/>
                  <a:gd name="T58" fmla="*/ 699 w 699"/>
                  <a:gd name="T59" fmla="*/ 105 h 872"/>
                  <a:gd name="T60" fmla="*/ 673 w 699"/>
                  <a:gd name="T61" fmla="*/ 80 h 872"/>
                  <a:gd name="T62" fmla="*/ 367 w 699"/>
                  <a:gd name="T63" fmla="*/ 33 h 872"/>
                  <a:gd name="T64" fmla="*/ 350 w 699"/>
                  <a:gd name="T65" fmla="*/ 64 h 872"/>
                  <a:gd name="T66" fmla="*/ 332 w 699"/>
                  <a:gd name="T67" fmla="*/ 44 h 872"/>
                  <a:gd name="T68" fmla="*/ 367 w 699"/>
                  <a:gd name="T69" fmla="*/ 33 h 872"/>
                  <a:gd name="T70" fmla="*/ 663 w 699"/>
                  <a:gd name="T71" fmla="*/ 466 h 872"/>
                  <a:gd name="T72" fmla="*/ 38 w 699"/>
                  <a:gd name="T73" fmla="*/ 466 h 872"/>
                  <a:gd name="T74" fmla="*/ 38 w 699"/>
                  <a:gd name="T75" fmla="*/ 117 h 872"/>
                  <a:gd name="T76" fmla="*/ 663 w 699"/>
                  <a:gd name="T77" fmla="*/ 117 h 872"/>
                  <a:gd name="T78" fmla="*/ 663 w 699"/>
                  <a:gd name="T79" fmla="*/ 466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99" h="872">
                    <a:moveTo>
                      <a:pt x="673" y="80"/>
                    </a:moveTo>
                    <a:cubicBezTo>
                      <a:pt x="376" y="80"/>
                      <a:pt x="376" y="80"/>
                      <a:pt x="376" y="80"/>
                    </a:cubicBezTo>
                    <a:cubicBezTo>
                      <a:pt x="376" y="79"/>
                      <a:pt x="375" y="78"/>
                      <a:pt x="375" y="78"/>
                    </a:cubicBezTo>
                    <a:cubicBezTo>
                      <a:pt x="371" y="73"/>
                      <a:pt x="371" y="66"/>
                      <a:pt x="374" y="61"/>
                    </a:cubicBezTo>
                    <a:cubicBezTo>
                      <a:pt x="380" y="52"/>
                      <a:pt x="381" y="40"/>
                      <a:pt x="376" y="31"/>
                    </a:cubicBezTo>
                    <a:cubicBezTo>
                      <a:pt x="376" y="30"/>
                      <a:pt x="376" y="30"/>
                      <a:pt x="375" y="29"/>
                    </a:cubicBezTo>
                    <a:cubicBezTo>
                      <a:pt x="354" y="0"/>
                      <a:pt x="321" y="20"/>
                      <a:pt x="321" y="44"/>
                    </a:cubicBezTo>
                    <a:cubicBezTo>
                      <a:pt x="321" y="50"/>
                      <a:pt x="323" y="56"/>
                      <a:pt x="327" y="61"/>
                    </a:cubicBezTo>
                    <a:cubicBezTo>
                      <a:pt x="330" y="66"/>
                      <a:pt x="330" y="73"/>
                      <a:pt x="326" y="78"/>
                    </a:cubicBezTo>
                    <a:cubicBezTo>
                      <a:pt x="326" y="78"/>
                      <a:pt x="326" y="78"/>
                      <a:pt x="326" y="78"/>
                    </a:cubicBezTo>
                    <a:cubicBezTo>
                      <a:pt x="325" y="79"/>
                      <a:pt x="325" y="79"/>
                      <a:pt x="324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12" y="80"/>
                      <a:pt x="0" y="91"/>
                      <a:pt x="0" y="105"/>
                    </a:cubicBezTo>
                    <a:cubicBezTo>
                      <a:pt x="0" y="532"/>
                      <a:pt x="0" y="532"/>
                      <a:pt x="0" y="532"/>
                    </a:cubicBezTo>
                    <a:cubicBezTo>
                      <a:pt x="0" y="546"/>
                      <a:pt x="12" y="558"/>
                      <a:pt x="26" y="558"/>
                    </a:cubicBezTo>
                    <a:cubicBezTo>
                      <a:pt x="98" y="558"/>
                      <a:pt x="292" y="558"/>
                      <a:pt x="292" y="558"/>
                    </a:cubicBezTo>
                    <a:cubicBezTo>
                      <a:pt x="292" y="848"/>
                      <a:pt x="292" y="848"/>
                      <a:pt x="292" y="848"/>
                    </a:cubicBezTo>
                    <a:cubicBezTo>
                      <a:pt x="149" y="848"/>
                      <a:pt x="149" y="848"/>
                      <a:pt x="149" y="848"/>
                    </a:cubicBezTo>
                    <a:cubicBezTo>
                      <a:pt x="137" y="858"/>
                      <a:pt x="137" y="858"/>
                      <a:pt x="137" y="858"/>
                    </a:cubicBezTo>
                    <a:cubicBezTo>
                      <a:pt x="137" y="872"/>
                      <a:pt x="137" y="872"/>
                      <a:pt x="137" y="872"/>
                    </a:cubicBezTo>
                    <a:cubicBezTo>
                      <a:pt x="562" y="872"/>
                      <a:pt x="562" y="872"/>
                      <a:pt x="562" y="872"/>
                    </a:cubicBezTo>
                    <a:cubicBezTo>
                      <a:pt x="562" y="858"/>
                      <a:pt x="562" y="858"/>
                      <a:pt x="562" y="858"/>
                    </a:cubicBezTo>
                    <a:cubicBezTo>
                      <a:pt x="550" y="848"/>
                      <a:pt x="550" y="848"/>
                      <a:pt x="550" y="848"/>
                    </a:cubicBezTo>
                    <a:cubicBezTo>
                      <a:pt x="408" y="848"/>
                      <a:pt x="408" y="848"/>
                      <a:pt x="408" y="848"/>
                    </a:cubicBezTo>
                    <a:cubicBezTo>
                      <a:pt x="408" y="570"/>
                      <a:pt x="408" y="570"/>
                      <a:pt x="408" y="570"/>
                    </a:cubicBezTo>
                    <a:cubicBezTo>
                      <a:pt x="408" y="558"/>
                      <a:pt x="408" y="558"/>
                      <a:pt x="408" y="558"/>
                    </a:cubicBezTo>
                    <a:cubicBezTo>
                      <a:pt x="420" y="558"/>
                      <a:pt x="420" y="558"/>
                      <a:pt x="420" y="558"/>
                    </a:cubicBezTo>
                    <a:cubicBezTo>
                      <a:pt x="673" y="558"/>
                      <a:pt x="673" y="558"/>
                      <a:pt x="673" y="558"/>
                    </a:cubicBezTo>
                    <a:cubicBezTo>
                      <a:pt x="687" y="558"/>
                      <a:pt x="699" y="546"/>
                      <a:pt x="699" y="532"/>
                    </a:cubicBezTo>
                    <a:cubicBezTo>
                      <a:pt x="699" y="437"/>
                      <a:pt x="699" y="105"/>
                      <a:pt x="699" y="105"/>
                    </a:cubicBezTo>
                    <a:cubicBezTo>
                      <a:pt x="699" y="91"/>
                      <a:pt x="687" y="80"/>
                      <a:pt x="673" y="80"/>
                    </a:cubicBezTo>
                    <a:close/>
                    <a:moveTo>
                      <a:pt x="367" y="33"/>
                    </a:moveTo>
                    <a:cubicBezTo>
                      <a:pt x="374" y="50"/>
                      <a:pt x="363" y="64"/>
                      <a:pt x="350" y="64"/>
                    </a:cubicBezTo>
                    <a:cubicBezTo>
                      <a:pt x="340" y="64"/>
                      <a:pt x="332" y="56"/>
                      <a:pt x="332" y="44"/>
                    </a:cubicBezTo>
                    <a:cubicBezTo>
                      <a:pt x="332" y="28"/>
                      <a:pt x="352" y="16"/>
                      <a:pt x="367" y="33"/>
                    </a:cubicBezTo>
                    <a:close/>
                    <a:moveTo>
                      <a:pt x="663" y="466"/>
                    </a:moveTo>
                    <a:cubicBezTo>
                      <a:pt x="94" y="466"/>
                      <a:pt x="42" y="466"/>
                      <a:pt x="38" y="466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663" y="117"/>
                      <a:pt x="663" y="117"/>
                      <a:pt x="663" y="117"/>
                    </a:cubicBezTo>
                    <a:lnTo>
                      <a:pt x="663" y="466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182732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dirty="0">
                  <a:solidFill>
                    <a:srgbClr val="676767"/>
                  </a:solidFill>
                  <a:latin typeface="CiscoSansTT ExtraLight"/>
                  <a:ea typeface="ＭＳ Ｐゴシック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B5BBF8-C26B-402A-B045-11A881ED7BC5}"/>
              </a:ext>
            </a:extLst>
          </p:cNvPr>
          <p:cNvGrpSpPr/>
          <p:nvPr/>
        </p:nvGrpSpPr>
        <p:grpSpPr>
          <a:xfrm>
            <a:off x="5091939" y="2495100"/>
            <a:ext cx="512570" cy="415395"/>
            <a:chOff x="7175532" y="634347"/>
            <a:chExt cx="1366854" cy="11077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FED539-4616-45DB-B74C-B2BECA5C0054}"/>
                </a:ext>
              </a:extLst>
            </p:cNvPr>
            <p:cNvSpPr txBox="1">
              <a:spLocks/>
            </p:cNvSpPr>
            <p:nvPr/>
          </p:nvSpPr>
          <p:spPr>
            <a:xfrm>
              <a:off x="7175532" y="1384077"/>
              <a:ext cx="1366854" cy="35799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600">
                  <a:solidFill>
                    <a:schemeClr val="bg1"/>
                  </a:solidFill>
                </a:defRPr>
              </a:lvl1pPr>
            </a:lstStyle>
            <a:p>
              <a:pPr defTabSz="342892">
                <a:defRPr/>
              </a:pPr>
              <a:r>
                <a:rPr lang="en-US" sz="450" dirty="0">
                  <a:solidFill>
                    <a:srgbClr val="7F7F7F"/>
                  </a:solidFill>
                  <a:latin typeface="CiscoSansTT ExtraLight"/>
                  <a:ea typeface="ＭＳ Ｐゴシック" charset="0"/>
                </a:rPr>
                <a:t>Mobile Phone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8CF6C18-50E9-46EB-94BD-CA196707D397}"/>
                </a:ext>
              </a:extLst>
            </p:cNvPr>
            <p:cNvGrpSpPr/>
            <p:nvPr/>
          </p:nvGrpSpPr>
          <p:grpSpPr>
            <a:xfrm>
              <a:off x="7691071" y="634347"/>
              <a:ext cx="369955" cy="737100"/>
              <a:chOff x="1915092" y="1451450"/>
              <a:chExt cx="125079" cy="249209"/>
            </a:xfrm>
          </p:grpSpPr>
          <p:sp>
            <p:nvSpPr>
              <p:cNvPr id="13" name="Rounded Rectangle 22">
                <a:extLst>
                  <a:ext uri="{FF2B5EF4-FFF2-40B4-BE49-F238E27FC236}">
                    <a16:creationId xmlns:a16="http://schemas.microsoft.com/office/drawing/2014/main" id="{7C500011-B799-400E-8530-CE18CCC97807}"/>
                  </a:ext>
                </a:extLst>
              </p:cNvPr>
              <p:cNvSpPr/>
              <p:nvPr/>
            </p:nvSpPr>
            <p:spPr>
              <a:xfrm>
                <a:off x="1919826" y="1456704"/>
                <a:ext cx="115612" cy="240624"/>
              </a:xfrm>
              <a:prstGeom prst="roundRect">
                <a:avLst>
                  <a:gd name="adj" fmla="val 18075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  <p:sp>
            <p:nvSpPr>
              <p:cNvPr id="14" name="Freeform 23">
                <a:extLst>
                  <a:ext uri="{FF2B5EF4-FFF2-40B4-BE49-F238E27FC236}">
                    <a16:creationId xmlns:a16="http://schemas.microsoft.com/office/drawing/2014/main" id="{0EA6F755-F095-46B7-8306-A3B21644A1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15092" y="1451450"/>
                <a:ext cx="125079" cy="249209"/>
              </a:xfrm>
              <a:custGeom>
                <a:avLst/>
                <a:gdLst>
                  <a:gd name="T0" fmla="*/ 220 w 228"/>
                  <a:gd name="T1" fmla="*/ 7 h 454"/>
                  <a:gd name="T2" fmla="*/ 202 w 228"/>
                  <a:gd name="T3" fmla="*/ 0 h 454"/>
                  <a:gd name="T4" fmla="*/ 26 w 228"/>
                  <a:gd name="T5" fmla="*/ 0 h 454"/>
                  <a:gd name="T6" fmla="*/ 8 w 228"/>
                  <a:gd name="T7" fmla="*/ 7 h 454"/>
                  <a:gd name="T8" fmla="*/ 0 w 228"/>
                  <a:gd name="T9" fmla="*/ 25 h 454"/>
                  <a:gd name="T10" fmla="*/ 0 w 228"/>
                  <a:gd name="T11" fmla="*/ 428 h 454"/>
                  <a:gd name="T12" fmla="*/ 26 w 228"/>
                  <a:gd name="T13" fmla="*/ 454 h 454"/>
                  <a:gd name="T14" fmla="*/ 202 w 228"/>
                  <a:gd name="T15" fmla="*/ 454 h 454"/>
                  <a:gd name="T16" fmla="*/ 227 w 228"/>
                  <a:gd name="T17" fmla="*/ 428 h 454"/>
                  <a:gd name="T18" fmla="*/ 228 w 228"/>
                  <a:gd name="T19" fmla="*/ 25 h 454"/>
                  <a:gd name="T20" fmla="*/ 220 w 228"/>
                  <a:gd name="T21" fmla="*/ 7 h 454"/>
                  <a:gd name="T22" fmla="*/ 71 w 228"/>
                  <a:gd name="T23" fmla="*/ 16 h 454"/>
                  <a:gd name="T24" fmla="*/ 158 w 228"/>
                  <a:gd name="T25" fmla="*/ 16 h 454"/>
                  <a:gd name="T26" fmla="*/ 162 w 228"/>
                  <a:gd name="T27" fmla="*/ 21 h 454"/>
                  <a:gd name="T28" fmla="*/ 158 w 228"/>
                  <a:gd name="T29" fmla="*/ 25 h 454"/>
                  <a:gd name="T30" fmla="*/ 71 w 228"/>
                  <a:gd name="T31" fmla="*/ 25 h 454"/>
                  <a:gd name="T32" fmla="*/ 66 w 228"/>
                  <a:gd name="T33" fmla="*/ 21 h 454"/>
                  <a:gd name="T34" fmla="*/ 71 w 228"/>
                  <a:gd name="T35" fmla="*/ 16 h 454"/>
                  <a:gd name="T36" fmla="*/ 114 w 228"/>
                  <a:gd name="T37" fmla="*/ 441 h 454"/>
                  <a:gd name="T38" fmla="*/ 96 w 228"/>
                  <a:gd name="T39" fmla="*/ 423 h 454"/>
                  <a:gd name="T40" fmla="*/ 114 w 228"/>
                  <a:gd name="T41" fmla="*/ 404 h 454"/>
                  <a:gd name="T42" fmla="*/ 132 w 228"/>
                  <a:gd name="T43" fmla="*/ 423 h 454"/>
                  <a:gd name="T44" fmla="*/ 114 w 228"/>
                  <a:gd name="T45" fmla="*/ 441 h 454"/>
                  <a:gd name="T46" fmla="*/ 211 w 228"/>
                  <a:gd name="T47" fmla="*/ 391 h 454"/>
                  <a:gd name="T48" fmla="*/ 17 w 228"/>
                  <a:gd name="T49" fmla="*/ 391 h 454"/>
                  <a:gd name="T50" fmla="*/ 17 w 228"/>
                  <a:gd name="T51" fmla="*/ 47 h 454"/>
                  <a:gd name="T52" fmla="*/ 211 w 228"/>
                  <a:gd name="T53" fmla="*/ 47 h 454"/>
                  <a:gd name="T54" fmla="*/ 211 w 228"/>
                  <a:gd name="T55" fmla="*/ 391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8" h="454">
                    <a:moveTo>
                      <a:pt x="220" y="7"/>
                    </a:moveTo>
                    <a:cubicBezTo>
                      <a:pt x="215" y="3"/>
                      <a:pt x="209" y="0"/>
                      <a:pt x="202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9" y="0"/>
                      <a:pt x="13" y="2"/>
                      <a:pt x="8" y="7"/>
                    </a:cubicBezTo>
                    <a:cubicBezTo>
                      <a:pt x="3" y="12"/>
                      <a:pt x="0" y="19"/>
                      <a:pt x="0" y="25"/>
                    </a:cubicBezTo>
                    <a:cubicBezTo>
                      <a:pt x="0" y="428"/>
                      <a:pt x="0" y="428"/>
                      <a:pt x="0" y="428"/>
                    </a:cubicBezTo>
                    <a:cubicBezTo>
                      <a:pt x="0" y="442"/>
                      <a:pt x="12" y="454"/>
                      <a:pt x="26" y="454"/>
                    </a:cubicBezTo>
                    <a:cubicBezTo>
                      <a:pt x="202" y="454"/>
                      <a:pt x="202" y="454"/>
                      <a:pt x="202" y="454"/>
                    </a:cubicBezTo>
                    <a:cubicBezTo>
                      <a:pt x="216" y="454"/>
                      <a:pt x="227" y="443"/>
                      <a:pt x="227" y="428"/>
                    </a:cubicBezTo>
                    <a:cubicBezTo>
                      <a:pt x="228" y="25"/>
                      <a:pt x="228" y="25"/>
                      <a:pt x="228" y="25"/>
                    </a:cubicBezTo>
                    <a:cubicBezTo>
                      <a:pt x="228" y="19"/>
                      <a:pt x="225" y="12"/>
                      <a:pt x="220" y="7"/>
                    </a:cubicBezTo>
                    <a:close/>
                    <a:moveTo>
                      <a:pt x="71" y="16"/>
                    </a:moveTo>
                    <a:cubicBezTo>
                      <a:pt x="158" y="16"/>
                      <a:pt x="158" y="16"/>
                      <a:pt x="158" y="16"/>
                    </a:cubicBezTo>
                    <a:cubicBezTo>
                      <a:pt x="160" y="16"/>
                      <a:pt x="162" y="18"/>
                      <a:pt x="162" y="21"/>
                    </a:cubicBezTo>
                    <a:cubicBezTo>
                      <a:pt x="162" y="23"/>
                      <a:pt x="160" y="25"/>
                      <a:pt x="158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68" y="25"/>
                      <a:pt x="66" y="23"/>
                      <a:pt x="66" y="21"/>
                    </a:cubicBezTo>
                    <a:cubicBezTo>
                      <a:pt x="66" y="18"/>
                      <a:pt x="68" y="16"/>
                      <a:pt x="71" y="16"/>
                    </a:cubicBezTo>
                    <a:close/>
                    <a:moveTo>
                      <a:pt x="114" y="441"/>
                    </a:moveTo>
                    <a:cubicBezTo>
                      <a:pt x="104" y="441"/>
                      <a:pt x="96" y="433"/>
                      <a:pt x="96" y="423"/>
                    </a:cubicBezTo>
                    <a:cubicBezTo>
                      <a:pt x="96" y="413"/>
                      <a:pt x="104" y="404"/>
                      <a:pt x="114" y="404"/>
                    </a:cubicBezTo>
                    <a:cubicBezTo>
                      <a:pt x="124" y="404"/>
                      <a:pt x="132" y="413"/>
                      <a:pt x="132" y="423"/>
                    </a:cubicBezTo>
                    <a:cubicBezTo>
                      <a:pt x="132" y="433"/>
                      <a:pt x="124" y="441"/>
                      <a:pt x="114" y="441"/>
                    </a:cubicBezTo>
                    <a:close/>
                    <a:moveTo>
                      <a:pt x="211" y="391"/>
                    </a:moveTo>
                    <a:cubicBezTo>
                      <a:pt x="17" y="391"/>
                      <a:pt x="17" y="391"/>
                      <a:pt x="17" y="391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211" y="47"/>
                      <a:pt x="211" y="47"/>
                      <a:pt x="211" y="47"/>
                    </a:cubicBezTo>
                    <a:lnTo>
                      <a:pt x="211" y="39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182732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dirty="0">
                  <a:solidFill>
                    <a:srgbClr val="676767"/>
                  </a:solidFill>
                  <a:latin typeface="CiscoSansTT ExtraLight"/>
                  <a:ea typeface="ＭＳ Ｐゴシック" charset="0"/>
                </a:endParaRPr>
              </a:p>
            </p:txBody>
          </p:sp>
        </p:grpSp>
      </p:grpSp>
      <p:grpSp>
        <p:nvGrpSpPr>
          <p:cNvPr id="15" name="Group 237">
            <a:extLst>
              <a:ext uri="{FF2B5EF4-FFF2-40B4-BE49-F238E27FC236}">
                <a16:creationId xmlns:a16="http://schemas.microsoft.com/office/drawing/2014/main" id="{88147B65-73BD-46D8-83CA-0ED159D4CB8A}"/>
              </a:ext>
            </a:extLst>
          </p:cNvPr>
          <p:cNvGrpSpPr/>
          <p:nvPr/>
        </p:nvGrpSpPr>
        <p:grpSpPr>
          <a:xfrm>
            <a:off x="3250067" y="2992797"/>
            <a:ext cx="3912180" cy="1440022"/>
            <a:chOff x="2565421" y="1113101"/>
            <a:chExt cx="4378035" cy="1611497"/>
          </a:xfrm>
        </p:grpSpPr>
        <p:grpSp>
          <p:nvGrpSpPr>
            <p:cNvPr id="16" name="Group 233">
              <a:extLst>
                <a:ext uri="{FF2B5EF4-FFF2-40B4-BE49-F238E27FC236}">
                  <a16:creationId xmlns:a16="http://schemas.microsoft.com/office/drawing/2014/main" id="{41B7B260-1C45-4535-A8E4-83CE5D9F6BFB}"/>
                </a:ext>
              </a:extLst>
            </p:cNvPr>
            <p:cNvGrpSpPr/>
            <p:nvPr/>
          </p:nvGrpSpPr>
          <p:grpSpPr>
            <a:xfrm>
              <a:off x="2565421" y="1113101"/>
              <a:ext cx="4378035" cy="1605148"/>
              <a:chOff x="5868852" y="655856"/>
              <a:chExt cx="3559175" cy="1304924"/>
            </a:xfrm>
          </p:grpSpPr>
          <p:sp>
            <p:nvSpPr>
              <p:cNvPr id="18" name="Freeform 19">
                <a:extLst>
                  <a:ext uri="{FF2B5EF4-FFF2-40B4-BE49-F238E27FC236}">
                    <a16:creationId xmlns:a16="http://schemas.microsoft.com/office/drawing/2014/main" id="{39E227E3-CB20-47D8-84BD-706972C23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8852" y="655856"/>
                <a:ext cx="3559175" cy="1304924"/>
              </a:xfrm>
              <a:custGeom>
                <a:avLst/>
                <a:gdLst>
                  <a:gd name="T0" fmla="*/ 1824 w 1824"/>
                  <a:gd name="T1" fmla="*/ 361 h 673"/>
                  <a:gd name="T2" fmla="*/ 1824 w 1824"/>
                  <a:gd name="T3" fmla="*/ 621 h 673"/>
                  <a:gd name="T4" fmla="*/ 1772 w 1824"/>
                  <a:gd name="T5" fmla="*/ 673 h 673"/>
                  <a:gd name="T6" fmla="*/ 1046 w 1824"/>
                  <a:gd name="T7" fmla="*/ 673 h 673"/>
                  <a:gd name="T8" fmla="*/ 883 w 1824"/>
                  <a:gd name="T9" fmla="*/ 673 h 673"/>
                  <a:gd name="T10" fmla="*/ 195 w 1824"/>
                  <a:gd name="T11" fmla="*/ 673 h 673"/>
                  <a:gd name="T12" fmla="*/ 195 w 1824"/>
                  <a:gd name="T13" fmla="*/ 672 h 673"/>
                  <a:gd name="T14" fmla="*/ 169 w 1824"/>
                  <a:gd name="T15" fmla="*/ 669 h 673"/>
                  <a:gd name="T16" fmla="*/ 0 w 1824"/>
                  <a:gd name="T17" fmla="*/ 464 h 673"/>
                  <a:gd name="T18" fmla="*/ 93 w 1824"/>
                  <a:gd name="T19" fmla="*/ 290 h 673"/>
                  <a:gd name="T20" fmla="*/ 94 w 1824"/>
                  <a:gd name="T21" fmla="*/ 290 h 673"/>
                  <a:gd name="T22" fmla="*/ 113 w 1824"/>
                  <a:gd name="T23" fmla="*/ 279 h 673"/>
                  <a:gd name="T24" fmla="*/ 111 w 1824"/>
                  <a:gd name="T25" fmla="*/ 270 h 673"/>
                  <a:gd name="T26" fmla="*/ 111 w 1824"/>
                  <a:gd name="T27" fmla="*/ 269 h 673"/>
                  <a:gd name="T28" fmla="*/ 197 w 1824"/>
                  <a:gd name="T29" fmla="*/ 130 h 673"/>
                  <a:gd name="T30" fmla="*/ 240 w 1824"/>
                  <a:gd name="T31" fmla="*/ 123 h 673"/>
                  <a:gd name="T32" fmla="*/ 249 w 1824"/>
                  <a:gd name="T33" fmla="*/ 123 h 673"/>
                  <a:gd name="T34" fmla="*/ 317 w 1824"/>
                  <a:gd name="T35" fmla="*/ 148 h 673"/>
                  <a:gd name="T36" fmla="*/ 322 w 1824"/>
                  <a:gd name="T37" fmla="*/ 134 h 673"/>
                  <a:gd name="T38" fmla="*/ 322 w 1824"/>
                  <a:gd name="T39" fmla="*/ 134 h 673"/>
                  <a:gd name="T40" fmla="*/ 458 w 1824"/>
                  <a:gd name="T41" fmla="*/ 13 h 673"/>
                  <a:gd name="T42" fmla="*/ 537 w 1824"/>
                  <a:gd name="T43" fmla="*/ 0 h 673"/>
                  <a:gd name="T44" fmla="*/ 552 w 1824"/>
                  <a:gd name="T45" fmla="*/ 1 h 673"/>
                  <a:gd name="T46" fmla="*/ 762 w 1824"/>
                  <a:gd name="T47" fmla="*/ 159 h 673"/>
                  <a:gd name="T48" fmla="*/ 762 w 1824"/>
                  <a:gd name="T49" fmla="*/ 159 h 673"/>
                  <a:gd name="T50" fmla="*/ 762 w 1824"/>
                  <a:gd name="T51" fmla="*/ 161 h 673"/>
                  <a:gd name="T52" fmla="*/ 771 w 1824"/>
                  <a:gd name="T53" fmla="*/ 157 h 673"/>
                  <a:gd name="T54" fmla="*/ 772 w 1824"/>
                  <a:gd name="T55" fmla="*/ 157 h 673"/>
                  <a:gd name="T56" fmla="*/ 835 w 1824"/>
                  <a:gd name="T57" fmla="*/ 146 h 673"/>
                  <a:gd name="T58" fmla="*/ 1015 w 1824"/>
                  <a:gd name="T59" fmla="*/ 274 h 673"/>
                  <a:gd name="T60" fmla="*/ 1024 w 1824"/>
                  <a:gd name="T61" fmla="*/ 309 h 673"/>
                  <a:gd name="T62" fmla="*/ 1772 w 1824"/>
                  <a:gd name="T63" fmla="*/ 309 h 673"/>
                  <a:gd name="T64" fmla="*/ 1824 w 1824"/>
                  <a:gd name="T65" fmla="*/ 361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4" h="673">
                    <a:moveTo>
                      <a:pt x="1824" y="361"/>
                    </a:moveTo>
                    <a:cubicBezTo>
                      <a:pt x="1824" y="621"/>
                      <a:pt x="1824" y="621"/>
                      <a:pt x="1824" y="621"/>
                    </a:cubicBezTo>
                    <a:cubicBezTo>
                      <a:pt x="1824" y="650"/>
                      <a:pt x="1801" y="673"/>
                      <a:pt x="1772" y="673"/>
                    </a:cubicBezTo>
                    <a:cubicBezTo>
                      <a:pt x="1046" y="673"/>
                      <a:pt x="1046" y="673"/>
                      <a:pt x="1046" y="673"/>
                    </a:cubicBezTo>
                    <a:cubicBezTo>
                      <a:pt x="883" y="673"/>
                      <a:pt x="883" y="673"/>
                      <a:pt x="883" y="673"/>
                    </a:cubicBezTo>
                    <a:cubicBezTo>
                      <a:pt x="195" y="673"/>
                      <a:pt x="195" y="673"/>
                      <a:pt x="195" y="673"/>
                    </a:cubicBezTo>
                    <a:cubicBezTo>
                      <a:pt x="195" y="672"/>
                      <a:pt x="195" y="672"/>
                      <a:pt x="195" y="672"/>
                    </a:cubicBezTo>
                    <a:cubicBezTo>
                      <a:pt x="181" y="671"/>
                      <a:pt x="170" y="669"/>
                      <a:pt x="169" y="669"/>
                    </a:cubicBezTo>
                    <a:cubicBezTo>
                      <a:pt x="71" y="649"/>
                      <a:pt x="0" y="563"/>
                      <a:pt x="0" y="464"/>
                    </a:cubicBezTo>
                    <a:cubicBezTo>
                      <a:pt x="0" y="394"/>
                      <a:pt x="35" y="329"/>
                      <a:pt x="93" y="290"/>
                    </a:cubicBezTo>
                    <a:cubicBezTo>
                      <a:pt x="94" y="290"/>
                      <a:pt x="94" y="290"/>
                      <a:pt x="94" y="290"/>
                    </a:cubicBezTo>
                    <a:cubicBezTo>
                      <a:pt x="113" y="279"/>
                      <a:pt x="113" y="279"/>
                      <a:pt x="113" y="279"/>
                    </a:cubicBezTo>
                    <a:cubicBezTo>
                      <a:pt x="111" y="270"/>
                      <a:pt x="111" y="270"/>
                      <a:pt x="111" y="270"/>
                    </a:cubicBezTo>
                    <a:cubicBezTo>
                      <a:pt x="111" y="269"/>
                      <a:pt x="111" y="269"/>
                      <a:pt x="111" y="269"/>
                    </a:cubicBezTo>
                    <a:cubicBezTo>
                      <a:pt x="103" y="209"/>
                      <a:pt x="139" y="150"/>
                      <a:pt x="197" y="130"/>
                    </a:cubicBezTo>
                    <a:cubicBezTo>
                      <a:pt x="211" y="125"/>
                      <a:pt x="226" y="123"/>
                      <a:pt x="240" y="123"/>
                    </a:cubicBezTo>
                    <a:cubicBezTo>
                      <a:pt x="243" y="123"/>
                      <a:pt x="246" y="123"/>
                      <a:pt x="249" y="123"/>
                    </a:cubicBezTo>
                    <a:cubicBezTo>
                      <a:pt x="273" y="125"/>
                      <a:pt x="297" y="133"/>
                      <a:pt x="317" y="148"/>
                    </a:cubicBezTo>
                    <a:cubicBezTo>
                      <a:pt x="322" y="134"/>
                      <a:pt x="322" y="134"/>
                      <a:pt x="322" y="134"/>
                    </a:cubicBezTo>
                    <a:cubicBezTo>
                      <a:pt x="322" y="134"/>
                      <a:pt x="322" y="134"/>
                      <a:pt x="322" y="134"/>
                    </a:cubicBezTo>
                    <a:cubicBezTo>
                      <a:pt x="350" y="77"/>
                      <a:pt x="398" y="34"/>
                      <a:pt x="458" y="13"/>
                    </a:cubicBezTo>
                    <a:cubicBezTo>
                      <a:pt x="484" y="5"/>
                      <a:pt x="510" y="0"/>
                      <a:pt x="537" y="0"/>
                    </a:cubicBezTo>
                    <a:cubicBezTo>
                      <a:pt x="542" y="0"/>
                      <a:pt x="547" y="0"/>
                      <a:pt x="552" y="1"/>
                    </a:cubicBezTo>
                    <a:cubicBezTo>
                      <a:pt x="648" y="7"/>
                      <a:pt x="730" y="69"/>
                      <a:pt x="762" y="159"/>
                    </a:cubicBezTo>
                    <a:cubicBezTo>
                      <a:pt x="762" y="159"/>
                      <a:pt x="762" y="159"/>
                      <a:pt x="762" y="159"/>
                    </a:cubicBezTo>
                    <a:cubicBezTo>
                      <a:pt x="762" y="161"/>
                      <a:pt x="762" y="161"/>
                      <a:pt x="762" y="161"/>
                    </a:cubicBezTo>
                    <a:cubicBezTo>
                      <a:pt x="771" y="157"/>
                      <a:pt x="771" y="157"/>
                      <a:pt x="771" y="157"/>
                    </a:cubicBezTo>
                    <a:cubicBezTo>
                      <a:pt x="772" y="157"/>
                      <a:pt x="772" y="157"/>
                      <a:pt x="772" y="157"/>
                    </a:cubicBezTo>
                    <a:cubicBezTo>
                      <a:pt x="792" y="150"/>
                      <a:pt x="813" y="146"/>
                      <a:pt x="835" y="146"/>
                    </a:cubicBezTo>
                    <a:cubicBezTo>
                      <a:pt x="916" y="146"/>
                      <a:pt x="988" y="198"/>
                      <a:pt x="1015" y="274"/>
                    </a:cubicBezTo>
                    <a:cubicBezTo>
                      <a:pt x="1019" y="285"/>
                      <a:pt x="1022" y="297"/>
                      <a:pt x="1024" y="309"/>
                    </a:cubicBezTo>
                    <a:cubicBezTo>
                      <a:pt x="1772" y="309"/>
                      <a:pt x="1772" y="309"/>
                      <a:pt x="1772" y="309"/>
                    </a:cubicBezTo>
                    <a:cubicBezTo>
                      <a:pt x="1801" y="309"/>
                      <a:pt x="1824" y="333"/>
                      <a:pt x="1824" y="361"/>
                    </a:cubicBezTo>
                    <a:close/>
                  </a:path>
                </a:pathLst>
              </a:custGeom>
              <a:solidFill>
                <a:srgbClr val="36A4D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676767"/>
                  </a:solidFill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19" name="Freeform 20">
                <a:extLst>
                  <a:ext uri="{FF2B5EF4-FFF2-40B4-BE49-F238E27FC236}">
                    <a16:creationId xmlns:a16="http://schemas.microsoft.com/office/drawing/2014/main" id="{1E2D5DDF-151C-458F-81A2-2DF67CDA1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0602" y="684431"/>
                <a:ext cx="2281238" cy="1246187"/>
              </a:xfrm>
              <a:custGeom>
                <a:avLst/>
                <a:gdLst>
                  <a:gd name="T0" fmla="*/ 535 w 1169"/>
                  <a:gd name="T1" fmla="*/ 2 h 642"/>
                  <a:gd name="T2" fmla="*/ 731 w 1169"/>
                  <a:gd name="T3" fmla="*/ 149 h 642"/>
                  <a:gd name="T4" fmla="*/ 736 w 1169"/>
                  <a:gd name="T5" fmla="*/ 169 h 642"/>
                  <a:gd name="T6" fmla="*/ 761 w 1169"/>
                  <a:gd name="T7" fmla="*/ 157 h 642"/>
                  <a:gd name="T8" fmla="*/ 984 w 1169"/>
                  <a:gd name="T9" fmla="*/ 264 h 642"/>
                  <a:gd name="T10" fmla="*/ 993 w 1169"/>
                  <a:gd name="T11" fmla="*/ 332 h 642"/>
                  <a:gd name="T12" fmla="*/ 990 w 1169"/>
                  <a:gd name="T13" fmla="*/ 344 h 642"/>
                  <a:gd name="T14" fmla="*/ 1017 w 1169"/>
                  <a:gd name="T15" fmla="*/ 341 h 642"/>
                  <a:gd name="T16" fmla="*/ 1169 w 1169"/>
                  <a:gd name="T17" fmla="*/ 492 h 642"/>
                  <a:gd name="T18" fmla="*/ 1048 w 1169"/>
                  <a:gd name="T19" fmla="*/ 639 h 642"/>
                  <a:gd name="T20" fmla="*/ 1028 w 1169"/>
                  <a:gd name="T21" fmla="*/ 642 h 642"/>
                  <a:gd name="T22" fmla="*/ 1017 w 1169"/>
                  <a:gd name="T23" fmla="*/ 642 h 642"/>
                  <a:gd name="T24" fmla="*/ 1017 w 1169"/>
                  <a:gd name="T25" fmla="*/ 642 h 642"/>
                  <a:gd name="T26" fmla="*/ 1017 w 1169"/>
                  <a:gd name="T27" fmla="*/ 642 h 642"/>
                  <a:gd name="T28" fmla="*/ 195 w 1169"/>
                  <a:gd name="T29" fmla="*/ 642 h 642"/>
                  <a:gd name="T30" fmla="*/ 195 w 1169"/>
                  <a:gd name="T31" fmla="*/ 642 h 642"/>
                  <a:gd name="T32" fmla="*/ 195 w 1169"/>
                  <a:gd name="T33" fmla="*/ 642 h 642"/>
                  <a:gd name="T34" fmla="*/ 156 w 1169"/>
                  <a:gd name="T35" fmla="*/ 638 h 642"/>
                  <a:gd name="T36" fmla="*/ 0 w 1169"/>
                  <a:gd name="T37" fmla="*/ 449 h 642"/>
                  <a:gd name="T38" fmla="*/ 86 w 1169"/>
                  <a:gd name="T39" fmla="*/ 288 h 642"/>
                  <a:gd name="T40" fmla="*/ 116 w 1169"/>
                  <a:gd name="T41" fmla="*/ 272 h 642"/>
                  <a:gd name="T42" fmla="*/ 111 w 1169"/>
                  <a:gd name="T43" fmla="*/ 252 h 642"/>
                  <a:gd name="T44" fmla="*/ 187 w 1169"/>
                  <a:gd name="T45" fmla="*/ 130 h 642"/>
                  <a:gd name="T46" fmla="*/ 232 w 1169"/>
                  <a:gd name="T47" fmla="*/ 124 h 642"/>
                  <a:gd name="T48" fmla="*/ 293 w 1169"/>
                  <a:gd name="T49" fmla="*/ 146 h 642"/>
                  <a:gd name="T50" fmla="*/ 307 w 1169"/>
                  <a:gd name="T51" fmla="*/ 161 h 642"/>
                  <a:gd name="T52" fmla="*/ 321 w 1169"/>
                  <a:gd name="T53" fmla="*/ 126 h 642"/>
                  <a:gd name="T54" fmla="*/ 448 w 1169"/>
                  <a:gd name="T55" fmla="*/ 14 h 642"/>
                  <a:gd name="T56" fmla="*/ 535 w 1169"/>
                  <a:gd name="T57" fmla="*/ 2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9" h="642">
                    <a:moveTo>
                      <a:pt x="535" y="2"/>
                    </a:moveTo>
                    <a:cubicBezTo>
                      <a:pt x="621" y="7"/>
                      <a:pt x="700" y="63"/>
                      <a:pt x="731" y="149"/>
                    </a:cubicBezTo>
                    <a:cubicBezTo>
                      <a:pt x="736" y="169"/>
                      <a:pt x="736" y="169"/>
                      <a:pt x="736" y="169"/>
                    </a:cubicBezTo>
                    <a:cubicBezTo>
                      <a:pt x="761" y="157"/>
                      <a:pt x="761" y="157"/>
                      <a:pt x="761" y="157"/>
                    </a:cubicBezTo>
                    <a:cubicBezTo>
                      <a:pt x="852" y="126"/>
                      <a:pt x="952" y="173"/>
                      <a:pt x="984" y="264"/>
                    </a:cubicBezTo>
                    <a:cubicBezTo>
                      <a:pt x="992" y="287"/>
                      <a:pt x="995" y="310"/>
                      <a:pt x="993" y="332"/>
                    </a:cubicBezTo>
                    <a:cubicBezTo>
                      <a:pt x="990" y="344"/>
                      <a:pt x="990" y="344"/>
                      <a:pt x="990" y="344"/>
                    </a:cubicBezTo>
                    <a:cubicBezTo>
                      <a:pt x="1017" y="341"/>
                      <a:pt x="1017" y="341"/>
                      <a:pt x="1017" y="341"/>
                    </a:cubicBezTo>
                    <a:cubicBezTo>
                      <a:pt x="1101" y="341"/>
                      <a:pt x="1169" y="408"/>
                      <a:pt x="1169" y="492"/>
                    </a:cubicBezTo>
                    <a:cubicBezTo>
                      <a:pt x="1169" y="564"/>
                      <a:pt x="1117" y="625"/>
                      <a:pt x="1048" y="639"/>
                    </a:cubicBezTo>
                    <a:cubicBezTo>
                      <a:pt x="1028" y="642"/>
                      <a:pt x="1028" y="642"/>
                      <a:pt x="1028" y="642"/>
                    </a:cubicBezTo>
                    <a:cubicBezTo>
                      <a:pt x="1017" y="642"/>
                      <a:pt x="1017" y="642"/>
                      <a:pt x="1017" y="642"/>
                    </a:cubicBezTo>
                    <a:cubicBezTo>
                      <a:pt x="1017" y="642"/>
                      <a:pt x="1017" y="642"/>
                      <a:pt x="1017" y="642"/>
                    </a:cubicBezTo>
                    <a:cubicBezTo>
                      <a:pt x="1017" y="642"/>
                      <a:pt x="1017" y="642"/>
                      <a:pt x="1017" y="642"/>
                    </a:cubicBezTo>
                    <a:cubicBezTo>
                      <a:pt x="195" y="642"/>
                      <a:pt x="195" y="642"/>
                      <a:pt x="195" y="642"/>
                    </a:cubicBezTo>
                    <a:cubicBezTo>
                      <a:pt x="195" y="642"/>
                      <a:pt x="195" y="642"/>
                      <a:pt x="195" y="642"/>
                    </a:cubicBezTo>
                    <a:cubicBezTo>
                      <a:pt x="195" y="642"/>
                      <a:pt x="215" y="642"/>
                      <a:pt x="195" y="642"/>
                    </a:cubicBezTo>
                    <a:cubicBezTo>
                      <a:pt x="176" y="642"/>
                      <a:pt x="156" y="638"/>
                      <a:pt x="156" y="638"/>
                    </a:cubicBezTo>
                    <a:cubicBezTo>
                      <a:pt x="67" y="620"/>
                      <a:pt x="0" y="542"/>
                      <a:pt x="0" y="449"/>
                    </a:cubicBezTo>
                    <a:cubicBezTo>
                      <a:pt x="0" y="382"/>
                      <a:pt x="34" y="323"/>
                      <a:pt x="86" y="288"/>
                    </a:cubicBezTo>
                    <a:cubicBezTo>
                      <a:pt x="86" y="288"/>
                      <a:pt x="101" y="279"/>
                      <a:pt x="116" y="272"/>
                    </a:cubicBezTo>
                    <a:cubicBezTo>
                      <a:pt x="114" y="264"/>
                      <a:pt x="111" y="252"/>
                      <a:pt x="111" y="252"/>
                    </a:cubicBezTo>
                    <a:cubicBezTo>
                      <a:pt x="104" y="200"/>
                      <a:pt x="135" y="148"/>
                      <a:pt x="187" y="130"/>
                    </a:cubicBezTo>
                    <a:cubicBezTo>
                      <a:pt x="202" y="125"/>
                      <a:pt x="217" y="123"/>
                      <a:pt x="232" y="124"/>
                    </a:cubicBezTo>
                    <a:cubicBezTo>
                      <a:pt x="254" y="126"/>
                      <a:pt x="275" y="133"/>
                      <a:pt x="293" y="146"/>
                    </a:cubicBezTo>
                    <a:cubicBezTo>
                      <a:pt x="293" y="146"/>
                      <a:pt x="293" y="146"/>
                      <a:pt x="307" y="161"/>
                    </a:cubicBezTo>
                    <a:cubicBezTo>
                      <a:pt x="314" y="142"/>
                      <a:pt x="321" y="126"/>
                      <a:pt x="321" y="126"/>
                    </a:cubicBezTo>
                    <a:cubicBezTo>
                      <a:pt x="345" y="75"/>
                      <a:pt x="390" y="34"/>
                      <a:pt x="448" y="14"/>
                    </a:cubicBezTo>
                    <a:cubicBezTo>
                      <a:pt x="477" y="3"/>
                      <a:pt x="506" y="0"/>
                      <a:pt x="535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676767"/>
                  </a:solidFill>
                  <a:latin typeface="CiscoSansTT ExtraLight"/>
                  <a:ea typeface="ＭＳ Ｐゴシック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F4CC090-9924-4D05-A1FA-56E762B01921}"/>
                </a:ext>
              </a:extLst>
            </p:cNvPr>
            <p:cNvSpPr/>
            <p:nvPr/>
          </p:nvSpPr>
          <p:spPr>
            <a:xfrm>
              <a:off x="5454962" y="1846544"/>
              <a:ext cx="1477648" cy="878054"/>
            </a:xfrm>
            <a:prstGeom prst="rect">
              <a:avLst/>
            </a:prstGeom>
          </p:spPr>
          <p:txBody>
            <a:bodyPr wrap="square" anchor="ctr">
              <a:noAutofit/>
            </a:bodyPr>
            <a:lstStyle/>
            <a:p>
              <a:pPr algn="r" defTabSz="34289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b="1" dirty="0" err="1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Webex</a:t>
              </a:r>
              <a:br>
                <a:rPr lang="en-US" sz="750" b="1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</a:br>
              <a:r>
                <a:rPr lang="en-US" sz="750" b="1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Collaboration</a:t>
              </a:r>
              <a:br>
                <a:rPr lang="en-US" sz="750" b="1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</a:br>
              <a:r>
                <a:rPr lang="en-US" sz="750" b="1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Cloud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F9621D-962B-4C75-87AC-74F02544A02F}"/>
              </a:ext>
            </a:extLst>
          </p:cNvPr>
          <p:cNvGrpSpPr/>
          <p:nvPr/>
        </p:nvGrpSpPr>
        <p:grpSpPr>
          <a:xfrm>
            <a:off x="3948618" y="3552456"/>
            <a:ext cx="862737" cy="556063"/>
            <a:chOff x="12216671" y="964664"/>
            <a:chExt cx="4972592" cy="3205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91A0B6-E8FC-448E-BB0C-56FF18E218A6}"/>
                </a:ext>
              </a:extLst>
            </p:cNvPr>
            <p:cNvGrpSpPr/>
            <p:nvPr/>
          </p:nvGrpSpPr>
          <p:grpSpPr>
            <a:xfrm>
              <a:off x="12637251" y="964664"/>
              <a:ext cx="3850467" cy="1977677"/>
              <a:chOff x="709261" y="2951742"/>
              <a:chExt cx="5348737" cy="295029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615763A-80B0-49DC-93E1-260C8384E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9261" y="2951742"/>
                <a:ext cx="5348737" cy="2950293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20A4726-87D4-41D0-967D-A749EF9AB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6136" y="3146298"/>
                <a:ext cx="3986095" cy="2430208"/>
              </a:xfrm>
              <a:prstGeom prst="rect">
                <a:avLst/>
              </a:prstGeom>
              <a:ln>
                <a:solidFill>
                  <a:schemeClr val="bg2">
                    <a:lumMod val="85000"/>
                  </a:schemeClr>
                </a:solidFill>
              </a:ln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FCE34A-B79F-450B-A36B-B6F3A8BF86A7}"/>
                </a:ext>
              </a:extLst>
            </p:cNvPr>
            <p:cNvSpPr txBox="1"/>
            <p:nvPr/>
          </p:nvSpPr>
          <p:spPr>
            <a:xfrm>
              <a:off x="12216671" y="3038773"/>
              <a:ext cx="4972592" cy="1130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75" b="1" dirty="0" err="1">
                  <a:solidFill>
                    <a:srgbClr val="ED820D"/>
                  </a:solidFill>
                  <a:latin typeface="Arial" charset="0"/>
                  <a:ea typeface="ＭＳ Ｐゴシック" charset="0"/>
                </a:rPr>
                <a:t>Webex</a:t>
              </a:r>
              <a:r>
                <a:rPr lang="en-US" sz="675" b="1" dirty="0">
                  <a:solidFill>
                    <a:srgbClr val="ED820D"/>
                  </a:solidFill>
                  <a:latin typeface="Arial" charset="0"/>
                  <a:ea typeface="ＭＳ Ｐゴシック" charset="0"/>
                </a:rPr>
                <a:t> Meetings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48C4D4-A594-41CF-8CE6-70C9C4CB3979}"/>
              </a:ext>
            </a:extLst>
          </p:cNvPr>
          <p:cNvGrpSpPr/>
          <p:nvPr/>
        </p:nvGrpSpPr>
        <p:grpSpPr>
          <a:xfrm>
            <a:off x="4295350" y="2334032"/>
            <a:ext cx="512570" cy="373572"/>
            <a:chOff x="5785712" y="965429"/>
            <a:chExt cx="1366854" cy="996192"/>
          </a:xfrm>
        </p:grpSpPr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id="{476FE8E8-64C4-452D-8B9D-2FDAFE1E3AF5}"/>
                </a:ext>
              </a:extLst>
            </p:cNvPr>
            <p:cNvGrpSpPr/>
            <p:nvPr/>
          </p:nvGrpSpPr>
          <p:grpSpPr>
            <a:xfrm>
              <a:off x="6061733" y="965429"/>
              <a:ext cx="868932" cy="597642"/>
              <a:chOff x="1823058" y="1813496"/>
              <a:chExt cx="309148" cy="212629"/>
            </a:xfrm>
          </p:grpSpPr>
          <p:sp>
            <p:nvSpPr>
              <p:cNvPr id="28" name="Rounded Rectangle 34">
                <a:extLst>
                  <a:ext uri="{FF2B5EF4-FFF2-40B4-BE49-F238E27FC236}">
                    <a16:creationId xmlns:a16="http://schemas.microsoft.com/office/drawing/2014/main" id="{3B503F86-F399-42DF-8A7B-4BC9CE1BF0BF}"/>
                  </a:ext>
                </a:extLst>
              </p:cNvPr>
              <p:cNvSpPr/>
              <p:nvPr/>
            </p:nvSpPr>
            <p:spPr>
              <a:xfrm>
                <a:off x="1829943" y="1813496"/>
                <a:ext cx="295164" cy="202952"/>
              </a:xfrm>
              <a:prstGeom prst="roundRect">
                <a:avLst>
                  <a:gd name="adj" fmla="val 4828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  <p:sp>
            <p:nvSpPr>
              <p:cNvPr id="29" name="Freeform 35">
                <a:extLst>
                  <a:ext uri="{FF2B5EF4-FFF2-40B4-BE49-F238E27FC236}">
                    <a16:creationId xmlns:a16="http://schemas.microsoft.com/office/drawing/2014/main" id="{5EB4AFB9-7B0C-4109-A762-51FD078090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1872739" y="1766659"/>
                <a:ext cx="209785" cy="309148"/>
              </a:xfrm>
              <a:custGeom>
                <a:avLst/>
                <a:gdLst>
                  <a:gd name="T0" fmla="*/ 812 w 860"/>
                  <a:gd name="T1" fmla="*/ 0 h 1268"/>
                  <a:gd name="T2" fmla="*/ 48 w 860"/>
                  <a:gd name="T3" fmla="*/ 0 h 1268"/>
                  <a:gd name="T4" fmla="*/ 0 w 860"/>
                  <a:gd name="T5" fmla="*/ 48 h 1268"/>
                  <a:gd name="T6" fmla="*/ 0 w 860"/>
                  <a:gd name="T7" fmla="*/ 1220 h 1268"/>
                  <a:gd name="T8" fmla="*/ 48 w 860"/>
                  <a:gd name="T9" fmla="*/ 1268 h 1268"/>
                  <a:gd name="T10" fmla="*/ 812 w 860"/>
                  <a:gd name="T11" fmla="*/ 1268 h 1268"/>
                  <a:gd name="T12" fmla="*/ 860 w 860"/>
                  <a:gd name="T13" fmla="*/ 1220 h 1268"/>
                  <a:gd name="T14" fmla="*/ 860 w 860"/>
                  <a:gd name="T15" fmla="*/ 48 h 1268"/>
                  <a:gd name="T16" fmla="*/ 812 w 860"/>
                  <a:gd name="T17" fmla="*/ 0 h 1268"/>
                  <a:gd name="T18" fmla="*/ 428 w 860"/>
                  <a:gd name="T19" fmla="*/ 56 h 1268"/>
                  <a:gd name="T20" fmla="*/ 440 w 860"/>
                  <a:gd name="T21" fmla="*/ 68 h 1268"/>
                  <a:gd name="T22" fmla="*/ 428 w 860"/>
                  <a:gd name="T23" fmla="*/ 80 h 1268"/>
                  <a:gd name="T24" fmla="*/ 416 w 860"/>
                  <a:gd name="T25" fmla="*/ 68 h 1268"/>
                  <a:gd name="T26" fmla="*/ 428 w 860"/>
                  <a:gd name="T27" fmla="*/ 56 h 1268"/>
                  <a:gd name="T28" fmla="*/ 432 w 860"/>
                  <a:gd name="T29" fmla="*/ 1232 h 1268"/>
                  <a:gd name="T30" fmla="*/ 400 w 860"/>
                  <a:gd name="T31" fmla="*/ 1200 h 1268"/>
                  <a:gd name="T32" fmla="*/ 432 w 860"/>
                  <a:gd name="T33" fmla="*/ 1168 h 1268"/>
                  <a:gd name="T34" fmla="*/ 464 w 860"/>
                  <a:gd name="T35" fmla="*/ 1200 h 1268"/>
                  <a:gd name="T36" fmla="*/ 432 w 860"/>
                  <a:gd name="T37" fmla="*/ 1232 h 1268"/>
                  <a:gd name="T38" fmla="*/ 796 w 860"/>
                  <a:gd name="T39" fmla="*/ 1140 h 1268"/>
                  <a:gd name="T40" fmla="*/ 68 w 860"/>
                  <a:gd name="T41" fmla="*/ 1140 h 1268"/>
                  <a:gd name="T42" fmla="*/ 68 w 860"/>
                  <a:gd name="T43" fmla="*/ 128 h 1268"/>
                  <a:gd name="T44" fmla="*/ 796 w 860"/>
                  <a:gd name="T45" fmla="*/ 128 h 1268"/>
                  <a:gd name="T46" fmla="*/ 796 w 860"/>
                  <a:gd name="T47" fmla="*/ 1140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60" h="1268">
                    <a:moveTo>
                      <a:pt x="812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1220"/>
                      <a:pt x="0" y="1220"/>
                      <a:pt x="0" y="1220"/>
                    </a:cubicBezTo>
                    <a:cubicBezTo>
                      <a:pt x="0" y="1246"/>
                      <a:pt x="22" y="1268"/>
                      <a:pt x="48" y="1268"/>
                    </a:cubicBezTo>
                    <a:cubicBezTo>
                      <a:pt x="812" y="1268"/>
                      <a:pt x="812" y="1268"/>
                      <a:pt x="812" y="1268"/>
                    </a:cubicBezTo>
                    <a:cubicBezTo>
                      <a:pt x="838" y="1268"/>
                      <a:pt x="860" y="1246"/>
                      <a:pt x="860" y="1220"/>
                    </a:cubicBezTo>
                    <a:cubicBezTo>
                      <a:pt x="860" y="48"/>
                      <a:pt x="860" y="48"/>
                      <a:pt x="860" y="48"/>
                    </a:cubicBezTo>
                    <a:cubicBezTo>
                      <a:pt x="860" y="22"/>
                      <a:pt x="838" y="0"/>
                      <a:pt x="812" y="0"/>
                    </a:cubicBezTo>
                    <a:close/>
                    <a:moveTo>
                      <a:pt x="428" y="56"/>
                    </a:moveTo>
                    <a:cubicBezTo>
                      <a:pt x="435" y="56"/>
                      <a:pt x="440" y="61"/>
                      <a:pt x="440" y="68"/>
                    </a:cubicBezTo>
                    <a:cubicBezTo>
                      <a:pt x="440" y="75"/>
                      <a:pt x="435" y="80"/>
                      <a:pt x="428" y="80"/>
                    </a:cubicBezTo>
                    <a:cubicBezTo>
                      <a:pt x="421" y="80"/>
                      <a:pt x="416" y="75"/>
                      <a:pt x="416" y="68"/>
                    </a:cubicBezTo>
                    <a:cubicBezTo>
                      <a:pt x="416" y="61"/>
                      <a:pt x="421" y="56"/>
                      <a:pt x="428" y="56"/>
                    </a:cubicBezTo>
                    <a:close/>
                    <a:moveTo>
                      <a:pt x="432" y="1232"/>
                    </a:moveTo>
                    <a:cubicBezTo>
                      <a:pt x="414" y="1232"/>
                      <a:pt x="400" y="1218"/>
                      <a:pt x="400" y="1200"/>
                    </a:cubicBezTo>
                    <a:cubicBezTo>
                      <a:pt x="400" y="1182"/>
                      <a:pt x="414" y="1168"/>
                      <a:pt x="432" y="1168"/>
                    </a:cubicBezTo>
                    <a:cubicBezTo>
                      <a:pt x="450" y="1168"/>
                      <a:pt x="464" y="1182"/>
                      <a:pt x="464" y="1200"/>
                    </a:cubicBezTo>
                    <a:cubicBezTo>
                      <a:pt x="464" y="1218"/>
                      <a:pt x="450" y="1232"/>
                      <a:pt x="432" y="1232"/>
                    </a:cubicBezTo>
                    <a:close/>
                    <a:moveTo>
                      <a:pt x="796" y="1140"/>
                    </a:moveTo>
                    <a:cubicBezTo>
                      <a:pt x="68" y="1140"/>
                      <a:pt x="68" y="1140"/>
                      <a:pt x="68" y="1140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796" y="128"/>
                      <a:pt x="796" y="128"/>
                      <a:pt x="796" y="128"/>
                    </a:cubicBezTo>
                    <a:lnTo>
                      <a:pt x="796" y="114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182732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dirty="0">
                  <a:solidFill>
                    <a:srgbClr val="676767"/>
                  </a:solidFill>
                  <a:latin typeface="CiscoSansTT ExtraLight"/>
                  <a:ea typeface="ＭＳ Ｐゴシック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0C56291-CC48-45DB-BE5C-3E314E5DD677}"/>
                </a:ext>
              </a:extLst>
            </p:cNvPr>
            <p:cNvSpPr txBox="1">
              <a:spLocks/>
            </p:cNvSpPr>
            <p:nvPr/>
          </p:nvSpPr>
          <p:spPr>
            <a:xfrm>
              <a:off x="5785712" y="1603631"/>
              <a:ext cx="1366854" cy="35799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600">
                  <a:solidFill>
                    <a:schemeClr val="bg1"/>
                  </a:solidFill>
                </a:defRPr>
              </a:lvl1pPr>
            </a:lstStyle>
            <a:p>
              <a:pPr defTabSz="342892">
                <a:defRPr/>
              </a:pPr>
              <a:r>
                <a:rPr lang="en-US" sz="450" dirty="0">
                  <a:solidFill>
                    <a:srgbClr val="7F7F7F"/>
                  </a:solidFill>
                  <a:latin typeface="CiscoSansTT ExtraLight"/>
                  <a:ea typeface="ＭＳ Ｐゴシック" charset="0"/>
                </a:rPr>
                <a:t>Tablet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9729DD-56E7-4828-BE74-CB7D250A5C0A}"/>
              </a:ext>
            </a:extLst>
          </p:cNvPr>
          <p:cNvGrpSpPr/>
          <p:nvPr/>
        </p:nvGrpSpPr>
        <p:grpSpPr>
          <a:xfrm>
            <a:off x="3281060" y="2271406"/>
            <a:ext cx="478998" cy="525083"/>
            <a:chOff x="4117677" y="1144424"/>
            <a:chExt cx="1423794" cy="1560778"/>
          </a:xfrm>
        </p:grpSpPr>
        <p:grpSp>
          <p:nvGrpSpPr>
            <p:cNvPr id="31" name="Group 35">
              <a:extLst>
                <a:ext uri="{FF2B5EF4-FFF2-40B4-BE49-F238E27FC236}">
                  <a16:creationId xmlns:a16="http://schemas.microsoft.com/office/drawing/2014/main" id="{2EC109AB-D723-4F10-A693-CD48DFA2EB2D}"/>
                </a:ext>
              </a:extLst>
            </p:cNvPr>
            <p:cNvGrpSpPr/>
            <p:nvPr/>
          </p:nvGrpSpPr>
          <p:grpSpPr>
            <a:xfrm>
              <a:off x="4117677" y="1144424"/>
              <a:ext cx="1183646" cy="1158465"/>
              <a:chOff x="-844205" y="1687984"/>
              <a:chExt cx="1399288" cy="1369516"/>
            </a:xfrm>
          </p:grpSpPr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27A95FB7-F925-4C66-B5B9-BF391862261B}"/>
                  </a:ext>
                </a:extLst>
              </p:cNvPr>
              <p:cNvSpPr/>
              <p:nvPr/>
            </p:nvSpPr>
            <p:spPr>
              <a:xfrm>
                <a:off x="-368434" y="1709578"/>
                <a:ext cx="872417" cy="1277681"/>
              </a:xfrm>
              <a:custGeom>
                <a:avLst/>
                <a:gdLst>
                  <a:gd name="connsiteX0" fmla="*/ 92937 w 1486283"/>
                  <a:gd name="connsiteY0" fmla="*/ 212691 h 2176704"/>
                  <a:gd name="connsiteX1" fmla="*/ 1393346 w 1486283"/>
                  <a:gd name="connsiteY1" fmla="*/ 212691 h 2176704"/>
                  <a:gd name="connsiteX2" fmla="*/ 1486283 w 1486283"/>
                  <a:gd name="connsiteY2" fmla="*/ 305628 h 2176704"/>
                  <a:gd name="connsiteX3" fmla="*/ 1486283 w 1486283"/>
                  <a:gd name="connsiteY3" fmla="*/ 2083767 h 2176704"/>
                  <a:gd name="connsiteX4" fmla="*/ 1393346 w 1486283"/>
                  <a:gd name="connsiteY4" fmla="*/ 2176704 h 2176704"/>
                  <a:gd name="connsiteX5" fmla="*/ 92937 w 1486283"/>
                  <a:gd name="connsiteY5" fmla="*/ 2176704 h 2176704"/>
                  <a:gd name="connsiteX6" fmla="*/ 0 w 1486283"/>
                  <a:gd name="connsiteY6" fmla="*/ 2083767 h 2176704"/>
                  <a:gd name="connsiteX7" fmla="*/ 0 w 1486283"/>
                  <a:gd name="connsiteY7" fmla="*/ 305628 h 2176704"/>
                  <a:gd name="connsiteX8" fmla="*/ 92937 w 1486283"/>
                  <a:gd name="connsiteY8" fmla="*/ 212691 h 2176704"/>
                  <a:gd name="connsiteX9" fmla="*/ 750435 w 1486283"/>
                  <a:gd name="connsiteY9" fmla="*/ 0 h 2176704"/>
                  <a:gd name="connsiteX10" fmla="*/ 814008 w 1486283"/>
                  <a:gd name="connsiteY10" fmla="*/ 63573 h 2176704"/>
                  <a:gd name="connsiteX11" fmla="*/ 750435 w 1486283"/>
                  <a:gd name="connsiteY11" fmla="*/ 127146 h 2176704"/>
                  <a:gd name="connsiteX12" fmla="*/ 686862 w 1486283"/>
                  <a:gd name="connsiteY12" fmla="*/ 63573 h 2176704"/>
                  <a:gd name="connsiteX13" fmla="*/ 750435 w 1486283"/>
                  <a:gd name="connsiteY13" fmla="*/ 0 h 2176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86283" h="2176704">
                    <a:moveTo>
                      <a:pt x="92937" y="212691"/>
                    </a:moveTo>
                    <a:lnTo>
                      <a:pt x="1393346" y="212691"/>
                    </a:lnTo>
                    <a:cubicBezTo>
                      <a:pt x="1444674" y="212691"/>
                      <a:pt x="1486283" y="254300"/>
                      <a:pt x="1486283" y="305628"/>
                    </a:cubicBezTo>
                    <a:lnTo>
                      <a:pt x="1486283" y="2083767"/>
                    </a:lnTo>
                    <a:cubicBezTo>
                      <a:pt x="1486283" y="2135095"/>
                      <a:pt x="1444674" y="2176704"/>
                      <a:pt x="1393346" y="2176704"/>
                    </a:cubicBezTo>
                    <a:lnTo>
                      <a:pt x="92937" y="2176704"/>
                    </a:lnTo>
                    <a:cubicBezTo>
                      <a:pt x="41609" y="2176704"/>
                      <a:pt x="0" y="2135095"/>
                      <a:pt x="0" y="2083767"/>
                    </a:cubicBezTo>
                    <a:lnTo>
                      <a:pt x="0" y="305628"/>
                    </a:lnTo>
                    <a:cubicBezTo>
                      <a:pt x="0" y="254300"/>
                      <a:pt x="41609" y="212691"/>
                      <a:pt x="92937" y="212691"/>
                    </a:cubicBezTo>
                    <a:close/>
                    <a:moveTo>
                      <a:pt x="750435" y="0"/>
                    </a:moveTo>
                    <a:cubicBezTo>
                      <a:pt x="785545" y="0"/>
                      <a:pt x="814008" y="28463"/>
                      <a:pt x="814008" y="63573"/>
                    </a:cubicBezTo>
                    <a:cubicBezTo>
                      <a:pt x="814008" y="98683"/>
                      <a:pt x="785545" y="127146"/>
                      <a:pt x="750435" y="127146"/>
                    </a:cubicBezTo>
                    <a:cubicBezTo>
                      <a:pt x="715325" y="127146"/>
                      <a:pt x="686862" y="98683"/>
                      <a:pt x="686862" y="63573"/>
                    </a:cubicBezTo>
                    <a:cubicBezTo>
                      <a:pt x="686862" y="28463"/>
                      <a:pt x="715325" y="0"/>
                      <a:pt x="7504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2CDF3824-1172-4544-88EB-4CBDB073EA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44205" y="1687984"/>
                <a:ext cx="1399288" cy="1369516"/>
              </a:xfrm>
              <a:custGeom>
                <a:avLst/>
                <a:gdLst>
                  <a:gd name="T0" fmla="*/ 390 w 563"/>
                  <a:gd name="T1" fmla="*/ 21 h 556"/>
                  <a:gd name="T2" fmla="*/ 368 w 563"/>
                  <a:gd name="T3" fmla="*/ 10 h 556"/>
                  <a:gd name="T4" fmla="*/ 38 w 563"/>
                  <a:gd name="T5" fmla="*/ 485 h 556"/>
                  <a:gd name="T6" fmla="*/ 155 w 563"/>
                  <a:gd name="T7" fmla="*/ 175 h 556"/>
                  <a:gd name="T8" fmla="*/ 549 w 563"/>
                  <a:gd name="T9" fmla="*/ 258 h 556"/>
                  <a:gd name="T10" fmla="*/ 549 w 563"/>
                  <a:gd name="T11" fmla="*/ 258 h 556"/>
                  <a:gd name="T12" fmla="*/ 549 w 563"/>
                  <a:gd name="T13" fmla="*/ 261 h 556"/>
                  <a:gd name="T14" fmla="*/ 549 w 563"/>
                  <a:gd name="T15" fmla="*/ 257 h 556"/>
                  <a:gd name="T16" fmla="*/ 549 w 563"/>
                  <a:gd name="T17" fmla="*/ 257 h 556"/>
                  <a:gd name="T18" fmla="*/ 550 w 563"/>
                  <a:gd name="T19" fmla="*/ 265 h 556"/>
                  <a:gd name="T20" fmla="*/ 550 w 563"/>
                  <a:gd name="T21" fmla="*/ 264 h 556"/>
                  <a:gd name="T22" fmla="*/ 550 w 563"/>
                  <a:gd name="T23" fmla="*/ 262 h 556"/>
                  <a:gd name="T24" fmla="*/ 550 w 563"/>
                  <a:gd name="T25" fmla="*/ 264 h 556"/>
                  <a:gd name="T26" fmla="*/ 549 w 563"/>
                  <a:gd name="T27" fmla="*/ 261 h 556"/>
                  <a:gd name="T28" fmla="*/ 523 w 563"/>
                  <a:gd name="T29" fmla="*/ 29 h 556"/>
                  <a:gd name="T30" fmla="*/ 211 w 563"/>
                  <a:gd name="T31" fmla="*/ 29 h 556"/>
                  <a:gd name="T32" fmla="*/ 165 w 563"/>
                  <a:gd name="T33" fmla="*/ 485 h 556"/>
                  <a:gd name="T34" fmla="*/ 28 w 563"/>
                  <a:gd name="T35" fmla="*/ 211 h 556"/>
                  <a:gd name="T36" fmla="*/ 30 w 563"/>
                  <a:gd name="T37" fmla="*/ 556 h 556"/>
                  <a:gd name="T38" fmla="*/ 563 w 563"/>
                  <a:gd name="T39" fmla="*/ 279 h 556"/>
                  <a:gd name="T40" fmla="*/ 295 w 563"/>
                  <a:gd name="T41" fmla="*/ 501 h 556"/>
                  <a:gd name="T42" fmla="*/ 331 w 563"/>
                  <a:gd name="T43" fmla="*/ 467 h 556"/>
                  <a:gd name="T44" fmla="*/ 331 w 563"/>
                  <a:gd name="T45" fmla="*/ 455 h 556"/>
                  <a:gd name="T46" fmla="*/ 295 w 563"/>
                  <a:gd name="T47" fmla="*/ 420 h 556"/>
                  <a:gd name="T48" fmla="*/ 336 w 563"/>
                  <a:gd name="T49" fmla="*/ 404 h 556"/>
                  <a:gd name="T50" fmla="*/ 290 w 563"/>
                  <a:gd name="T51" fmla="*/ 379 h 556"/>
                  <a:gd name="T52" fmla="*/ 336 w 563"/>
                  <a:gd name="T53" fmla="*/ 404 h 556"/>
                  <a:gd name="T54" fmla="*/ 290 w 563"/>
                  <a:gd name="T55" fmla="*/ 357 h 556"/>
                  <a:gd name="T56" fmla="*/ 336 w 563"/>
                  <a:gd name="T57" fmla="*/ 333 h 556"/>
                  <a:gd name="T58" fmla="*/ 351 w 563"/>
                  <a:gd name="T59" fmla="*/ 501 h 556"/>
                  <a:gd name="T60" fmla="*/ 386 w 563"/>
                  <a:gd name="T61" fmla="*/ 467 h 556"/>
                  <a:gd name="T62" fmla="*/ 386 w 563"/>
                  <a:gd name="T63" fmla="*/ 455 h 556"/>
                  <a:gd name="T64" fmla="*/ 351 w 563"/>
                  <a:gd name="T65" fmla="*/ 420 h 556"/>
                  <a:gd name="T66" fmla="*/ 391 w 563"/>
                  <a:gd name="T67" fmla="*/ 404 h 556"/>
                  <a:gd name="T68" fmla="*/ 345 w 563"/>
                  <a:gd name="T69" fmla="*/ 379 h 556"/>
                  <a:gd name="T70" fmla="*/ 391 w 563"/>
                  <a:gd name="T71" fmla="*/ 404 h 556"/>
                  <a:gd name="T72" fmla="*/ 345 w 563"/>
                  <a:gd name="T73" fmla="*/ 357 h 556"/>
                  <a:gd name="T74" fmla="*/ 391 w 563"/>
                  <a:gd name="T75" fmla="*/ 333 h 556"/>
                  <a:gd name="T76" fmla="*/ 406 w 563"/>
                  <a:gd name="T77" fmla="*/ 501 h 556"/>
                  <a:gd name="T78" fmla="*/ 442 w 563"/>
                  <a:gd name="T79" fmla="*/ 467 h 556"/>
                  <a:gd name="T80" fmla="*/ 442 w 563"/>
                  <a:gd name="T81" fmla="*/ 455 h 556"/>
                  <a:gd name="T82" fmla="*/ 406 w 563"/>
                  <a:gd name="T83" fmla="*/ 420 h 556"/>
                  <a:gd name="T84" fmla="*/ 447 w 563"/>
                  <a:gd name="T85" fmla="*/ 404 h 556"/>
                  <a:gd name="T86" fmla="*/ 401 w 563"/>
                  <a:gd name="T87" fmla="*/ 379 h 556"/>
                  <a:gd name="T88" fmla="*/ 447 w 563"/>
                  <a:gd name="T89" fmla="*/ 404 h 556"/>
                  <a:gd name="T90" fmla="*/ 401 w 563"/>
                  <a:gd name="T91" fmla="*/ 357 h 556"/>
                  <a:gd name="T92" fmla="*/ 447 w 563"/>
                  <a:gd name="T93" fmla="*/ 333 h 556"/>
                  <a:gd name="T94" fmla="*/ 212 w 563"/>
                  <a:gd name="T95" fmla="*/ 258 h 556"/>
                  <a:gd name="T96" fmla="*/ 513 w 563"/>
                  <a:gd name="T97" fmla="*/ 6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63" h="556">
                    <a:moveTo>
                      <a:pt x="368" y="0"/>
                    </a:moveTo>
                    <a:cubicBezTo>
                      <a:pt x="357" y="0"/>
                      <a:pt x="347" y="9"/>
                      <a:pt x="347" y="21"/>
                    </a:cubicBezTo>
                    <a:cubicBezTo>
                      <a:pt x="347" y="33"/>
                      <a:pt x="357" y="42"/>
                      <a:pt x="368" y="42"/>
                    </a:cubicBezTo>
                    <a:cubicBezTo>
                      <a:pt x="380" y="42"/>
                      <a:pt x="390" y="33"/>
                      <a:pt x="390" y="21"/>
                    </a:cubicBezTo>
                    <a:cubicBezTo>
                      <a:pt x="390" y="9"/>
                      <a:pt x="380" y="0"/>
                      <a:pt x="368" y="0"/>
                    </a:cubicBezTo>
                    <a:close/>
                    <a:moveTo>
                      <a:pt x="368" y="32"/>
                    </a:moveTo>
                    <a:cubicBezTo>
                      <a:pt x="362" y="32"/>
                      <a:pt x="357" y="27"/>
                      <a:pt x="357" y="21"/>
                    </a:cubicBezTo>
                    <a:cubicBezTo>
                      <a:pt x="357" y="15"/>
                      <a:pt x="362" y="10"/>
                      <a:pt x="368" y="10"/>
                    </a:cubicBezTo>
                    <a:cubicBezTo>
                      <a:pt x="375" y="10"/>
                      <a:pt x="380" y="15"/>
                      <a:pt x="380" y="21"/>
                    </a:cubicBezTo>
                    <a:cubicBezTo>
                      <a:pt x="380" y="27"/>
                      <a:pt x="375" y="32"/>
                      <a:pt x="368" y="32"/>
                    </a:cubicBezTo>
                    <a:close/>
                    <a:moveTo>
                      <a:pt x="61" y="508"/>
                    </a:moveTo>
                    <a:cubicBezTo>
                      <a:pt x="48" y="508"/>
                      <a:pt x="38" y="498"/>
                      <a:pt x="38" y="485"/>
                    </a:cubicBezTo>
                    <a:cubicBezTo>
                      <a:pt x="38" y="175"/>
                      <a:pt x="38" y="175"/>
                      <a:pt x="38" y="175"/>
                    </a:cubicBezTo>
                    <a:cubicBezTo>
                      <a:pt x="38" y="159"/>
                      <a:pt x="50" y="147"/>
                      <a:pt x="66" y="147"/>
                    </a:cubicBezTo>
                    <a:cubicBezTo>
                      <a:pt x="127" y="147"/>
                      <a:pt x="127" y="147"/>
                      <a:pt x="127" y="147"/>
                    </a:cubicBezTo>
                    <a:cubicBezTo>
                      <a:pt x="143" y="147"/>
                      <a:pt x="155" y="159"/>
                      <a:pt x="155" y="175"/>
                    </a:cubicBezTo>
                    <a:cubicBezTo>
                      <a:pt x="155" y="485"/>
                      <a:pt x="155" y="485"/>
                      <a:pt x="155" y="485"/>
                    </a:cubicBezTo>
                    <a:cubicBezTo>
                      <a:pt x="155" y="498"/>
                      <a:pt x="145" y="508"/>
                      <a:pt x="131" y="508"/>
                    </a:cubicBezTo>
                    <a:lnTo>
                      <a:pt x="61" y="508"/>
                    </a:lnTo>
                    <a:close/>
                    <a:moveTo>
                      <a:pt x="549" y="258"/>
                    </a:moveTo>
                    <a:cubicBezTo>
                      <a:pt x="549" y="258"/>
                      <a:pt x="549" y="258"/>
                      <a:pt x="549" y="258"/>
                    </a:cubicBezTo>
                    <a:cubicBezTo>
                      <a:pt x="549" y="258"/>
                      <a:pt x="549" y="258"/>
                      <a:pt x="549" y="258"/>
                    </a:cubicBezTo>
                    <a:close/>
                    <a:moveTo>
                      <a:pt x="549" y="259"/>
                    </a:moveTo>
                    <a:cubicBezTo>
                      <a:pt x="549" y="259"/>
                      <a:pt x="549" y="259"/>
                      <a:pt x="549" y="258"/>
                    </a:cubicBezTo>
                    <a:cubicBezTo>
                      <a:pt x="549" y="259"/>
                      <a:pt x="549" y="259"/>
                      <a:pt x="549" y="259"/>
                    </a:cubicBezTo>
                    <a:close/>
                    <a:moveTo>
                      <a:pt x="549" y="261"/>
                    </a:moveTo>
                    <a:cubicBezTo>
                      <a:pt x="549" y="261"/>
                      <a:pt x="550" y="261"/>
                      <a:pt x="550" y="262"/>
                    </a:cubicBezTo>
                    <a:cubicBezTo>
                      <a:pt x="550" y="261"/>
                      <a:pt x="549" y="261"/>
                      <a:pt x="549" y="261"/>
                    </a:cubicBezTo>
                    <a:close/>
                    <a:moveTo>
                      <a:pt x="549" y="258"/>
                    </a:moveTo>
                    <a:cubicBezTo>
                      <a:pt x="549" y="258"/>
                      <a:pt x="549" y="257"/>
                      <a:pt x="549" y="257"/>
                    </a:cubicBezTo>
                    <a:cubicBezTo>
                      <a:pt x="549" y="257"/>
                      <a:pt x="549" y="258"/>
                      <a:pt x="549" y="258"/>
                    </a:cubicBezTo>
                    <a:close/>
                    <a:moveTo>
                      <a:pt x="549" y="257"/>
                    </a:moveTo>
                    <a:cubicBezTo>
                      <a:pt x="549" y="257"/>
                      <a:pt x="549" y="257"/>
                      <a:pt x="549" y="257"/>
                    </a:cubicBezTo>
                    <a:cubicBezTo>
                      <a:pt x="549" y="257"/>
                      <a:pt x="549" y="257"/>
                      <a:pt x="549" y="257"/>
                    </a:cubicBezTo>
                    <a:close/>
                    <a:moveTo>
                      <a:pt x="549" y="257"/>
                    </a:moveTo>
                    <a:cubicBezTo>
                      <a:pt x="549" y="256"/>
                      <a:pt x="549" y="256"/>
                      <a:pt x="549" y="257"/>
                    </a:cubicBezTo>
                    <a:close/>
                    <a:moveTo>
                      <a:pt x="550" y="265"/>
                    </a:moveTo>
                    <a:cubicBezTo>
                      <a:pt x="550" y="265"/>
                      <a:pt x="550" y="265"/>
                      <a:pt x="550" y="265"/>
                    </a:cubicBezTo>
                    <a:cubicBezTo>
                      <a:pt x="550" y="265"/>
                      <a:pt x="550" y="265"/>
                      <a:pt x="550" y="265"/>
                    </a:cubicBezTo>
                    <a:close/>
                    <a:moveTo>
                      <a:pt x="550" y="265"/>
                    </a:moveTo>
                    <a:cubicBezTo>
                      <a:pt x="550" y="265"/>
                      <a:pt x="550" y="266"/>
                      <a:pt x="550" y="266"/>
                    </a:cubicBezTo>
                    <a:cubicBezTo>
                      <a:pt x="550" y="265"/>
                      <a:pt x="550" y="265"/>
                      <a:pt x="550" y="265"/>
                    </a:cubicBezTo>
                    <a:close/>
                    <a:moveTo>
                      <a:pt x="550" y="265"/>
                    </a:moveTo>
                    <a:cubicBezTo>
                      <a:pt x="550" y="264"/>
                      <a:pt x="550" y="264"/>
                      <a:pt x="550" y="264"/>
                    </a:cubicBezTo>
                    <a:cubicBezTo>
                      <a:pt x="550" y="264"/>
                      <a:pt x="550" y="264"/>
                      <a:pt x="550" y="265"/>
                    </a:cubicBezTo>
                    <a:close/>
                    <a:moveTo>
                      <a:pt x="550" y="262"/>
                    </a:moveTo>
                    <a:cubicBezTo>
                      <a:pt x="550" y="262"/>
                      <a:pt x="550" y="262"/>
                      <a:pt x="550" y="262"/>
                    </a:cubicBezTo>
                    <a:cubicBezTo>
                      <a:pt x="550" y="262"/>
                      <a:pt x="550" y="262"/>
                      <a:pt x="550" y="262"/>
                    </a:cubicBezTo>
                    <a:close/>
                    <a:moveTo>
                      <a:pt x="550" y="263"/>
                    </a:moveTo>
                    <a:cubicBezTo>
                      <a:pt x="550" y="263"/>
                      <a:pt x="550" y="263"/>
                      <a:pt x="550" y="262"/>
                    </a:cubicBezTo>
                    <a:cubicBezTo>
                      <a:pt x="550" y="262"/>
                      <a:pt x="550" y="263"/>
                      <a:pt x="550" y="263"/>
                    </a:cubicBezTo>
                    <a:close/>
                    <a:moveTo>
                      <a:pt x="550" y="264"/>
                    </a:moveTo>
                    <a:cubicBezTo>
                      <a:pt x="550" y="263"/>
                      <a:pt x="550" y="263"/>
                      <a:pt x="550" y="263"/>
                    </a:cubicBezTo>
                    <a:cubicBezTo>
                      <a:pt x="550" y="263"/>
                      <a:pt x="550" y="263"/>
                      <a:pt x="550" y="264"/>
                    </a:cubicBezTo>
                    <a:close/>
                    <a:moveTo>
                      <a:pt x="549" y="259"/>
                    </a:moveTo>
                    <a:cubicBezTo>
                      <a:pt x="549" y="260"/>
                      <a:pt x="549" y="260"/>
                      <a:pt x="549" y="261"/>
                    </a:cubicBezTo>
                    <a:cubicBezTo>
                      <a:pt x="549" y="260"/>
                      <a:pt x="549" y="260"/>
                      <a:pt x="549" y="259"/>
                    </a:cubicBezTo>
                    <a:close/>
                    <a:moveTo>
                      <a:pt x="550" y="266"/>
                    </a:moveTo>
                    <a:cubicBezTo>
                      <a:pt x="548" y="249"/>
                      <a:pt x="550" y="58"/>
                      <a:pt x="550" y="55"/>
                    </a:cubicBezTo>
                    <a:cubicBezTo>
                      <a:pt x="550" y="40"/>
                      <a:pt x="538" y="29"/>
                      <a:pt x="523" y="29"/>
                    </a:cubicBezTo>
                    <a:cubicBezTo>
                      <a:pt x="396" y="29"/>
                      <a:pt x="396" y="29"/>
                      <a:pt x="396" y="29"/>
                    </a:cubicBezTo>
                    <a:cubicBezTo>
                      <a:pt x="392" y="40"/>
                      <a:pt x="381" y="49"/>
                      <a:pt x="368" y="49"/>
                    </a:cubicBezTo>
                    <a:cubicBezTo>
                      <a:pt x="356" y="49"/>
                      <a:pt x="345" y="40"/>
                      <a:pt x="341" y="29"/>
                    </a:cubicBezTo>
                    <a:cubicBezTo>
                      <a:pt x="211" y="29"/>
                      <a:pt x="211" y="29"/>
                      <a:pt x="211" y="29"/>
                    </a:cubicBezTo>
                    <a:cubicBezTo>
                      <a:pt x="195" y="29"/>
                      <a:pt x="183" y="41"/>
                      <a:pt x="183" y="57"/>
                    </a:cubicBezTo>
                    <a:cubicBezTo>
                      <a:pt x="183" y="213"/>
                      <a:pt x="183" y="213"/>
                      <a:pt x="183" y="213"/>
                    </a:cubicBezTo>
                    <a:cubicBezTo>
                      <a:pt x="170" y="213"/>
                      <a:pt x="165" y="213"/>
                      <a:pt x="165" y="213"/>
                    </a:cubicBezTo>
                    <a:cubicBezTo>
                      <a:pt x="165" y="485"/>
                      <a:pt x="165" y="485"/>
                      <a:pt x="165" y="485"/>
                    </a:cubicBezTo>
                    <a:cubicBezTo>
                      <a:pt x="165" y="504"/>
                      <a:pt x="149" y="519"/>
                      <a:pt x="130" y="519"/>
                    </a:cubicBezTo>
                    <a:cubicBezTo>
                      <a:pt x="63" y="519"/>
                      <a:pt x="63" y="519"/>
                      <a:pt x="63" y="519"/>
                    </a:cubicBezTo>
                    <a:cubicBezTo>
                      <a:pt x="44" y="519"/>
                      <a:pt x="28" y="504"/>
                      <a:pt x="28" y="485"/>
                    </a:cubicBezTo>
                    <a:cubicBezTo>
                      <a:pt x="28" y="211"/>
                      <a:pt x="28" y="211"/>
                      <a:pt x="28" y="211"/>
                    </a:cubicBezTo>
                    <a:cubicBezTo>
                      <a:pt x="12" y="211"/>
                      <a:pt x="12" y="211"/>
                      <a:pt x="12" y="211"/>
                    </a:cubicBezTo>
                    <a:cubicBezTo>
                      <a:pt x="6" y="211"/>
                      <a:pt x="0" y="216"/>
                      <a:pt x="0" y="223"/>
                    </a:cubicBezTo>
                    <a:cubicBezTo>
                      <a:pt x="0" y="526"/>
                      <a:pt x="0" y="526"/>
                      <a:pt x="0" y="526"/>
                    </a:cubicBezTo>
                    <a:cubicBezTo>
                      <a:pt x="0" y="543"/>
                      <a:pt x="14" y="556"/>
                      <a:pt x="30" y="556"/>
                    </a:cubicBezTo>
                    <a:cubicBezTo>
                      <a:pt x="537" y="556"/>
                      <a:pt x="537" y="556"/>
                      <a:pt x="537" y="556"/>
                    </a:cubicBezTo>
                    <a:cubicBezTo>
                      <a:pt x="551" y="556"/>
                      <a:pt x="563" y="545"/>
                      <a:pt x="563" y="530"/>
                    </a:cubicBezTo>
                    <a:cubicBezTo>
                      <a:pt x="563" y="528"/>
                      <a:pt x="563" y="526"/>
                      <a:pt x="563" y="526"/>
                    </a:cubicBezTo>
                    <a:cubicBezTo>
                      <a:pt x="563" y="279"/>
                      <a:pt x="563" y="279"/>
                      <a:pt x="563" y="279"/>
                    </a:cubicBezTo>
                    <a:cubicBezTo>
                      <a:pt x="563" y="272"/>
                      <a:pt x="559" y="266"/>
                      <a:pt x="550" y="266"/>
                    </a:cubicBezTo>
                    <a:close/>
                    <a:moveTo>
                      <a:pt x="336" y="496"/>
                    </a:moveTo>
                    <a:cubicBezTo>
                      <a:pt x="336" y="499"/>
                      <a:pt x="333" y="501"/>
                      <a:pt x="331" y="501"/>
                    </a:cubicBezTo>
                    <a:cubicBezTo>
                      <a:pt x="295" y="501"/>
                      <a:pt x="295" y="501"/>
                      <a:pt x="295" y="501"/>
                    </a:cubicBezTo>
                    <a:cubicBezTo>
                      <a:pt x="292" y="501"/>
                      <a:pt x="290" y="499"/>
                      <a:pt x="290" y="496"/>
                    </a:cubicBezTo>
                    <a:cubicBezTo>
                      <a:pt x="290" y="472"/>
                      <a:pt x="290" y="472"/>
                      <a:pt x="290" y="472"/>
                    </a:cubicBezTo>
                    <a:cubicBezTo>
                      <a:pt x="290" y="469"/>
                      <a:pt x="292" y="467"/>
                      <a:pt x="295" y="467"/>
                    </a:cubicBezTo>
                    <a:cubicBezTo>
                      <a:pt x="331" y="467"/>
                      <a:pt x="331" y="467"/>
                      <a:pt x="331" y="467"/>
                    </a:cubicBezTo>
                    <a:cubicBezTo>
                      <a:pt x="333" y="467"/>
                      <a:pt x="336" y="469"/>
                      <a:pt x="336" y="472"/>
                    </a:cubicBezTo>
                    <a:lnTo>
                      <a:pt x="336" y="496"/>
                    </a:lnTo>
                    <a:close/>
                    <a:moveTo>
                      <a:pt x="336" y="450"/>
                    </a:moveTo>
                    <a:cubicBezTo>
                      <a:pt x="336" y="453"/>
                      <a:pt x="333" y="455"/>
                      <a:pt x="331" y="455"/>
                    </a:cubicBezTo>
                    <a:cubicBezTo>
                      <a:pt x="295" y="455"/>
                      <a:pt x="295" y="455"/>
                      <a:pt x="295" y="455"/>
                    </a:cubicBezTo>
                    <a:cubicBezTo>
                      <a:pt x="292" y="455"/>
                      <a:pt x="290" y="453"/>
                      <a:pt x="290" y="450"/>
                    </a:cubicBezTo>
                    <a:cubicBezTo>
                      <a:pt x="290" y="426"/>
                      <a:pt x="290" y="426"/>
                      <a:pt x="290" y="426"/>
                    </a:cubicBezTo>
                    <a:cubicBezTo>
                      <a:pt x="290" y="423"/>
                      <a:pt x="292" y="420"/>
                      <a:pt x="295" y="420"/>
                    </a:cubicBezTo>
                    <a:cubicBezTo>
                      <a:pt x="331" y="420"/>
                      <a:pt x="331" y="420"/>
                      <a:pt x="331" y="420"/>
                    </a:cubicBezTo>
                    <a:cubicBezTo>
                      <a:pt x="333" y="420"/>
                      <a:pt x="336" y="423"/>
                      <a:pt x="336" y="426"/>
                    </a:cubicBezTo>
                    <a:lnTo>
                      <a:pt x="336" y="450"/>
                    </a:lnTo>
                    <a:close/>
                    <a:moveTo>
                      <a:pt x="336" y="404"/>
                    </a:moveTo>
                    <a:cubicBezTo>
                      <a:pt x="336" y="406"/>
                      <a:pt x="333" y="409"/>
                      <a:pt x="331" y="409"/>
                    </a:cubicBezTo>
                    <a:cubicBezTo>
                      <a:pt x="295" y="409"/>
                      <a:pt x="295" y="409"/>
                      <a:pt x="295" y="409"/>
                    </a:cubicBezTo>
                    <a:cubicBezTo>
                      <a:pt x="292" y="409"/>
                      <a:pt x="290" y="406"/>
                      <a:pt x="290" y="404"/>
                    </a:cubicBezTo>
                    <a:cubicBezTo>
                      <a:pt x="290" y="379"/>
                      <a:pt x="290" y="379"/>
                      <a:pt x="290" y="379"/>
                    </a:cubicBezTo>
                    <a:cubicBezTo>
                      <a:pt x="290" y="376"/>
                      <a:pt x="292" y="374"/>
                      <a:pt x="295" y="374"/>
                    </a:cubicBezTo>
                    <a:cubicBezTo>
                      <a:pt x="331" y="374"/>
                      <a:pt x="331" y="374"/>
                      <a:pt x="331" y="374"/>
                    </a:cubicBezTo>
                    <a:cubicBezTo>
                      <a:pt x="333" y="374"/>
                      <a:pt x="336" y="376"/>
                      <a:pt x="336" y="379"/>
                    </a:cubicBezTo>
                    <a:lnTo>
                      <a:pt x="336" y="404"/>
                    </a:lnTo>
                    <a:close/>
                    <a:moveTo>
                      <a:pt x="336" y="357"/>
                    </a:moveTo>
                    <a:cubicBezTo>
                      <a:pt x="336" y="360"/>
                      <a:pt x="333" y="362"/>
                      <a:pt x="331" y="362"/>
                    </a:cubicBezTo>
                    <a:cubicBezTo>
                      <a:pt x="295" y="362"/>
                      <a:pt x="295" y="362"/>
                      <a:pt x="295" y="362"/>
                    </a:cubicBezTo>
                    <a:cubicBezTo>
                      <a:pt x="292" y="362"/>
                      <a:pt x="290" y="360"/>
                      <a:pt x="290" y="357"/>
                    </a:cubicBezTo>
                    <a:cubicBezTo>
                      <a:pt x="290" y="333"/>
                      <a:pt x="290" y="333"/>
                      <a:pt x="290" y="333"/>
                    </a:cubicBezTo>
                    <a:cubicBezTo>
                      <a:pt x="290" y="330"/>
                      <a:pt x="292" y="328"/>
                      <a:pt x="295" y="328"/>
                    </a:cubicBezTo>
                    <a:cubicBezTo>
                      <a:pt x="331" y="328"/>
                      <a:pt x="331" y="328"/>
                      <a:pt x="331" y="328"/>
                    </a:cubicBezTo>
                    <a:cubicBezTo>
                      <a:pt x="333" y="328"/>
                      <a:pt x="336" y="330"/>
                      <a:pt x="336" y="333"/>
                    </a:cubicBezTo>
                    <a:lnTo>
                      <a:pt x="336" y="357"/>
                    </a:lnTo>
                    <a:close/>
                    <a:moveTo>
                      <a:pt x="391" y="496"/>
                    </a:moveTo>
                    <a:cubicBezTo>
                      <a:pt x="391" y="499"/>
                      <a:pt x="389" y="501"/>
                      <a:pt x="386" y="501"/>
                    </a:cubicBezTo>
                    <a:cubicBezTo>
                      <a:pt x="351" y="501"/>
                      <a:pt x="351" y="501"/>
                      <a:pt x="351" y="501"/>
                    </a:cubicBezTo>
                    <a:cubicBezTo>
                      <a:pt x="348" y="501"/>
                      <a:pt x="345" y="499"/>
                      <a:pt x="345" y="496"/>
                    </a:cubicBezTo>
                    <a:cubicBezTo>
                      <a:pt x="345" y="472"/>
                      <a:pt x="345" y="472"/>
                      <a:pt x="345" y="472"/>
                    </a:cubicBezTo>
                    <a:cubicBezTo>
                      <a:pt x="345" y="469"/>
                      <a:pt x="348" y="467"/>
                      <a:pt x="351" y="467"/>
                    </a:cubicBezTo>
                    <a:cubicBezTo>
                      <a:pt x="386" y="467"/>
                      <a:pt x="386" y="467"/>
                      <a:pt x="386" y="467"/>
                    </a:cubicBezTo>
                    <a:cubicBezTo>
                      <a:pt x="389" y="467"/>
                      <a:pt x="391" y="469"/>
                      <a:pt x="391" y="472"/>
                    </a:cubicBezTo>
                    <a:lnTo>
                      <a:pt x="391" y="496"/>
                    </a:lnTo>
                    <a:close/>
                    <a:moveTo>
                      <a:pt x="391" y="450"/>
                    </a:moveTo>
                    <a:cubicBezTo>
                      <a:pt x="391" y="453"/>
                      <a:pt x="389" y="455"/>
                      <a:pt x="386" y="455"/>
                    </a:cubicBezTo>
                    <a:cubicBezTo>
                      <a:pt x="351" y="455"/>
                      <a:pt x="351" y="455"/>
                      <a:pt x="351" y="455"/>
                    </a:cubicBezTo>
                    <a:cubicBezTo>
                      <a:pt x="348" y="455"/>
                      <a:pt x="345" y="453"/>
                      <a:pt x="345" y="450"/>
                    </a:cubicBezTo>
                    <a:cubicBezTo>
                      <a:pt x="345" y="426"/>
                      <a:pt x="345" y="426"/>
                      <a:pt x="345" y="426"/>
                    </a:cubicBezTo>
                    <a:cubicBezTo>
                      <a:pt x="345" y="423"/>
                      <a:pt x="348" y="420"/>
                      <a:pt x="351" y="420"/>
                    </a:cubicBezTo>
                    <a:cubicBezTo>
                      <a:pt x="386" y="420"/>
                      <a:pt x="386" y="420"/>
                      <a:pt x="386" y="420"/>
                    </a:cubicBezTo>
                    <a:cubicBezTo>
                      <a:pt x="389" y="420"/>
                      <a:pt x="391" y="423"/>
                      <a:pt x="391" y="426"/>
                    </a:cubicBezTo>
                    <a:lnTo>
                      <a:pt x="391" y="450"/>
                    </a:lnTo>
                    <a:close/>
                    <a:moveTo>
                      <a:pt x="391" y="404"/>
                    </a:moveTo>
                    <a:cubicBezTo>
                      <a:pt x="391" y="406"/>
                      <a:pt x="389" y="409"/>
                      <a:pt x="386" y="409"/>
                    </a:cubicBezTo>
                    <a:cubicBezTo>
                      <a:pt x="351" y="409"/>
                      <a:pt x="351" y="409"/>
                      <a:pt x="351" y="409"/>
                    </a:cubicBezTo>
                    <a:cubicBezTo>
                      <a:pt x="348" y="409"/>
                      <a:pt x="345" y="406"/>
                      <a:pt x="345" y="404"/>
                    </a:cubicBezTo>
                    <a:cubicBezTo>
                      <a:pt x="345" y="379"/>
                      <a:pt x="345" y="379"/>
                      <a:pt x="345" y="379"/>
                    </a:cubicBezTo>
                    <a:cubicBezTo>
                      <a:pt x="345" y="376"/>
                      <a:pt x="348" y="374"/>
                      <a:pt x="351" y="374"/>
                    </a:cubicBezTo>
                    <a:cubicBezTo>
                      <a:pt x="386" y="374"/>
                      <a:pt x="386" y="374"/>
                      <a:pt x="386" y="374"/>
                    </a:cubicBezTo>
                    <a:cubicBezTo>
                      <a:pt x="389" y="374"/>
                      <a:pt x="391" y="376"/>
                      <a:pt x="391" y="379"/>
                    </a:cubicBezTo>
                    <a:lnTo>
                      <a:pt x="391" y="404"/>
                    </a:lnTo>
                    <a:close/>
                    <a:moveTo>
                      <a:pt x="391" y="357"/>
                    </a:moveTo>
                    <a:cubicBezTo>
                      <a:pt x="391" y="360"/>
                      <a:pt x="389" y="362"/>
                      <a:pt x="386" y="362"/>
                    </a:cubicBezTo>
                    <a:cubicBezTo>
                      <a:pt x="351" y="362"/>
                      <a:pt x="351" y="362"/>
                      <a:pt x="351" y="362"/>
                    </a:cubicBezTo>
                    <a:cubicBezTo>
                      <a:pt x="348" y="362"/>
                      <a:pt x="345" y="360"/>
                      <a:pt x="345" y="357"/>
                    </a:cubicBezTo>
                    <a:cubicBezTo>
                      <a:pt x="345" y="333"/>
                      <a:pt x="345" y="333"/>
                      <a:pt x="345" y="333"/>
                    </a:cubicBezTo>
                    <a:cubicBezTo>
                      <a:pt x="345" y="330"/>
                      <a:pt x="348" y="328"/>
                      <a:pt x="351" y="328"/>
                    </a:cubicBezTo>
                    <a:cubicBezTo>
                      <a:pt x="386" y="328"/>
                      <a:pt x="386" y="328"/>
                      <a:pt x="386" y="328"/>
                    </a:cubicBezTo>
                    <a:cubicBezTo>
                      <a:pt x="389" y="328"/>
                      <a:pt x="391" y="330"/>
                      <a:pt x="391" y="333"/>
                    </a:cubicBezTo>
                    <a:lnTo>
                      <a:pt x="391" y="357"/>
                    </a:lnTo>
                    <a:close/>
                    <a:moveTo>
                      <a:pt x="447" y="496"/>
                    </a:moveTo>
                    <a:cubicBezTo>
                      <a:pt x="447" y="499"/>
                      <a:pt x="445" y="501"/>
                      <a:pt x="442" y="501"/>
                    </a:cubicBezTo>
                    <a:cubicBezTo>
                      <a:pt x="406" y="501"/>
                      <a:pt x="406" y="501"/>
                      <a:pt x="406" y="501"/>
                    </a:cubicBezTo>
                    <a:cubicBezTo>
                      <a:pt x="404" y="501"/>
                      <a:pt x="401" y="499"/>
                      <a:pt x="401" y="496"/>
                    </a:cubicBezTo>
                    <a:cubicBezTo>
                      <a:pt x="401" y="472"/>
                      <a:pt x="401" y="472"/>
                      <a:pt x="401" y="472"/>
                    </a:cubicBezTo>
                    <a:cubicBezTo>
                      <a:pt x="401" y="469"/>
                      <a:pt x="404" y="467"/>
                      <a:pt x="406" y="467"/>
                    </a:cubicBezTo>
                    <a:cubicBezTo>
                      <a:pt x="442" y="467"/>
                      <a:pt x="442" y="467"/>
                      <a:pt x="442" y="467"/>
                    </a:cubicBezTo>
                    <a:cubicBezTo>
                      <a:pt x="445" y="467"/>
                      <a:pt x="447" y="469"/>
                      <a:pt x="447" y="472"/>
                    </a:cubicBezTo>
                    <a:lnTo>
                      <a:pt x="447" y="496"/>
                    </a:lnTo>
                    <a:close/>
                    <a:moveTo>
                      <a:pt x="447" y="450"/>
                    </a:moveTo>
                    <a:cubicBezTo>
                      <a:pt x="447" y="453"/>
                      <a:pt x="445" y="455"/>
                      <a:pt x="442" y="455"/>
                    </a:cubicBezTo>
                    <a:cubicBezTo>
                      <a:pt x="406" y="455"/>
                      <a:pt x="406" y="455"/>
                      <a:pt x="406" y="455"/>
                    </a:cubicBezTo>
                    <a:cubicBezTo>
                      <a:pt x="404" y="455"/>
                      <a:pt x="401" y="453"/>
                      <a:pt x="401" y="450"/>
                    </a:cubicBezTo>
                    <a:cubicBezTo>
                      <a:pt x="401" y="426"/>
                      <a:pt x="401" y="426"/>
                      <a:pt x="401" y="426"/>
                    </a:cubicBezTo>
                    <a:cubicBezTo>
                      <a:pt x="401" y="423"/>
                      <a:pt x="404" y="420"/>
                      <a:pt x="406" y="420"/>
                    </a:cubicBezTo>
                    <a:cubicBezTo>
                      <a:pt x="442" y="420"/>
                      <a:pt x="442" y="420"/>
                      <a:pt x="442" y="420"/>
                    </a:cubicBezTo>
                    <a:cubicBezTo>
                      <a:pt x="445" y="420"/>
                      <a:pt x="447" y="423"/>
                      <a:pt x="447" y="426"/>
                    </a:cubicBezTo>
                    <a:lnTo>
                      <a:pt x="447" y="450"/>
                    </a:lnTo>
                    <a:close/>
                    <a:moveTo>
                      <a:pt x="447" y="404"/>
                    </a:moveTo>
                    <a:cubicBezTo>
                      <a:pt x="447" y="406"/>
                      <a:pt x="445" y="409"/>
                      <a:pt x="442" y="409"/>
                    </a:cubicBezTo>
                    <a:cubicBezTo>
                      <a:pt x="406" y="409"/>
                      <a:pt x="406" y="409"/>
                      <a:pt x="406" y="409"/>
                    </a:cubicBezTo>
                    <a:cubicBezTo>
                      <a:pt x="404" y="409"/>
                      <a:pt x="401" y="406"/>
                      <a:pt x="401" y="404"/>
                    </a:cubicBezTo>
                    <a:cubicBezTo>
                      <a:pt x="401" y="379"/>
                      <a:pt x="401" y="379"/>
                      <a:pt x="401" y="379"/>
                    </a:cubicBezTo>
                    <a:cubicBezTo>
                      <a:pt x="401" y="376"/>
                      <a:pt x="404" y="374"/>
                      <a:pt x="406" y="374"/>
                    </a:cubicBezTo>
                    <a:cubicBezTo>
                      <a:pt x="442" y="374"/>
                      <a:pt x="442" y="374"/>
                      <a:pt x="442" y="374"/>
                    </a:cubicBezTo>
                    <a:cubicBezTo>
                      <a:pt x="445" y="374"/>
                      <a:pt x="447" y="376"/>
                      <a:pt x="447" y="379"/>
                    </a:cubicBezTo>
                    <a:lnTo>
                      <a:pt x="447" y="404"/>
                    </a:lnTo>
                    <a:close/>
                    <a:moveTo>
                      <a:pt x="447" y="357"/>
                    </a:moveTo>
                    <a:cubicBezTo>
                      <a:pt x="447" y="360"/>
                      <a:pt x="445" y="362"/>
                      <a:pt x="442" y="362"/>
                    </a:cubicBezTo>
                    <a:cubicBezTo>
                      <a:pt x="406" y="362"/>
                      <a:pt x="406" y="362"/>
                      <a:pt x="406" y="362"/>
                    </a:cubicBezTo>
                    <a:cubicBezTo>
                      <a:pt x="404" y="362"/>
                      <a:pt x="401" y="360"/>
                      <a:pt x="401" y="357"/>
                    </a:cubicBezTo>
                    <a:cubicBezTo>
                      <a:pt x="401" y="333"/>
                      <a:pt x="401" y="333"/>
                      <a:pt x="401" y="333"/>
                    </a:cubicBezTo>
                    <a:cubicBezTo>
                      <a:pt x="401" y="330"/>
                      <a:pt x="404" y="328"/>
                      <a:pt x="406" y="328"/>
                    </a:cubicBezTo>
                    <a:cubicBezTo>
                      <a:pt x="442" y="328"/>
                      <a:pt x="442" y="328"/>
                      <a:pt x="442" y="328"/>
                    </a:cubicBezTo>
                    <a:cubicBezTo>
                      <a:pt x="445" y="328"/>
                      <a:pt x="447" y="330"/>
                      <a:pt x="447" y="333"/>
                    </a:cubicBezTo>
                    <a:lnTo>
                      <a:pt x="447" y="357"/>
                    </a:lnTo>
                    <a:close/>
                    <a:moveTo>
                      <a:pt x="521" y="249"/>
                    </a:moveTo>
                    <a:cubicBezTo>
                      <a:pt x="521" y="254"/>
                      <a:pt x="517" y="258"/>
                      <a:pt x="513" y="258"/>
                    </a:cubicBezTo>
                    <a:cubicBezTo>
                      <a:pt x="212" y="258"/>
                      <a:pt x="212" y="258"/>
                      <a:pt x="212" y="258"/>
                    </a:cubicBezTo>
                    <a:cubicBezTo>
                      <a:pt x="210" y="258"/>
                      <a:pt x="208" y="256"/>
                      <a:pt x="208" y="253"/>
                    </a:cubicBezTo>
                    <a:cubicBezTo>
                      <a:pt x="208" y="69"/>
                      <a:pt x="208" y="69"/>
                      <a:pt x="208" y="69"/>
                    </a:cubicBezTo>
                    <a:cubicBezTo>
                      <a:pt x="208" y="64"/>
                      <a:pt x="211" y="60"/>
                      <a:pt x="216" y="60"/>
                    </a:cubicBezTo>
                    <a:cubicBezTo>
                      <a:pt x="513" y="60"/>
                      <a:pt x="513" y="60"/>
                      <a:pt x="513" y="60"/>
                    </a:cubicBezTo>
                    <a:cubicBezTo>
                      <a:pt x="517" y="60"/>
                      <a:pt x="521" y="64"/>
                      <a:pt x="521" y="69"/>
                    </a:cubicBezTo>
                    <a:lnTo>
                      <a:pt x="521" y="249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182732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dirty="0">
                  <a:solidFill>
                    <a:srgbClr val="676767"/>
                  </a:solidFill>
                  <a:latin typeface="CiscoSansTT ExtraLight"/>
                  <a:ea typeface="ＭＳ Ｐゴシック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290C658-41A4-4995-A7D2-C60742AFBA4B}"/>
                </a:ext>
              </a:extLst>
            </p:cNvPr>
            <p:cNvSpPr txBox="1">
              <a:spLocks/>
            </p:cNvSpPr>
            <p:nvPr/>
          </p:nvSpPr>
          <p:spPr>
            <a:xfrm>
              <a:off x="4174617" y="2347212"/>
              <a:ext cx="1366854" cy="35799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600">
                  <a:solidFill>
                    <a:schemeClr val="bg1"/>
                  </a:solidFill>
                </a:defRPr>
              </a:lvl1pPr>
            </a:lstStyle>
            <a:p>
              <a:pPr defTabSz="342892">
                <a:defRPr/>
              </a:pPr>
              <a:r>
                <a:rPr lang="en-US" sz="450" dirty="0">
                  <a:solidFill>
                    <a:srgbClr val="7F7F7F"/>
                  </a:solidFill>
                  <a:latin typeface="CiscoSansTT ExtraLight"/>
                  <a:ea typeface="ＭＳ Ｐゴシック" charset="0"/>
                </a:rPr>
                <a:t>Desk Phone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9056DB0-763B-477A-A663-FABE6987E033}"/>
              </a:ext>
            </a:extLst>
          </p:cNvPr>
          <p:cNvGrpSpPr/>
          <p:nvPr/>
        </p:nvGrpSpPr>
        <p:grpSpPr>
          <a:xfrm>
            <a:off x="2331649" y="2707604"/>
            <a:ext cx="630333" cy="559026"/>
            <a:chOff x="2599605" y="2598099"/>
            <a:chExt cx="1366854" cy="1212228"/>
          </a:xfrm>
        </p:grpSpPr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12F6B402-3BAB-453A-924F-366B3EFD2F26}"/>
                </a:ext>
              </a:extLst>
            </p:cNvPr>
            <p:cNvGrpSpPr/>
            <p:nvPr/>
          </p:nvGrpSpPr>
          <p:grpSpPr>
            <a:xfrm>
              <a:off x="2631011" y="2598099"/>
              <a:ext cx="1316381" cy="779064"/>
              <a:chOff x="1785928" y="2157447"/>
              <a:chExt cx="383408" cy="226909"/>
            </a:xfrm>
          </p:grpSpPr>
          <p:sp>
            <p:nvSpPr>
              <p:cNvPr id="38" name="Rounded Rectangle 24">
                <a:extLst>
                  <a:ext uri="{FF2B5EF4-FFF2-40B4-BE49-F238E27FC236}">
                    <a16:creationId xmlns:a16="http://schemas.microsoft.com/office/drawing/2014/main" id="{B5119856-9E63-4E79-B27F-607AE60B91EA}"/>
                  </a:ext>
                </a:extLst>
              </p:cNvPr>
              <p:cNvSpPr/>
              <p:nvPr/>
            </p:nvSpPr>
            <p:spPr>
              <a:xfrm>
                <a:off x="1826562" y="2162393"/>
                <a:ext cx="298546" cy="190636"/>
              </a:xfrm>
              <a:prstGeom prst="roundRect">
                <a:avLst>
                  <a:gd name="adj" fmla="val 4828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  <p:sp>
            <p:nvSpPr>
              <p:cNvPr id="39" name="Freeform 25">
                <a:extLst>
                  <a:ext uri="{FF2B5EF4-FFF2-40B4-BE49-F238E27FC236}">
                    <a16:creationId xmlns:a16="http://schemas.microsoft.com/office/drawing/2014/main" id="{231FAABC-30A4-420A-ACA0-98C5430ADC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85928" y="2157447"/>
                <a:ext cx="383408" cy="226909"/>
              </a:xfrm>
              <a:custGeom>
                <a:avLst/>
                <a:gdLst>
                  <a:gd name="T0" fmla="*/ 0 w 839"/>
                  <a:gd name="T1" fmla="*/ 476 h 512"/>
                  <a:gd name="T2" fmla="*/ 839 w 839"/>
                  <a:gd name="T3" fmla="*/ 476 h 512"/>
                  <a:gd name="T4" fmla="*/ 839 w 839"/>
                  <a:gd name="T5" fmla="*/ 478 h 512"/>
                  <a:gd name="T6" fmla="*/ 803 w 839"/>
                  <a:gd name="T7" fmla="*/ 512 h 512"/>
                  <a:gd name="T8" fmla="*/ 33 w 839"/>
                  <a:gd name="T9" fmla="*/ 512 h 512"/>
                  <a:gd name="T10" fmla="*/ 0 w 839"/>
                  <a:gd name="T11" fmla="*/ 478 h 512"/>
                  <a:gd name="T12" fmla="*/ 0 w 839"/>
                  <a:gd name="T13" fmla="*/ 476 h 512"/>
                  <a:gd name="T14" fmla="*/ 764 w 839"/>
                  <a:gd name="T15" fmla="*/ 18 h 512"/>
                  <a:gd name="T16" fmla="*/ 764 w 839"/>
                  <a:gd name="T17" fmla="*/ 461 h 512"/>
                  <a:gd name="T18" fmla="*/ 72 w 839"/>
                  <a:gd name="T19" fmla="*/ 461 h 512"/>
                  <a:gd name="T20" fmla="*/ 72 w 839"/>
                  <a:gd name="T21" fmla="*/ 18 h 512"/>
                  <a:gd name="T22" fmla="*/ 90 w 839"/>
                  <a:gd name="T23" fmla="*/ 0 h 512"/>
                  <a:gd name="T24" fmla="*/ 746 w 839"/>
                  <a:gd name="T25" fmla="*/ 0 h 512"/>
                  <a:gd name="T26" fmla="*/ 764 w 839"/>
                  <a:gd name="T27" fmla="*/ 18 h 512"/>
                  <a:gd name="T28" fmla="*/ 408 w 839"/>
                  <a:gd name="T29" fmla="*/ 22 h 512"/>
                  <a:gd name="T30" fmla="*/ 418 w 839"/>
                  <a:gd name="T31" fmla="*/ 32 h 512"/>
                  <a:gd name="T32" fmla="*/ 428 w 839"/>
                  <a:gd name="T33" fmla="*/ 22 h 512"/>
                  <a:gd name="T34" fmla="*/ 418 w 839"/>
                  <a:gd name="T35" fmla="*/ 12 h 512"/>
                  <a:gd name="T36" fmla="*/ 408 w 839"/>
                  <a:gd name="T37" fmla="*/ 22 h 512"/>
                  <a:gd name="T38" fmla="*/ 738 w 839"/>
                  <a:gd name="T39" fmla="*/ 42 h 512"/>
                  <a:gd name="T40" fmla="*/ 101 w 839"/>
                  <a:gd name="T41" fmla="*/ 42 h 512"/>
                  <a:gd name="T42" fmla="*/ 101 w 839"/>
                  <a:gd name="T43" fmla="*/ 420 h 512"/>
                  <a:gd name="T44" fmla="*/ 738 w 839"/>
                  <a:gd name="T45" fmla="*/ 420 h 512"/>
                  <a:gd name="T46" fmla="*/ 738 w 839"/>
                  <a:gd name="T47" fmla="*/ 42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39" h="512">
                    <a:moveTo>
                      <a:pt x="0" y="476"/>
                    </a:moveTo>
                    <a:cubicBezTo>
                      <a:pt x="839" y="476"/>
                      <a:pt x="839" y="476"/>
                      <a:pt x="839" y="476"/>
                    </a:cubicBezTo>
                    <a:cubicBezTo>
                      <a:pt x="839" y="478"/>
                      <a:pt x="839" y="478"/>
                      <a:pt x="839" y="478"/>
                    </a:cubicBezTo>
                    <a:cubicBezTo>
                      <a:pt x="839" y="497"/>
                      <a:pt x="822" y="512"/>
                      <a:pt x="803" y="512"/>
                    </a:cubicBezTo>
                    <a:cubicBezTo>
                      <a:pt x="33" y="512"/>
                      <a:pt x="33" y="512"/>
                      <a:pt x="33" y="512"/>
                    </a:cubicBezTo>
                    <a:cubicBezTo>
                      <a:pt x="14" y="512"/>
                      <a:pt x="0" y="497"/>
                      <a:pt x="0" y="478"/>
                    </a:cubicBezTo>
                    <a:cubicBezTo>
                      <a:pt x="0" y="476"/>
                      <a:pt x="0" y="476"/>
                      <a:pt x="0" y="476"/>
                    </a:cubicBezTo>
                    <a:close/>
                    <a:moveTo>
                      <a:pt x="764" y="18"/>
                    </a:moveTo>
                    <a:cubicBezTo>
                      <a:pt x="764" y="461"/>
                      <a:pt x="764" y="461"/>
                      <a:pt x="764" y="461"/>
                    </a:cubicBezTo>
                    <a:cubicBezTo>
                      <a:pt x="72" y="461"/>
                      <a:pt x="72" y="461"/>
                      <a:pt x="72" y="461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8"/>
                      <a:pt x="80" y="0"/>
                      <a:pt x="90" y="0"/>
                    </a:cubicBezTo>
                    <a:cubicBezTo>
                      <a:pt x="746" y="0"/>
                      <a:pt x="746" y="0"/>
                      <a:pt x="746" y="0"/>
                    </a:cubicBezTo>
                    <a:cubicBezTo>
                      <a:pt x="756" y="0"/>
                      <a:pt x="764" y="8"/>
                      <a:pt x="764" y="18"/>
                    </a:cubicBezTo>
                    <a:close/>
                    <a:moveTo>
                      <a:pt x="408" y="22"/>
                    </a:moveTo>
                    <a:cubicBezTo>
                      <a:pt x="408" y="27"/>
                      <a:pt x="413" y="32"/>
                      <a:pt x="418" y="32"/>
                    </a:cubicBezTo>
                    <a:cubicBezTo>
                      <a:pt x="423" y="32"/>
                      <a:pt x="428" y="27"/>
                      <a:pt x="428" y="22"/>
                    </a:cubicBezTo>
                    <a:cubicBezTo>
                      <a:pt x="428" y="17"/>
                      <a:pt x="423" y="12"/>
                      <a:pt x="418" y="12"/>
                    </a:cubicBezTo>
                    <a:cubicBezTo>
                      <a:pt x="413" y="12"/>
                      <a:pt x="408" y="17"/>
                      <a:pt x="408" y="22"/>
                    </a:cubicBezTo>
                    <a:close/>
                    <a:moveTo>
                      <a:pt x="738" y="42"/>
                    </a:moveTo>
                    <a:cubicBezTo>
                      <a:pt x="738" y="42"/>
                      <a:pt x="738" y="42"/>
                      <a:pt x="101" y="42"/>
                    </a:cubicBezTo>
                    <a:cubicBezTo>
                      <a:pt x="101" y="42"/>
                      <a:pt x="101" y="42"/>
                      <a:pt x="101" y="420"/>
                    </a:cubicBezTo>
                    <a:cubicBezTo>
                      <a:pt x="101" y="420"/>
                      <a:pt x="101" y="420"/>
                      <a:pt x="738" y="420"/>
                    </a:cubicBezTo>
                    <a:cubicBezTo>
                      <a:pt x="738" y="420"/>
                      <a:pt x="738" y="420"/>
                      <a:pt x="738" y="42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182732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dirty="0">
                  <a:solidFill>
                    <a:srgbClr val="676767"/>
                  </a:solidFill>
                  <a:latin typeface="CiscoSansTT ExtraLight"/>
                  <a:ea typeface="ＭＳ Ｐゴシック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1BDA3E-7CF3-49A3-A92B-F1A3960B0D61}"/>
                </a:ext>
              </a:extLst>
            </p:cNvPr>
            <p:cNvSpPr txBox="1">
              <a:spLocks/>
            </p:cNvSpPr>
            <p:nvPr/>
          </p:nvSpPr>
          <p:spPr>
            <a:xfrm>
              <a:off x="2599605" y="3452337"/>
              <a:ext cx="1366854" cy="35799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600">
                  <a:solidFill>
                    <a:schemeClr val="bg1"/>
                  </a:solidFill>
                </a:defRPr>
              </a:lvl1pPr>
            </a:lstStyle>
            <a:p>
              <a:pPr defTabSz="342892">
                <a:defRPr/>
              </a:pPr>
              <a:r>
                <a:rPr lang="en-US" sz="450" dirty="0">
                  <a:solidFill>
                    <a:srgbClr val="7F7F7F"/>
                  </a:solidFill>
                  <a:latin typeface="CiscoSansTT ExtraLight"/>
                  <a:ea typeface="ＭＳ Ｐゴシック" charset="0"/>
                </a:rPr>
                <a:t>Computer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C50A6A-1B48-4E78-9501-BAD00718EA6C}"/>
              </a:ext>
            </a:extLst>
          </p:cNvPr>
          <p:cNvGrpSpPr/>
          <p:nvPr/>
        </p:nvGrpSpPr>
        <p:grpSpPr>
          <a:xfrm>
            <a:off x="1976413" y="3483544"/>
            <a:ext cx="625369" cy="720641"/>
            <a:chOff x="2057679" y="3979452"/>
            <a:chExt cx="1366854" cy="1575088"/>
          </a:xfrm>
        </p:grpSpPr>
        <p:grpSp>
          <p:nvGrpSpPr>
            <p:cNvPr id="41" name="Group 6">
              <a:extLst>
                <a:ext uri="{FF2B5EF4-FFF2-40B4-BE49-F238E27FC236}">
                  <a16:creationId xmlns:a16="http://schemas.microsoft.com/office/drawing/2014/main" id="{56E50BE2-8B9B-4FBB-8047-D6E1C7B60391}"/>
                </a:ext>
              </a:extLst>
            </p:cNvPr>
            <p:cNvGrpSpPr/>
            <p:nvPr/>
          </p:nvGrpSpPr>
          <p:grpSpPr>
            <a:xfrm>
              <a:off x="2098488" y="3979452"/>
              <a:ext cx="1302689" cy="1146349"/>
              <a:chOff x="1816896" y="2928222"/>
              <a:chExt cx="321469" cy="282889"/>
            </a:xfrm>
          </p:grpSpPr>
          <p:sp>
            <p:nvSpPr>
              <p:cNvPr id="43" name="Rounded Rectangle 26">
                <a:extLst>
                  <a:ext uri="{FF2B5EF4-FFF2-40B4-BE49-F238E27FC236}">
                    <a16:creationId xmlns:a16="http://schemas.microsoft.com/office/drawing/2014/main" id="{52D432D0-23F2-4C3D-862B-0244E250E7AC}"/>
                  </a:ext>
                </a:extLst>
              </p:cNvPr>
              <p:cNvSpPr/>
              <p:nvPr/>
            </p:nvSpPr>
            <p:spPr>
              <a:xfrm>
                <a:off x="1821827" y="2977820"/>
                <a:ext cx="311805" cy="202952"/>
              </a:xfrm>
              <a:prstGeom prst="roundRect">
                <a:avLst>
                  <a:gd name="adj" fmla="val 4828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95E1D26-E720-4F58-B8EE-B4A9A2F3AB00}"/>
                  </a:ext>
                </a:extLst>
              </p:cNvPr>
              <p:cNvSpPr/>
              <p:nvPr/>
            </p:nvSpPr>
            <p:spPr>
              <a:xfrm>
                <a:off x="1961843" y="2933093"/>
                <a:ext cx="27268" cy="2726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1CD9FCD9-308F-4E58-92B9-CB4EAF6825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16896" y="2928222"/>
                <a:ext cx="321469" cy="282889"/>
              </a:xfrm>
              <a:custGeom>
                <a:avLst/>
                <a:gdLst>
                  <a:gd name="T0" fmla="*/ 738 w 777"/>
                  <a:gd name="T1" fmla="*/ 106 h 683"/>
                  <a:gd name="T2" fmla="*/ 431 w 777"/>
                  <a:gd name="T3" fmla="*/ 106 h 683"/>
                  <a:gd name="T4" fmla="*/ 413 w 777"/>
                  <a:gd name="T5" fmla="*/ 85 h 683"/>
                  <a:gd name="T6" fmla="*/ 435 w 777"/>
                  <a:gd name="T7" fmla="*/ 46 h 683"/>
                  <a:gd name="T8" fmla="*/ 389 w 777"/>
                  <a:gd name="T9" fmla="*/ 0 h 683"/>
                  <a:gd name="T10" fmla="*/ 342 w 777"/>
                  <a:gd name="T11" fmla="*/ 46 h 683"/>
                  <a:gd name="T12" fmla="*/ 364 w 777"/>
                  <a:gd name="T13" fmla="*/ 85 h 683"/>
                  <a:gd name="T14" fmla="*/ 347 w 777"/>
                  <a:gd name="T15" fmla="*/ 106 h 683"/>
                  <a:gd name="T16" fmla="*/ 40 w 777"/>
                  <a:gd name="T17" fmla="*/ 106 h 683"/>
                  <a:gd name="T18" fmla="*/ 0 w 777"/>
                  <a:gd name="T19" fmla="*/ 145 h 683"/>
                  <a:gd name="T20" fmla="*/ 0 w 777"/>
                  <a:gd name="T21" fmla="*/ 545 h 683"/>
                  <a:gd name="T22" fmla="*/ 0 w 777"/>
                  <a:gd name="T23" fmla="*/ 548 h 683"/>
                  <a:gd name="T24" fmla="*/ 0 w 777"/>
                  <a:gd name="T25" fmla="*/ 670 h 683"/>
                  <a:gd name="T26" fmla="*/ 14 w 777"/>
                  <a:gd name="T27" fmla="*/ 683 h 683"/>
                  <a:gd name="T28" fmla="*/ 65 w 777"/>
                  <a:gd name="T29" fmla="*/ 683 h 683"/>
                  <a:gd name="T30" fmla="*/ 82 w 777"/>
                  <a:gd name="T31" fmla="*/ 670 h 683"/>
                  <a:gd name="T32" fmla="*/ 92 w 777"/>
                  <a:gd name="T33" fmla="*/ 639 h 683"/>
                  <a:gd name="T34" fmla="*/ 685 w 777"/>
                  <a:gd name="T35" fmla="*/ 639 h 683"/>
                  <a:gd name="T36" fmla="*/ 695 w 777"/>
                  <a:gd name="T37" fmla="*/ 670 h 683"/>
                  <a:gd name="T38" fmla="*/ 712 w 777"/>
                  <a:gd name="T39" fmla="*/ 683 h 683"/>
                  <a:gd name="T40" fmla="*/ 763 w 777"/>
                  <a:gd name="T41" fmla="*/ 683 h 683"/>
                  <a:gd name="T42" fmla="*/ 777 w 777"/>
                  <a:gd name="T43" fmla="*/ 670 h 683"/>
                  <a:gd name="T44" fmla="*/ 777 w 777"/>
                  <a:gd name="T45" fmla="*/ 548 h 683"/>
                  <a:gd name="T46" fmla="*/ 777 w 777"/>
                  <a:gd name="T47" fmla="*/ 545 h 683"/>
                  <a:gd name="T48" fmla="*/ 777 w 777"/>
                  <a:gd name="T49" fmla="*/ 145 h 683"/>
                  <a:gd name="T50" fmla="*/ 738 w 777"/>
                  <a:gd name="T51" fmla="*/ 106 h 683"/>
                  <a:gd name="T52" fmla="*/ 358 w 777"/>
                  <a:gd name="T53" fmla="*/ 46 h 683"/>
                  <a:gd name="T54" fmla="*/ 389 w 777"/>
                  <a:gd name="T55" fmla="*/ 16 h 683"/>
                  <a:gd name="T56" fmla="*/ 419 w 777"/>
                  <a:gd name="T57" fmla="*/ 46 h 683"/>
                  <a:gd name="T58" fmla="*/ 389 w 777"/>
                  <a:gd name="T59" fmla="*/ 77 h 683"/>
                  <a:gd name="T60" fmla="*/ 358 w 777"/>
                  <a:gd name="T61" fmla="*/ 46 h 683"/>
                  <a:gd name="T62" fmla="*/ 103 w 777"/>
                  <a:gd name="T63" fmla="*/ 599 h 683"/>
                  <a:gd name="T64" fmla="*/ 106 w 777"/>
                  <a:gd name="T65" fmla="*/ 588 h 683"/>
                  <a:gd name="T66" fmla="*/ 671 w 777"/>
                  <a:gd name="T67" fmla="*/ 588 h 683"/>
                  <a:gd name="T68" fmla="*/ 676 w 777"/>
                  <a:gd name="T69" fmla="*/ 599 h 683"/>
                  <a:gd name="T70" fmla="*/ 103 w 777"/>
                  <a:gd name="T71" fmla="*/ 599 h 683"/>
                  <a:gd name="T72" fmla="*/ 103 w 777"/>
                  <a:gd name="T73" fmla="*/ 599 h 683"/>
                  <a:gd name="T74" fmla="*/ 738 w 777"/>
                  <a:gd name="T75" fmla="*/ 547 h 683"/>
                  <a:gd name="T76" fmla="*/ 40 w 777"/>
                  <a:gd name="T77" fmla="*/ 547 h 683"/>
                  <a:gd name="T78" fmla="*/ 40 w 777"/>
                  <a:gd name="T79" fmla="*/ 153 h 683"/>
                  <a:gd name="T80" fmla="*/ 738 w 777"/>
                  <a:gd name="T81" fmla="*/ 153 h 683"/>
                  <a:gd name="T82" fmla="*/ 738 w 777"/>
                  <a:gd name="T83" fmla="*/ 547 h 683"/>
                  <a:gd name="T84" fmla="*/ 738 w 777"/>
                  <a:gd name="T85" fmla="*/ 54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77" h="683">
                    <a:moveTo>
                      <a:pt x="738" y="106"/>
                    </a:moveTo>
                    <a:cubicBezTo>
                      <a:pt x="431" y="106"/>
                      <a:pt x="431" y="106"/>
                      <a:pt x="431" y="106"/>
                    </a:cubicBezTo>
                    <a:cubicBezTo>
                      <a:pt x="427" y="98"/>
                      <a:pt x="421" y="90"/>
                      <a:pt x="413" y="85"/>
                    </a:cubicBezTo>
                    <a:cubicBezTo>
                      <a:pt x="426" y="77"/>
                      <a:pt x="435" y="63"/>
                      <a:pt x="435" y="46"/>
                    </a:cubicBezTo>
                    <a:cubicBezTo>
                      <a:pt x="435" y="20"/>
                      <a:pt x="415" y="0"/>
                      <a:pt x="389" y="0"/>
                    </a:cubicBezTo>
                    <a:cubicBezTo>
                      <a:pt x="363" y="0"/>
                      <a:pt x="342" y="20"/>
                      <a:pt x="342" y="46"/>
                    </a:cubicBezTo>
                    <a:cubicBezTo>
                      <a:pt x="342" y="63"/>
                      <a:pt x="351" y="77"/>
                      <a:pt x="364" y="85"/>
                    </a:cubicBezTo>
                    <a:cubicBezTo>
                      <a:pt x="356" y="90"/>
                      <a:pt x="350" y="98"/>
                      <a:pt x="347" y="106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18" y="106"/>
                      <a:pt x="0" y="123"/>
                      <a:pt x="0" y="145"/>
                    </a:cubicBezTo>
                    <a:cubicBezTo>
                      <a:pt x="0" y="645"/>
                      <a:pt x="0" y="545"/>
                      <a:pt x="0" y="545"/>
                    </a:cubicBezTo>
                    <a:cubicBezTo>
                      <a:pt x="0" y="548"/>
                      <a:pt x="0" y="548"/>
                      <a:pt x="0" y="548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0" y="677"/>
                      <a:pt x="6" y="683"/>
                      <a:pt x="14" y="683"/>
                    </a:cubicBezTo>
                    <a:cubicBezTo>
                      <a:pt x="65" y="683"/>
                      <a:pt x="65" y="683"/>
                      <a:pt x="65" y="683"/>
                    </a:cubicBezTo>
                    <a:cubicBezTo>
                      <a:pt x="71" y="683"/>
                      <a:pt x="79" y="680"/>
                      <a:pt x="82" y="670"/>
                    </a:cubicBezTo>
                    <a:cubicBezTo>
                      <a:pt x="92" y="639"/>
                      <a:pt x="92" y="639"/>
                      <a:pt x="92" y="639"/>
                    </a:cubicBezTo>
                    <a:cubicBezTo>
                      <a:pt x="685" y="639"/>
                      <a:pt x="685" y="639"/>
                      <a:pt x="685" y="639"/>
                    </a:cubicBezTo>
                    <a:cubicBezTo>
                      <a:pt x="695" y="670"/>
                      <a:pt x="695" y="670"/>
                      <a:pt x="695" y="670"/>
                    </a:cubicBezTo>
                    <a:cubicBezTo>
                      <a:pt x="698" y="680"/>
                      <a:pt x="706" y="683"/>
                      <a:pt x="712" y="683"/>
                    </a:cubicBezTo>
                    <a:cubicBezTo>
                      <a:pt x="763" y="683"/>
                      <a:pt x="763" y="683"/>
                      <a:pt x="763" y="683"/>
                    </a:cubicBezTo>
                    <a:cubicBezTo>
                      <a:pt x="771" y="683"/>
                      <a:pt x="777" y="677"/>
                      <a:pt x="777" y="670"/>
                    </a:cubicBezTo>
                    <a:cubicBezTo>
                      <a:pt x="777" y="548"/>
                      <a:pt x="777" y="548"/>
                      <a:pt x="777" y="548"/>
                    </a:cubicBezTo>
                    <a:cubicBezTo>
                      <a:pt x="777" y="545"/>
                      <a:pt x="777" y="545"/>
                      <a:pt x="777" y="545"/>
                    </a:cubicBezTo>
                    <a:cubicBezTo>
                      <a:pt x="777" y="45"/>
                      <a:pt x="777" y="145"/>
                      <a:pt x="777" y="145"/>
                    </a:cubicBezTo>
                    <a:cubicBezTo>
                      <a:pt x="777" y="123"/>
                      <a:pt x="760" y="106"/>
                      <a:pt x="738" y="106"/>
                    </a:cubicBezTo>
                    <a:close/>
                    <a:moveTo>
                      <a:pt x="358" y="46"/>
                    </a:moveTo>
                    <a:cubicBezTo>
                      <a:pt x="358" y="30"/>
                      <a:pt x="372" y="16"/>
                      <a:pt x="389" y="16"/>
                    </a:cubicBezTo>
                    <a:cubicBezTo>
                      <a:pt x="405" y="16"/>
                      <a:pt x="419" y="30"/>
                      <a:pt x="419" y="46"/>
                    </a:cubicBezTo>
                    <a:cubicBezTo>
                      <a:pt x="419" y="63"/>
                      <a:pt x="405" y="77"/>
                      <a:pt x="389" y="77"/>
                    </a:cubicBezTo>
                    <a:cubicBezTo>
                      <a:pt x="372" y="77"/>
                      <a:pt x="358" y="63"/>
                      <a:pt x="358" y="46"/>
                    </a:cubicBezTo>
                    <a:close/>
                    <a:moveTo>
                      <a:pt x="103" y="599"/>
                    </a:moveTo>
                    <a:cubicBezTo>
                      <a:pt x="106" y="588"/>
                      <a:pt x="106" y="588"/>
                      <a:pt x="106" y="588"/>
                    </a:cubicBezTo>
                    <a:cubicBezTo>
                      <a:pt x="671" y="588"/>
                      <a:pt x="671" y="588"/>
                      <a:pt x="671" y="588"/>
                    </a:cubicBezTo>
                    <a:cubicBezTo>
                      <a:pt x="676" y="599"/>
                      <a:pt x="676" y="599"/>
                      <a:pt x="676" y="599"/>
                    </a:cubicBezTo>
                    <a:cubicBezTo>
                      <a:pt x="103" y="599"/>
                      <a:pt x="103" y="599"/>
                      <a:pt x="103" y="599"/>
                    </a:cubicBezTo>
                    <a:cubicBezTo>
                      <a:pt x="103" y="599"/>
                      <a:pt x="103" y="599"/>
                      <a:pt x="103" y="599"/>
                    </a:cubicBezTo>
                    <a:close/>
                    <a:moveTo>
                      <a:pt x="738" y="547"/>
                    </a:moveTo>
                    <a:cubicBezTo>
                      <a:pt x="40" y="547"/>
                      <a:pt x="40" y="547"/>
                      <a:pt x="40" y="547"/>
                    </a:cubicBezTo>
                    <a:cubicBezTo>
                      <a:pt x="40" y="53"/>
                      <a:pt x="40" y="153"/>
                      <a:pt x="40" y="153"/>
                    </a:cubicBezTo>
                    <a:cubicBezTo>
                      <a:pt x="738" y="153"/>
                      <a:pt x="738" y="153"/>
                      <a:pt x="738" y="153"/>
                    </a:cubicBezTo>
                    <a:cubicBezTo>
                      <a:pt x="738" y="547"/>
                      <a:pt x="738" y="547"/>
                      <a:pt x="738" y="547"/>
                    </a:cubicBezTo>
                    <a:cubicBezTo>
                      <a:pt x="738" y="547"/>
                      <a:pt x="738" y="547"/>
                      <a:pt x="738" y="547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182732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dirty="0">
                  <a:solidFill>
                    <a:srgbClr val="676767"/>
                  </a:solidFill>
                  <a:latin typeface="CiscoSansTT ExtraLight"/>
                  <a:ea typeface="ＭＳ Ｐゴシック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4104363-C03D-4CE1-9CDE-733C9C5AA184}"/>
                </a:ext>
              </a:extLst>
            </p:cNvPr>
            <p:cNvSpPr txBox="1">
              <a:spLocks/>
            </p:cNvSpPr>
            <p:nvPr/>
          </p:nvSpPr>
          <p:spPr>
            <a:xfrm>
              <a:off x="2057679" y="5196550"/>
              <a:ext cx="1366854" cy="35799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600">
                  <a:solidFill>
                    <a:schemeClr val="bg1"/>
                  </a:solidFill>
                </a:defRPr>
              </a:lvl1pPr>
            </a:lstStyle>
            <a:p>
              <a:pPr defTabSz="342892">
                <a:defRPr/>
              </a:pPr>
              <a:r>
                <a:rPr lang="en-US" sz="450" dirty="0">
                  <a:solidFill>
                    <a:srgbClr val="7F7F7F"/>
                  </a:solidFill>
                  <a:latin typeface="CiscoSansTT ExtraLight"/>
                  <a:ea typeface="ＭＳ Ｐゴシック" charset="0"/>
                </a:rPr>
                <a:t>Desktop Video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DBC70FB-0DE1-4999-8F0F-87AA69DD5C1A}"/>
              </a:ext>
            </a:extLst>
          </p:cNvPr>
          <p:cNvGrpSpPr/>
          <p:nvPr/>
        </p:nvGrpSpPr>
        <p:grpSpPr>
          <a:xfrm>
            <a:off x="4437884" y="4764665"/>
            <a:ext cx="1348139" cy="947194"/>
            <a:chOff x="5287659" y="7094211"/>
            <a:chExt cx="3595037" cy="2525850"/>
          </a:xfrm>
        </p:grpSpPr>
        <p:grpSp>
          <p:nvGrpSpPr>
            <p:cNvPr id="47" name="Group 3">
              <a:extLst>
                <a:ext uri="{FF2B5EF4-FFF2-40B4-BE49-F238E27FC236}">
                  <a16:creationId xmlns:a16="http://schemas.microsoft.com/office/drawing/2014/main" id="{E77D3BB9-14D5-43EC-87DA-A8AB76171A56}"/>
                </a:ext>
              </a:extLst>
            </p:cNvPr>
            <p:cNvGrpSpPr/>
            <p:nvPr/>
          </p:nvGrpSpPr>
          <p:grpSpPr>
            <a:xfrm>
              <a:off x="5287659" y="7094211"/>
              <a:ext cx="3595037" cy="2092382"/>
              <a:chOff x="1761241" y="3851962"/>
              <a:chExt cx="432781" cy="251887"/>
            </a:xfrm>
          </p:grpSpPr>
          <p:sp>
            <p:nvSpPr>
              <p:cNvPr id="49" name="Rounded Rectangle 32">
                <a:extLst>
                  <a:ext uri="{FF2B5EF4-FFF2-40B4-BE49-F238E27FC236}">
                    <a16:creationId xmlns:a16="http://schemas.microsoft.com/office/drawing/2014/main" id="{D4F1CAF8-D290-4011-99B2-A771F5D2A23B}"/>
                  </a:ext>
                </a:extLst>
              </p:cNvPr>
              <p:cNvSpPr/>
              <p:nvPr/>
            </p:nvSpPr>
            <p:spPr>
              <a:xfrm>
                <a:off x="1767617" y="3853350"/>
                <a:ext cx="421733" cy="156623"/>
              </a:xfrm>
              <a:prstGeom prst="roundRect">
                <a:avLst>
                  <a:gd name="adj" fmla="val 4828"/>
                </a:avLst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rgbClr val="FFFFFF"/>
                  </a:solidFill>
                  <a:latin typeface="CiscoSansTT ExtraLight"/>
                </a:endParaRPr>
              </a:p>
            </p:txBody>
          </p:sp>
          <p:sp>
            <p:nvSpPr>
              <p:cNvPr id="50" name="Freeform 33">
                <a:extLst>
                  <a:ext uri="{FF2B5EF4-FFF2-40B4-BE49-F238E27FC236}">
                    <a16:creationId xmlns:a16="http://schemas.microsoft.com/office/drawing/2014/main" id="{FC41B94B-21E6-4F8A-B06D-CB7EE556B0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1241" y="3851962"/>
                <a:ext cx="432781" cy="251887"/>
              </a:xfrm>
              <a:custGeom>
                <a:avLst/>
                <a:gdLst>
                  <a:gd name="T0" fmla="*/ 1062 w 1538"/>
                  <a:gd name="T1" fmla="*/ 688 h 895"/>
                  <a:gd name="T2" fmla="*/ 1018 w 1538"/>
                  <a:gd name="T3" fmla="*/ 774 h 895"/>
                  <a:gd name="T4" fmla="*/ 475 w 1538"/>
                  <a:gd name="T5" fmla="*/ 757 h 895"/>
                  <a:gd name="T6" fmla="*/ 597 w 1538"/>
                  <a:gd name="T7" fmla="*/ 752 h 895"/>
                  <a:gd name="T8" fmla="*/ 455 w 1538"/>
                  <a:gd name="T9" fmla="*/ 752 h 895"/>
                  <a:gd name="T10" fmla="*/ 1482 w 1538"/>
                  <a:gd name="T11" fmla="*/ 712 h 895"/>
                  <a:gd name="T12" fmla="*/ 1201 w 1538"/>
                  <a:gd name="T13" fmla="*/ 752 h 895"/>
                  <a:gd name="T14" fmla="*/ 1329 w 1538"/>
                  <a:gd name="T15" fmla="*/ 862 h 895"/>
                  <a:gd name="T16" fmla="*/ 1504 w 1538"/>
                  <a:gd name="T17" fmla="*/ 840 h 895"/>
                  <a:gd name="T18" fmla="*/ 813 w 1538"/>
                  <a:gd name="T19" fmla="*/ 757 h 895"/>
                  <a:gd name="T20" fmla="*/ 736 w 1538"/>
                  <a:gd name="T21" fmla="*/ 688 h 895"/>
                  <a:gd name="T22" fmla="*/ 319 w 1538"/>
                  <a:gd name="T23" fmla="*/ 757 h 895"/>
                  <a:gd name="T24" fmla="*/ 87 w 1538"/>
                  <a:gd name="T25" fmla="*/ 688 h 895"/>
                  <a:gd name="T26" fmla="*/ 66 w 1538"/>
                  <a:gd name="T27" fmla="*/ 874 h 895"/>
                  <a:gd name="T28" fmla="*/ 319 w 1538"/>
                  <a:gd name="T29" fmla="*/ 757 h 895"/>
                  <a:gd name="T30" fmla="*/ 1205 w 1538"/>
                  <a:gd name="T31" fmla="*/ 678 h 895"/>
                  <a:gd name="T32" fmla="*/ 1116 w 1538"/>
                  <a:gd name="T33" fmla="*/ 754 h 895"/>
                  <a:gd name="T34" fmla="*/ 966 w 1538"/>
                  <a:gd name="T35" fmla="*/ 777 h 895"/>
                  <a:gd name="T36" fmla="*/ 892 w 1538"/>
                  <a:gd name="T37" fmla="*/ 600 h 895"/>
                  <a:gd name="T38" fmla="*/ 816 w 1538"/>
                  <a:gd name="T39" fmla="*/ 777 h 895"/>
                  <a:gd name="T40" fmla="*/ 683 w 1538"/>
                  <a:gd name="T41" fmla="*/ 756 h 895"/>
                  <a:gd name="T42" fmla="*/ 592 w 1538"/>
                  <a:gd name="T43" fmla="*/ 678 h 895"/>
                  <a:gd name="T44" fmla="*/ 526 w 1538"/>
                  <a:gd name="T45" fmla="*/ 799 h 895"/>
                  <a:gd name="T46" fmla="*/ 459 w 1538"/>
                  <a:gd name="T47" fmla="*/ 678 h 895"/>
                  <a:gd name="T48" fmla="*/ 370 w 1538"/>
                  <a:gd name="T49" fmla="*/ 754 h 895"/>
                  <a:gd name="T50" fmla="*/ 231 w 1538"/>
                  <a:gd name="T51" fmla="*/ 895 h 895"/>
                  <a:gd name="T52" fmla="*/ 488 w 1538"/>
                  <a:gd name="T53" fmla="*/ 895 h 895"/>
                  <a:gd name="T54" fmla="*/ 690 w 1538"/>
                  <a:gd name="T55" fmla="*/ 895 h 895"/>
                  <a:gd name="T56" fmla="*/ 855 w 1538"/>
                  <a:gd name="T57" fmla="*/ 895 h 895"/>
                  <a:gd name="T58" fmla="*/ 1057 w 1538"/>
                  <a:gd name="T59" fmla="*/ 895 h 895"/>
                  <a:gd name="T60" fmla="*/ 1309 w 1538"/>
                  <a:gd name="T61" fmla="*/ 895 h 895"/>
                  <a:gd name="T62" fmla="*/ 1538 w 1538"/>
                  <a:gd name="T63" fmla="*/ 579 h 895"/>
                  <a:gd name="T64" fmla="*/ 0 w 1538"/>
                  <a:gd name="T65" fmla="*/ 47 h 895"/>
                  <a:gd name="T66" fmla="*/ 1538 w 1538"/>
                  <a:gd name="T67" fmla="*/ 47 h 895"/>
                  <a:gd name="T68" fmla="*/ 996 w 1538"/>
                  <a:gd name="T69" fmla="*/ 489 h 895"/>
                  <a:gd name="T70" fmla="*/ 533 w 1538"/>
                  <a:gd name="T71" fmla="*/ 489 h 895"/>
                  <a:gd name="T72" fmla="*/ 503 w 1538"/>
                  <a:gd name="T73" fmla="*/ 196 h 895"/>
                  <a:gd name="T74" fmla="*/ 1490 w 1538"/>
                  <a:gd name="T75" fmla="*/ 196 h 895"/>
                  <a:gd name="T76" fmla="*/ 1490 w 1538"/>
                  <a:gd name="T77" fmla="*/ 489 h 895"/>
                  <a:gd name="T78" fmla="*/ 54 w 1538"/>
                  <a:gd name="T79" fmla="*/ 27 h 895"/>
                  <a:gd name="T80" fmla="*/ 1508 w 1538"/>
                  <a:gd name="T81" fmla="*/ 111 h 895"/>
                  <a:gd name="T82" fmla="*/ 771 w 1538"/>
                  <a:gd name="T83" fmla="*/ 130 h 895"/>
                  <a:gd name="T84" fmla="*/ 791 w 1538"/>
                  <a:gd name="T85" fmla="*/ 150 h 8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38" h="895">
                    <a:moveTo>
                      <a:pt x="949" y="752"/>
                    </a:moveTo>
                    <a:cubicBezTo>
                      <a:pt x="961" y="733"/>
                      <a:pt x="970" y="709"/>
                      <a:pt x="973" y="688"/>
                    </a:cubicBezTo>
                    <a:cubicBezTo>
                      <a:pt x="1062" y="688"/>
                      <a:pt x="1062" y="688"/>
                      <a:pt x="1062" y="688"/>
                    </a:cubicBezTo>
                    <a:cubicBezTo>
                      <a:pt x="1064" y="708"/>
                      <a:pt x="1072" y="732"/>
                      <a:pt x="1086" y="752"/>
                    </a:cubicBezTo>
                    <a:cubicBezTo>
                      <a:pt x="1080" y="755"/>
                      <a:pt x="1072" y="756"/>
                      <a:pt x="1065" y="757"/>
                    </a:cubicBezTo>
                    <a:cubicBezTo>
                      <a:pt x="1049" y="760"/>
                      <a:pt x="1033" y="766"/>
                      <a:pt x="1018" y="774"/>
                    </a:cubicBezTo>
                    <a:cubicBezTo>
                      <a:pt x="1002" y="766"/>
                      <a:pt x="986" y="760"/>
                      <a:pt x="969" y="757"/>
                    </a:cubicBezTo>
                    <a:cubicBezTo>
                      <a:pt x="960" y="756"/>
                      <a:pt x="954" y="754"/>
                      <a:pt x="949" y="752"/>
                    </a:cubicBezTo>
                    <a:close/>
                    <a:moveTo>
                      <a:pt x="475" y="757"/>
                    </a:moveTo>
                    <a:cubicBezTo>
                      <a:pt x="493" y="760"/>
                      <a:pt x="510" y="766"/>
                      <a:pt x="526" y="775"/>
                    </a:cubicBezTo>
                    <a:cubicBezTo>
                      <a:pt x="542" y="767"/>
                      <a:pt x="559" y="760"/>
                      <a:pt x="576" y="757"/>
                    </a:cubicBezTo>
                    <a:cubicBezTo>
                      <a:pt x="583" y="756"/>
                      <a:pt x="590" y="755"/>
                      <a:pt x="597" y="752"/>
                    </a:cubicBezTo>
                    <a:cubicBezTo>
                      <a:pt x="583" y="732"/>
                      <a:pt x="575" y="708"/>
                      <a:pt x="573" y="688"/>
                    </a:cubicBezTo>
                    <a:cubicBezTo>
                      <a:pt x="478" y="688"/>
                      <a:pt x="478" y="688"/>
                      <a:pt x="478" y="688"/>
                    </a:cubicBezTo>
                    <a:cubicBezTo>
                      <a:pt x="476" y="709"/>
                      <a:pt x="467" y="733"/>
                      <a:pt x="455" y="752"/>
                    </a:cubicBezTo>
                    <a:cubicBezTo>
                      <a:pt x="460" y="754"/>
                      <a:pt x="466" y="756"/>
                      <a:pt x="475" y="757"/>
                    </a:cubicBezTo>
                    <a:close/>
                    <a:moveTo>
                      <a:pt x="1504" y="840"/>
                    </a:moveTo>
                    <a:cubicBezTo>
                      <a:pt x="1482" y="712"/>
                      <a:pt x="1482" y="712"/>
                      <a:pt x="1482" y="712"/>
                    </a:cubicBezTo>
                    <a:cubicBezTo>
                      <a:pt x="1480" y="698"/>
                      <a:pt x="1468" y="688"/>
                      <a:pt x="1453" y="688"/>
                    </a:cubicBezTo>
                    <a:cubicBezTo>
                      <a:pt x="1225" y="688"/>
                      <a:pt x="1225" y="688"/>
                      <a:pt x="1225" y="688"/>
                    </a:cubicBezTo>
                    <a:cubicBezTo>
                      <a:pt x="1223" y="709"/>
                      <a:pt x="1214" y="733"/>
                      <a:pt x="1201" y="752"/>
                    </a:cubicBezTo>
                    <a:cubicBezTo>
                      <a:pt x="1206" y="754"/>
                      <a:pt x="1212" y="756"/>
                      <a:pt x="1221" y="757"/>
                    </a:cubicBezTo>
                    <a:cubicBezTo>
                      <a:pt x="1247" y="761"/>
                      <a:pt x="1273" y="773"/>
                      <a:pt x="1292" y="789"/>
                    </a:cubicBezTo>
                    <a:cubicBezTo>
                      <a:pt x="1316" y="809"/>
                      <a:pt x="1329" y="834"/>
                      <a:pt x="1329" y="862"/>
                    </a:cubicBezTo>
                    <a:cubicBezTo>
                      <a:pt x="1329" y="874"/>
                      <a:pt x="1329" y="874"/>
                      <a:pt x="1329" y="874"/>
                    </a:cubicBezTo>
                    <a:cubicBezTo>
                      <a:pt x="1474" y="874"/>
                      <a:pt x="1474" y="874"/>
                      <a:pt x="1474" y="874"/>
                    </a:cubicBezTo>
                    <a:cubicBezTo>
                      <a:pt x="1493" y="874"/>
                      <a:pt x="1507" y="858"/>
                      <a:pt x="1504" y="840"/>
                    </a:cubicBezTo>
                    <a:close/>
                    <a:moveTo>
                      <a:pt x="732" y="757"/>
                    </a:moveTo>
                    <a:cubicBezTo>
                      <a:pt x="746" y="760"/>
                      <a:pt x="760" y="764"/>
                      <a:pt x="773" y="770"/>
                    </a:cubicBezTo>
                    <a:cubicBezTo>
                      <a:pt x="786" y="764"/>
                      <a:pt x="800" y="760"/>
                      <a:pt x="813" y="757"/>
                    </a:cubicBezTo>
                    <a:cubicBezTo>
                      <a:pt x="820" y="756"/>
                      <a:pt x="827" y="755"/>
                      <a:pt x="834" y="752"/>
                    </a:cubicBezTo>
                    <a:cubicBezTo>
                      <a:pt x="820" y="732"/>
                      <a:pt x="812" y="708"/>
                      <a:pt x="810" y="688"/>
                    </a:cubicBezTo>
                    <a:cubicBezTo>
                      <a:pt x="736" y="688"/>
                      <a:pt x="736" y="688"/>
                      <a:pt x="736" y="688"/>
                    </a:cubicBezTo>
                    <a:cubicBezTo>
                      <a:pt x="733" y="709"/>
                      <a:pt x="725" y="733"/>
                      <a:pt x="712" y="752"/>
                    </a:cubicBezTo>
                    <a:cubicBezTo>
                      <a:pt x="717" y="754"/>
                      <a:pt x="723" y="756"/>
                      <a:pt x="732" y="757"/>
                    </a:cubicBezTo>
                    <a:close/>
                    <a:moveTo>
                      <a:pt x="319" y="757"/>
                    </a:moveTo>
                    <a:cubicBezTo>
                      <a:pt x="325" y="756"/>
                      <a:pt x="333" y="755"/>
                      <a:pt x="340" y="752"/>
                    </a:cubicBezTo>
                    <a:cubicBezTo>
                      <a:pt x="326" y="732"/>
                      <a:pt x="318" y="708"/>
                      <a:pt x="315" y="688"/>
                    </a:cubicBezTo>
                    <a:cubicBezTo>
                      <a:pt x="87" y="688"/>
                      <a:pt x="87" y="688"/>
                      <a:pt x="87" y="688"/>
                    </a:cubicBezTo>
                    <a:cubicBezTo>
                      <a:pt x="73" y="688"/>
                      <a:pt x="60" y="698"/>
                      <a:pt x="58" y="712"/>
                    </a:cubicBezTo>
                    <a:cubicBezTo>
                      <a:pt x="37" y="840"/>
                      <a:pt x="37" y="840"/>
                      <a:pt x="37" y="840"/>
                    </a:cubicBezTo>
                    <a:cubicBezTo>
                      <a:pt x="34" y="858"/>
                      <a:pt x="48" y="874"/>
                      <a:pt x="66" y="874"/>
                    </a:cubicBezTo>
                    <a:cubicBezTo>
                      <a:pt x="211" y="874"/>
                      <a:pt x="211" y="874"/>
                      <a:pt x="211" y="874"/>
                    </a:cubicBezTo>
                    <a:cubicBezTo>
                      <a:pt x="211" y="862"/>
                      <a:pt x="211" y="862"/>
                      <a:pt x="211" y="862"/>
                    </a:cubicBezTo>
                    <a:cubicBezTo>
                      <a:pt x="211" y="806"/>
                      <a:pt x="266" y="766"/>
                      <a:pt x="319" y="757"/>
                    </a:cubicBezTo>
                    <a:close/>
                    <a:moveTo>
                      <a:pt x="1218" y="777"/>
                    </a:moveTo>
                    <a:cubicBezTo>
                      <a:pt x="1190" y="773"/>
                      <a:pt x="1177" y="762"/>
                      <a:pt x="1172" y="756"/>
                    </a:cubicBezTo>
                    <a:cubicBezTo>
                      <a:pt x="1192" y="736"/>
                      <a:pt x="1205" y="702"/>
                      <a:pt x="1205" y="678"/>
                    </a:cubicBezTo>
                    <a:cubicBezTo>
                      <a:pt x="1205" y="634"/>
                      <a:pt x="1179" y="600"/>
                      <a:pt x="1144" y="600"/>
                    </a:cubicBezTo>
                    <a:cubicBezTo>
                      <a:pt x="1110" y="600"/>
                      <a:pt x="1081" y="634"/>
                      <a:pt x="1081" y="678"/>
                    </a:cubicBezTo>
                    <a:cubicBezTo>
                      <a:pt x="1081" y="702"/>
                      <a:pt x="1094" y="736"/>
                      <a:pt x="1116" y="754"/>
                    </a:cubicBezTo>
                    <a:cubicBezTo>
                      <a:pt x="1110" y="762"/>
                      <a:pt x="1097" y="773"/>
                      <a:pt x="1068" y="777"/>
                    </a:cubicBezTo>
                    <a:cubicBezTo>
                      <a:pt x="1052" y="780"/>
                      <a:pt x="1034" y="787"/>
                      <a:pt x="1018" y="798"/>
                    </a:cubicBezTo>
                    <a:cubicBezTo>
                      <a:pt x="1002" y="787"/>
                      <a:pt x="983" y="780"/>
                      <a:pt x="966" y="777"/>
                    </a:cubicBezTo>
                    <a:cubicBezTo>
                      <a:pt x="938" y="773"/>
                      <a:pt x="925" y="762"/>
                      <a:pt x="920" y="756"/>
                    </a:cubicBezTo>
                    <a:cubicBezTo>
                      <a:pt x="940" y="736"/>
                      <a:pt x="953" y="702"/>
                      <a:pt x="953" y="678"/>
                    </a:cubicBezTo>
                    <a:cubicBezTo>
                      <a:pt x="953" y="634"/>
                      <a:pt x="927" y="600"/>
                      <a:pt x="892" y="600"/>
                    </a:cubicBezTo>
                    <a:cubicBezTo>
                      <a:pt x="857" y="600"/>
                      <a:pt x="829" y="634"/>
                      <a:pt x="829" y="678"/>
                    </a:cubicBezTo>
                    <a:cubicBezTo>
                      <a:pt x="829" y="702"/>
                      <a:pt x="842" y="736"/>
                      <a:pt x="864" y="754"/>
                    </a:cubicBezTo>
                    <a:cubicBezTo>
                      <a:pt x="857" y="762"/>
                      <a:pt x="844" y="773"/>
                      <a:pt x="816" y="777"/>
                    </a:cubicBezTo>
                    <a:cubicBezTo>
                      <a:pt x="802" y="780"/>
                      <a:pt x="787" y="785"/>
                      <a:pt x="773" y="793"/>
                    </a:cubicBezTo>
                    <a:cubicBezTo>
                      <a:pt x="759" y="785"/>
                      <a:pt x="743" y="780"/>
                      <a:pt x="729" y="777"/>
                    </a:cubicBezTo>
                    <a:cubicBezTo>
                      <a:pt x="701" y="773"/>
                      <a:pt x="688" y="762"/>
                      <a:pt x="683" y="756"/>
                    </a:cubicBezTo>
                    <a:cubicBezTo>
                      <a:pt x="703" y="736"/>
                      <a:pt x="716" y="702"/>
                      <a:pt x="716" y="678"/>
                    </a:cubicBezTo>
                    <a:cubicBezTo>
                      <a:pt x="716" y="634"/>
                      <a:pt x="690" y="600"/>
                      <a:pt x="655" y="600"/>
                    </a:cubicBezTo>
                    <a:cubicBezTo>
                      <a:pt x="620" y="600"/>
                      <a:pt x="592" y="634"/>
                      <a:pt x="592" y="678"/>
                    </a:cubicBezTo>
                    <a:cubicBezTo>
                      <a:pt x="592" y="702"/>
                      <a:pt x="605" y="736"/>
                      <a:pt x="627" y="754"/>
                    </a:cubicBezTo>
                    <a:cubicBezTo>
                      <a:pt x="620" y="762"/>
                      <a:pt x="607" y="773"/>
                      <a:pt x="579" y="777"/>
                    </a:cubicBezTo>
                    <a:cubicBezTo>
                      <a:pt x="562" y="780"/>
                      <a:pt x="543" y="788"/>
                      <a:pt x="526" y="799"/>
                    </a:cubicBezTo>
                    <a:cubicBezTo>
                      <a:pt x="510" y="788"/>
                      <a:pt x="490" y="780"/>
                      <a:pt x="472" y="777"/>
                    </a:cubicBezTo>
                    <a:cubicBezTo>
                      <a:pt x="444" y="773"/>
                      <a:pt x="431" y="762"/>
                      <a:pt x="426" y="756"/>
                    </a:cubicBezTo>
                    <a:cubicBezTo>
                      <a:pt x="446" y="736"/>
                      <a:pt x="459" y="702"/>
                      <a:pt x="459" y="678"/>
                    </a:cubicBezTo>
                    <a:cubicBezTo>
                      <a:pt x="459" y="634"/>
                      <a:pt x="433" y="600"/>
                      <a:pt x="398" y="600"/>
                    </a:cubicBezTo>
                    <a:cubicBezTo>
                      <a:pt x="363" y="600"/>
                      <a:pt x="335" y="634"/>
                      <a:pt x="335" y="678"/>
                    </a:cubicBezTo>
                    <a:cubicBezTo>
                      <a:pt x="335" y="702"/>
                      <a:pt x="348" y="736"/>
                      <a:pt x="370" y="754"/>
                    </a:cubicBezTo>
                    <a:cubicBezTo>
                      <a:pt x="363" y="762"/>
                      <a:pt x="350" y="773"/>
                      <a:pt x="322" y="777"/>
                    </a:cubicBezTo>
                    <a:cubicBezTo>
                      <a:pt x="283" y="784"/>
                      <a:pt x="231" y="814"/>
                      <a:pt x="231" y="862"/>
                    </a:cubicBezTo>
                    <a:cubicBezTo>
                      <a:pt x="231" y="895"/>
                      <a:pt x="231" y="895"/>
                      <a:pt x="231" y="895"/>
                    </a:cubicBezTo>
                    <a:cubicBezTo>
                      <a:pt x="361" y="895"/>
                      <a:pt x="361" y="895"/>
                      <a:pt x="361" y="895"/>
                    </a:cubicBezTo>
                    <a:cubicBezTo>
                      <a:pt x="433" y="895"/>
                      <a:pt x="433" y="895"/>
                      <a:pt x="433" y="895"/>
                    </a:cubicBezTo>
                    <a:cubicBezTo>
                      <a:pt x="455" y="895"/>
                      <a:pt x="473" y="895"/>
                      <a:pt x="488" y="895"/>
                    </a:cubicBezTo>
                    <a:cubicBezTo>
                      <a:pt x="563" y="895"/>
                      <a:pt x="563" y="895"/>
                      <a:pt x="563" y="895"/>
                    </a:cubicBezTo>
                    <a:cubicBezTo>
                      <a:pt x="618" y="895"/>
                      <a:pt x="618" y="895"/>
                      <a:pt x="618" y="895"/>
                    </a:cubicBezTo>
                    <a:cubicBezTo>
                      <a:pt x="690" y="895"/>
                      <a:pt x="690" y="895"/>
                      <a:pt x="690" y="895"/>
                    </a:cubicBezTo>
                    <a:cubicBezTo>
                      <a:pt x="703" y="895"/>
                      <a:pt x="715" y="895"/>
                      <a:pt x="725" y="895"/>
                    </a:cubicBezTo>
                    <a:cubicBezTo>
                      <a:pt x="820" y="895"/>
                      <a:pt x="820" y="895"/>
                      <a:pt x="820" y="895"/>
                    </a:cubicBezTo>
                    <a:cubicBezTo>
                      <a:pt x="855" y="895"/>
                      <a:pt x="855" y="895"/>
                      <a:pt x="855" y="895"/>
                    </a:cubicBezTo>
                    <a:cubicBezTo>
                      <a:pt x="927" y="895"/>
                      <a:pt x="927" y="895"/>
                      <a:pt x="927" y="895"/>
                    </a:cubicBezTo>
                    <a:cubicBezTo>
                      <a:pt x="946" y="895"/>
                      <a:pt x="963" y="895"/>
                      <a:pt x="977" y="895"/>
                    </a:cubicBezTo>
                    <a:cubicBezTo>
                      <a:pt x="1057" y="895"/>
                      <a:pt x="1057" y="895"/>
                      <a:pt x="1057" y="895"/>
                    </a:cubicBezTo>
                    <a:cubicBezTo>
                      <a:pt x="1107" y="895"/>
                      <a:pt x="1107" y="895"/>
                      <a:pt x="1107" y="895"/>
                    </a:cubicBezTo>
                    <a:cubicBezTo>
                      <a:pt x="1179" y="895"/>
                      <a:pt x="1179" y="895"/>
                      <a:pt x="1179" y="895"/>
                    </a:cubicBezTo>
                    <a:cubicBezTo>
                      <a:pt x="1309" y="895"/>
                      <a:pt x="1309" y="895"/>
                      <a:pt x="1309" y="895"/>
                    </a:cubicBezTo>
                    <a:cubicBezTo>
                      <a:pt x="1309" y="862"/>
                      <a:pt x="1309" y="862"/>
                      <a:pt x="1309" y="862"/>
                    </a:cubicBezTo>
                    <a:cubicBezTo>
                      <a:pt x="1309" y="814"/>
                      <a:pt x="1259" y="784"/>
                      <a:pt x="1218" y="777"/>
                    </a:cubicBezTo>
                    <a:close/>
                    <a:moveTo>
                      <a:pt x="1538" y="579"/>
                    </a:moveTo>
                    <a:cubicBezTo>
                      <a:pt x="0" y="579"/>
                      <a:pt x="0" y="579"/>
                      <a:pt x="0" y="579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1491" y="0"/>
                      <a:pt x="1491" y="0"/>
                      <a:pt x="1491" y="0"/>
                    </a:cubicBezTo>
                    <a:cubicBezTo>
                      <a:pt x="1517" y="0"/>
                      <a:pt x="1538" y="21"/>
                      <a:pt x="1538" y="47"/>
                    </a:cubicBezTo>
                    <a:lnTo>
                      <a:pt x="1538" y="579"/>
                    </a:lnTo>
                    <a:close/>
                    <a:moveTo>
                      <a:pt x="533" y="489"/>
                    </a:moveTo>
                    <a:cubicBezTo>
                      <a:pt x="1136" y="489"/>
                      <a:pt x="1072" y="489"/>
                      <a:pt x="996" y="489"/>
                    </a:cubicBezTo>
                    <a:cubicBezTo>
                      <a:pt x="996" y="196"/>
                      <a:pt x="996" y="196"/>
                      <a:pt x="996" y="196"/>
                    </a:cubicBezTo>
                    <a:cubicBezTo>
                      <a:pt x="1423" y="196"/>
                      <a:pt x="1487" y="196"/>
                      <a:pt x="533" y="196"/>
                    </a:cubicBezTo>
                    <a:cubicBezTo>
                      <a:pt x="533" y="208"/>
                      <a:pt x="533" y="265"/>
                      <a:pt x="533" y="489"/>
                    </a:cubicBezTo>
                    <a:close/>
                    <a:moveTo>
                      <a:pt x="54" y="489"/>
                    </a:moveTo>
                    <a:cubicBezTo>
                      <a:pt x="54" y="489"/>
                      <a:pt x="32" y="489"/>
                      <a:pt x="503" y="489"/>
                    </a:cubicBezTo>
                    <a:cubicBezTo>
                      <a:pt x="503" y="477"/>
                      <a:pt x="503" y="419"/>
                      <a:pt x="503" y="196"/>
                    </a:cubicBezTo>
                    <a:cubicBezTo>
                      <a:pt x="503" y="196"/>
                      <a:pt x="526" y="196"/>
                      <a:pt x="54" y="196"/>
                    </a:cubicBezTo>
                    <a:lnTo>
                      <a:pt x="54" y="489"/>
                    </a:lnTo>
                    <a:close/>
                    <a:moveTo>
                      <a:pt x="1490" y="196"/>
                    </a:moveTo>
                    <a:cubicBezTo>
                      <a:pt x="1027" y="196"/>
                      <a:pt x="1027" y="196"/>
                      <a:pt x="1027" y="196"/>
                    </a:cubicBezTo>
                    <a:cubicBezTo>
                      <a:pt x="1027" y="489"/>
                      <a:pt x="1027" y="489"/>
                      <a:pt x="1027" y="489"/>
                    </a:cubicBezTo>
                    <a:cubicBezTo>
                      <a:pt x="1490" y="489"/>
                      <a:pt x="1490" y="489"/>
                      <a:pt x="1490" y="489"/>
                    </a:cubicBezTo>
                    <a:lnTo>
                      <a:pt x="1490" y="196"/>
                    </a:lnTo>
                    <a:close/>
                    <a:moveTo>
                      <a:pt x="1487" y="27"/>
                    </a:moveTo>
                    <a:cubicBezTo>
                      <a:pt x="54" y="27"/>
                      <a:pt x="54" y="27"/>
                      <a:pt x="54" y="27"/>
                    </a:cubicBezTo>
                    <a:cubicBezTo>
                      <a:pt x="42" y="27"/>
                      <a:pt x="33" y="37"/>
                      <a:pt x="33" y="48"/>
                    </a:cubicBezTo>
                    <a:cubicBezTo>
                      <a:pt x="33" y="111"/>
                      <a:pt x="33" y="111"/>
                      <a:pt x="33" y="111"/>
                    </a:cubicBezTo>
                    <a:cubicBezTo>
                      <a:pt x="1508" y="111"/>
                      <a:pt x="1508" y="111"/>
                      <a:pt x="1508" y="111"/>
                    </a:cubicBezTo>
                    <a:cubicBezTo>
                      <a:pt x="1508" y="48"/>
                      <a:pt x="1508" y="48"/>
                      <a:pt x="1508" y="48"/>
                    </a:cubicBezTo>
                    <a:cubicBezTo>
                      <a:pt x="1508" y="37"/>
                      <a:pt x="1499" y="27"/>
                      <a:pt x="1487" y="27"/>
                    </a:cubicBezTo>
                    <a:close/>
                    <a:moveTo>
                      <a:pt x="771" y="130"/>
                    </a:moveTo>
                    <a:cubicBezTo>
                      <a:pt x="759" y="130"/>
                      <a:pt x="750" y="139"/>
                      <a:pt x="750" y="150"/>
                    </a:cubicBezTo>
                    <a:cubicBezTo>
                      <a:pt x="750" y="162"/>
                      <a:pt x="759" y="171"/>
                      <a:pt x="771" y="171"/>
                    </a:cubicBezTo>
                    <a:cubicBezTo>
                      <a:pt x="782" y="171"/>
                      <a:pt x="791" y="162"/>
                      <a:pt x="791" y="150"/>
                    </a:cubicBezTo>
                    <a:cubicBezTo>
                      <a:pt x="791" y="139"/>
                      <a:pt x="782" y="130"/>
                      <a:pt x="771" y="130"/>
                    </a:cubicBez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182732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700" dirty="0">
                  <a:solidFill>
                    <a:srgbClr val="676767"/>
                  </a:solidFill>
                  <a:latin typeface="CiscoSansTT ExtraLight"/>
                  <a:ea typeface="ＭＳ Ｐゴシック" charset="0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80B5259-7301-4E59-8A11-2AAFD0FA4179}"/>
                </a:ext>
              </a:extLst>
            </p:cNvPr>
            <p:cNvSpPr txBox="1">
              <a:spLocks/>
            </p:cNvSpPr>
            <p:nvPr/>
          </p:nvSpPr>
          <p:spPr>
            <a:xfrm>
              <a:off x="6306483" y="9262071"/>
              <a:ext cx="1366854" cy="357990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600">
                  <a:solidFill>
                    <a:schemeClr val="bg1"/>
                  </a:solidFill>
                </a:defRPr>
              </a:lvl1pPr>
            </a:lstStyle>
            <a:p>
              <a:pPr defTabSz="342892">
                <a:defRPr/>
              </a:pPr>
              <a:r>
                <a:rPr lang="en-US" sz="450" dirty="0">
                  <a:solidFill>
                    <a:srgbClr val="7F7F7F"/>
                  </a:solidFill>
                  <a:latin typeface="CiscoSansTT ExtraLight"/>
                  <a:ea typeface="ＭＳ Ｐゴシック" charset="0"/>
                </a:rPr>
                <a:t>Large Conference Room Video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F8626AF-0CDA-4E7C-BD6A-668776E95549}"/>
              </a:ext>
            </a:extLst>
          </p:cNvPr>
          <p:cNvCxnSpPr>
            <a:cxnSpLocks/>
          </p:cNvCxnSpPr>
          <p:nvPr/>
        </p:nvCxnSpPr>
        <p:spPr>
          <a:xfrm flipH="1">
            <a:off x="5123847" y="2920008"/>
            <a:ext cx="147691" cy="2706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9FBA86F-8C6D-45B9-950B-0FD6DA049072}"/>
              </a:ext>
            </a:extLst>
          </p:cNvPr>
          <p:cNvCxnSpPr>
            <a:cxnSpLocks/>
          </p:cNvCxnSpPr>
          <p:nvPr/>
        </p:nvCxnSpPr>
        <p:spPr>
          <a:xfrm flipH="1">
            <a:off x="4545685" y="2702983"/>
            <a:ext cx="13742" cy="18701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9C76DC5-7A0C-4EDD-97EB-DD2BA49724CF}"/>
              </a:ext>
            </a:extLst>
          </p:cNvPr>
          <p:cNvCxnSpPr>
            <a:cxnSpLocks/>
          </p:cNvCxnSpPr>
          <p:nvPr/>
        </p:nvCxnSpPr>
        <p:spPr>
          <a:xfrm>
            <a:off x="3755842" y="2737594"/>
            <a:ext cx="196460" cy="24620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BE9EB53-498C-4148-830C-A4D0F0D8B732}"/>
              </a:ext>
            </a:extLst>
          </p:cNvPr>
          <p:cNvCxnSpPr>
            <a:cxnSpLocks/>
          </p:cNvCxnSpPr>
          <p:nvPr/>
        </p:nvCxnSpPr>
        <p:spPr>
          <a:xfrm>
            <a:off x="2979394" y="3049741"/>
            <a:ext cx="416870" cy="25147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0942896-36F8-4EFE-A311-0656D3C77E2E}"/>
              </a:ext>
            </a:extLst>
          </p:cNvPr>
          <p:cNvCxnSpPr>
            <a:cxnSpLocks/>
          </p:cNvCxnSpPr>
          <p:nvPr/>
        </p:nvCxnSpPr>
        <p:spPr>
          <a:xfrm>
            <a:off x="2665818" y="3790107"/>
            <a:ext cx="44987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8CC6F65-52E0-4ADF-B490-6190F9C9996E}"/>
              </a:ext>
            </a:extLst>
          </p:cNvPr>
          <p:cNvCxnSpPr>
            <a:cxnSpLocks/>
          </p:cNvCxnSpPr>
          <p:nvPr/>
        </p:nvCxnSpPr>
        <p:spPr>
          <a:xfrm flipV="1">
            <a:off x="2994995" y="4277672"/>
            <a:ext cx="190810" cy="13850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7F6BC1E-3C3B-4367-BAFA-F46390FACFC5}"/>
              </a:ext>
            </a:extLst>
          </p:cNvPr>
          <p:cNvCxnSpPr>
            <a:cxnSpLocks/>
          </p:cNvCxnSpPr>
          <p:nvPr/>
        </p:nvCxnSpPr>
        <p:spPr>
          <a:xfrm flipV="1">
            <a:off x="5091938" y="4439692"/>
            <a:ext cx="0" cy="21918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176FE35-C860-449C-AACA-661DEF28767D}"/>
              </a:ext>
            </a:extLst>
          </p:cNvPr>
          <p:cNvSpPr txBox="1"/>
          <p:nvPr/>
        </p:nvSpPr>
        <p:spPr>
          <a:xfrm>
            <a:off x="6187498" y="2193705"/>
            <a:ext cx="202075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Standardized Conferencing using </a:t>
            </a:r>
            <a:r>
              <a:rPr lang="en-US" sz="900" b="1" dirty="0" err="1">
                <a:solidFill>
                  <a:srgbClr val="000000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Webex</a:t>
            </a:r>
            <a:endParaRPr lang="en-US" sz="900" b="1" dirty="0">
              <a:solidFill>
                <a:srgbClr val="000000"/>
              </a:solidFill>
              <a:latin typeface="CiscoSansTT ExtraLight" charset="0"/>
              <a:ea typeface="CiscoSansTT ExtraLight" charset="0"/>
              <a:cs typeface="CiscoSansTT ExtraLight" charset="0"/>
            </a:endParaRP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75" dirty="0">
              <a:solidFill>
                <a:srgbClr val="000000"/>
              </a:solidFill>
              <a:latin typeface="CiscoSansTT ExtraLight" charset="0"/>
              <a:ea typeface="CiscoSansTT ExtraLight" charset="0"/>
              <a:cs typeface="CiscoSansTT ExtraLight" charset="0"/>
            </a:endParaRP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5" dirty="0">
                <a:solidFill>
                  <a:srgbClr val="000000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Cloud-Based Meetings Experience supporting on-prem high quality video endpoints and interactive team board,  standard desktop phones, computers, browsers, mobile devices </a:t>
            </a:r>
            <a:r>
              <a:rPr lang="en-US" sz="675" b="1" i="1" dirty="0">
                <a:solidFill>
                  <a:srgbClr val="000000"/>
                </a:solidFill>
                <a:latin typeface="CiscoSansTT ExtraLight" charset="0"/>
                <a:ea typeface="CiscoSansTT ExtraLight" charset="0"/>
                <a:cs typeface="CiscoSansTT ExtraLight" charset="0"/>
              </a:rPr>
              <a:t>and third-party clients</a:t>
            </a:r>
          </a:p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75" dirty="0">
              <a:solidFill>
                <a:srgbClr val="000000"/>
              </a:solidFill>
              <a:latin typeface="CiscoSansTT ExtraLight" charset="0"/>
              <a:ea typeface="CiscoSansTT ExtraLight" charset="0"/>
              <a:cs typeface="CiscoSansTT ExtraLight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722B029-CAFB-488B-9DAB-54298E4BD574}"/>
              </a:ext>
            </a:extLst>
          </p:cNvPr>
          <p:cNvCxnSpPr>
            <a:cxnSpLocks/>
          </p:cNvCxnSpPr>
          <p:nvPr/>
        </p:nvCxnSpPr>
        <p:spPr>
          <a:xfrm flipV="1">
            <a:off x="3755841" y="4442812"/>
            <a:ext cx="0" cy="21918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4F0B191-C61F-4F26-AC90-93C08EC4CDC6}"/>
              </a:ext>
            </a:extLst>
          </p:cNvPr>
          <p:cNvGrpSpPr/>
          <p:nvPr/>
        </p:nvGrpSpPr>
        <p:grpSpPr>
          <a:xfrm>
            <a:off x="3309935" y="4795310"/>
            <a:ext cx="776627" cy="699430"/>
            <a:chOff x="4921456" y="7250802"/>
            <a:chExt cx="2071003" cy="1865145"/>
          </a:xfrm>
        </p:grpSpPr>
        <p:pic>
          <p:nvPicPr>
            <p:cNvPr id="61" name="PortfolioLineup_55_70_85.png">
              <a:extLst>
                <a:ext uri="{FF2B5EF4-FFF2-40B4-BE49-F238E27FC236}">
                  <a16:creationId xmlns:a16="http://schemas.microsoft.com/office/drawing/2014/main" id="{DE958686-56EA-49A4-8020-5367588ED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1456" y="7250802"/>
              <a:ext cx="2071003" cy="130234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97C036F-ECC0-4030-B267-E8EC8D1F6C86}"/>
                </a:ext>
              </a:extLst>
            </p:cNvPr>
            <p:cNvSpPr txBox="1">
              <a:spLocks/>
            </p:cNvSpPr>
            <p:nvPr/>
          </p:nvSpPr>
          <p:spPr>
            <a:xfrm>
              <a:off x="5151548" y="8679176"/>
              <a:ext cx="1667649" cy="43677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>
              <a:defPPr>
                <a:defRPr lang="en-US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600">
                  <a:solidFill>
                    <a:schemeClr val="bg1"/>
                  </a:solidFill>
                </a:defRPr>
              </a:lvl1pPr>
            </a:lstStyle>
            <a:p>
              <a:pPr defTabSz="342892">
                <a:defRPr/>
              </a:pPr>
              <a:r>
                <a:rPr lang="en-US" sz="450" dirty="0">
                  <a:solidFill>
                    <a:srgbClr val="7F7F7F"/>
                  </a:solidFill>
                  <a:latin typeface="CiscoSansTT ExtraLight"/>
                  <a:ea typeface="ＭＳ Ｐゴシック" charset="0"/>
                </a:rPr>
                <a:t>Interactive Team Board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0E2EE1-B082-4D9D-8CED-385B5E786388}"/>
              </a:ext>
            </a:extLst>
          </p:cNvPr>
          <p:cNvGrpSpPr/>
          <p:nvPr/>
        </p:nvGrpSpPr>
        <p:grpSpPr>
          <a:xfrm>
            <a:off x="1575447" y="2080029"/>
            <a:ext cx="2705501" cy="2405776"/>
            <a:chOff x="189199" y="120833"/>
            <a:chExt cx="3607335" cy="3207701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D3BA614-D9D4-4957-9B1C-F6C76B53A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5724" y="258642"/>
              <a:ext cx="449088" cy="449087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A9C8A37-865A-4DBD-B9DE-AD886887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8163" y="1270749"/>
              <a:ext cx="428069" cy="42806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D36D1EA-2C8A-48C1-AAFE-B15F25E43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199" y="2835591"/>
              <a:ext cx="492943" cy="49294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6FFADB4-B109-4C03-85D7-A923F3898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59491" y="120833"/>
              <a:ext cx="537043" cy="375929"/>
            </a:xfrm>
            <a:prstGeom prst="rect">
              <a:avLst/>
            </a:prstGeom>
          </p:spPr>
        </p:pic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005E79C3-3280-4143-9E09-5227BB31CE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26" y="4946878"/>
            <a:ext cx="409622" cy="4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Phone System Licensing 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  <a:t>Corey Hess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790E664-CC58-4DFC-8C66-7FD0A5B6DD36}"/>
              </a:ext>
            </a:extLst>
          </p:cNvPr>
          <p:cNvGraphicFramePr>
            <a:graphicFrameLocks noGrp="1" noChangeAspect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565505872"/>
              </p:ext>
            </p:extLst>
          </p:nvPr>
        </p:nvGraphicFramePr>
        <p:xfrm>
          <a:off x="1718073" y="2193133"/>
          <a:ext cx="5707856" cy="3564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4" imgW="6924840" imgH="4429270" progId="Excel.Sheet.12">
                  <p:embed/>
                </p:oleObj>
              </mc:Choice>
              <mc:Fallback>
                <p:oleObj name="Worksheet" r:id="rId4" imgW="6924840" imgH="4429270" progId="Excel.Sheet.12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6790E664-CC58-4DFC-8C66-7FD0A5B6DD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18073" y="2193133"/>
                        <a:ext cx="5707856" cy="3564731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804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E537D-2901-4377-935F-1174ACB06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09" y="1365813"/>
            <a:ext cx="8424582" cy="5034987"/>
          </a:xfrm>
        </p:spPr>
        <p:txBody>
          <a:bodyPr numCol="2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Internal soft launch October of 2018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Purpose is to collect reports and information from citizens and organizations regarding:</a:t>
            </a:r>
          </a:p>
          <a:p>
            <a:pPr marL="900113" lvl="1" indent="-342900">
              <a:buFont typeface="Wingdings" panose="05000000000000000000" pitchFamily="2" charset="2"/>
              <a:buChar char="Ø"/>
            </a:pPr>
            <a:r>
              <a:rPr lang="en-US" sz="21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Road issues</a:t>
            </a:r>
          </a:p>
          <a:p>
            <a:pPr marL="900113" lvl="1" indent="-342900">
              <a:buFont typeface="Wingdings" panose="05000000000000000000" pitchFamily="2" charset="2"/>
              <a:buChar char="Ø"/>
            </a:pPr>
            <a:r>
              <a:rPr lang="en-US" sz="21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Animal Services</a:t>
            </a:r>
          </a:p>
          <a:p>
            <a:pPr marL="900113" lvl="1" indent="-342900">
              <a:buFont typeface="Wingdings" panose="05000000000000000000" pitchFamily="2" charset="2"/>
              <a:buChar char="Ø"/>
            </a:pPr>
            <a:r>
              <a:rPr lang="en-US" sz="21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Parks and Recreation</a:t>
            </a:r>
          </a:p>
          <a:p>
            <a:pPr marL="900113" lvl="1" indent="-342900">
              <a:buFont typeface="Wingdings" panose="05000000000000000000" pitchFamily="2" charset="2"/>
              <a:buChar char="Ø"/>
            </a:pPr>
            <a:r>
              <a:rPr lang="en-US" sz="21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Feedback for the Mayor</a:t>
            </a:r>
          </a:p>
          <a:p>
            <a:pPr marL="900113" lvl="1" indent="-342900">
              <a:buFont typeface="Wingdings" panose="05000000000000000000" pitchFamily="2" charset="2"/>
              <a:buChar char="Ø"/>
            </a:pPr>
            <a:r>
              <a:rPr lang="en-US" sz="21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Other</a:t>
            </a:r>
          </a:p>
          <a:p>
            <a:pPr marL="900113" lvl="1" indent="-342900">
              <a:buFont typeface="Wingdings" panose="05000000000000000000" pitchFamily="2" charset="2"/>
              <a:buChar char="Ø"/>
            </a:pPr>
            <a:endParaRPr lang="en-US" sz="21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ESRI Mobile Technology integrated with Point of Business (POB)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Spatial representation of each report based on location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Future integration with internal &amp; external business systems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Available via AppStore and Google Play Store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County Connect Update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  <a:t>Michael Duncan</a:t>
            </a:r>
          </a:p>
        </p:txBody>
      </p:sp>
    </p:spTree>
    <p:extLst>
      <p:ext uri="{BB962C8B-B14F-4D97-AF65-F5344CB8AC3E}">
        <p14:creationId xmlns:p14="http://schemas.microsoft.com/office/powerpoint/2010/main" val="96472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E537D-2901-4377-935F-1174ACB06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County Connect Update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  <a:t>Michael Duncan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9F81EF-1450-40BC-A4D0-E123A4A4FA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524" y="2075526"/>
            <a:ext cx="2068004" cy="3676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AEF6A-9347-4D84-97BB-F00BAAF3A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809" y="2075526"/>
            <a:ext cx="2068005" cy="3676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C01BC5-503A-4878-A4CC-79C4518E7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96" y="2075526"/>
            <a:ext cx="2068004" cy="3676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6A65FA-D7BB-49CD-96F1-F12927F7B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82" y="2068906"/>
            <a:ext cx="2071728" cy="36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56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E537D-2901-4377-935F-1174ACB06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County Connect Update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  <a:t>Michael Duncan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4266F-A063-4B92-8589-3006E236C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4" y="1981397"/>
            <a:ext cx="7195032" cy="40193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026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31" y="540282"/>
            <a:ext cx="8723959" cy="86590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Working Groups – Milestone Chart</a:t>
            </a:r>
            <a:br>
              <a:rPr lang="en-US" sz="27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Ginger Watts </a:t>
            </a:r>
            <a:br>
              <a:rPr lang="en-US" dirty="0">
                <a:latin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AB0D3-7981-40D2-8A6E-3D0B555D3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366" y="2745615"/>
            <a:ext cx="8498114" cy="4112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alibri Light" panose="020F0302020204030204" pitchFamily="34" charset="0"/>
              </a:rPr>
              <a:t> </a:t>
            </a:r>
            <a:endParaRPr lang="en-US" sz="16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D63C-B224-5F4E-84CB-62AC19F45557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F11F0-A838-449E-B8C4-2AB14FC81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75" y="1766170"/>
            <a:ext cx="8862166" cy="49102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0891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E537D-2901-4377-935F-1174ACB06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8147"/>
            <a:ext cx="8229600" cy="4291923"/>
          </a:xfrm>
        </p:spPr>
        <p:txBody>
          <a:bodyPr/>
          <a:lstStyle/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Governance Working Group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Concept Document Glossary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Phil Lanouette &amp; Trevor Hebditch</a:t>
            </a:r>
          </a:p>
        </p:txBody>
      </p:sp>
    </p:spTree>
    <p:extLst>
      <p:ext uri="{BB962C8B-B14F-4D97-AF65-F5344CB8AC3E}">
        <p14:creationId xmlns:p14="http://schemas.microsoft.com/office/powerpoint/2010/main" val="1552044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6700" y="1282032"/>
            <a:ext cx="8610600" cy="5694680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Public Comments </a:t>
            </a:r>
            <a:r>
              <a:rPr lang="en-US" sz="1500" dirty="0">
                <a:latin typeface="Calibri Light" panose="020F0302020204030204" pitchFamily="34" charset="0"/>
              </a:rPr>
              <a:t>- Chair - 3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Approve Minutes from 01/24/2019 Meeting </a:t>
            </a:r>
            <a:r>
              <a:rPr lang="en-US" sz="1700" dirty="0">
                <a:latin typeface="Calibri Light" panose="020F0302020204030204" pitchFamily="34" charset="0"/>
              </a:rPr>
              <a:t>- </a:t>
            </a:r>
            <a:r>
              <a:rPr lang="en-US" sz="1500" dirty="0">
                <a:latin typeface="Calibri Light" panose="020F0302020204030204" pitchFamily="34" charset="0"/>
              </a:rPr>
              <a:t>Chair - 2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Follow-Up Items </a:t>
            </a:r>
            <a:r>
              <a:rPr lang="en-US" sz="2800" dirty="0">
                <a:solidFill>
                  <a:prstClr val="black"/>
                </a:solidFill>
                <a:latin typeface="Calibri Light" panose="020F0302020204030204" pitchFamily="34" charset="0"/>
              </a:rPr>
              <a:t>(Informational) 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900" b="0" dirty="0">
                <a:solidFill>
                  <a:schemeClr val="tx1"/>
                </a:solidFill>
                <a:latin typeface="Calibri Light" panose="020F0302020204030204" pitchFamily="34" charset="0"/>
              </a:rPr>
              <a:t>SharePoint Update </a:t>
            </a:r>
            <a:r>
              <a:rPr lang="en-US" sz="1500" b="0" dirty="0">
                <a:solidFill>
                  <a:schemeClr val="tx1"/>
                </a:solidFill>
                <a:latin typeface="Calibri Light" panose="020F0302020204030204" pitchFamily="34" charset="0"/>
              </a:rPr>
              <a:t>– Ginger Watts – 5 min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900" b="0" dirty="0">
                <a:solidFill>
                  <a:schemeClr val="tx1"/>
                </a:solidFill>
                <a:latin typeface="Calibri Light" panose="020F0302020204030204" pitchFamily="34" charset="0"/>
              </a:rPr>
              <a:t>Debrief of 2019 Budget Process and Scoring – </a:t>
            </a:r>
            <a:r>
              <a:rPr lang="en-US" sz="1500" b="0" dirty="0">
                <a:solidFill>
                  <a:schemeClr val="tx1"/>
                </a:solidFill>
                <a:latin typeface="Calibri Light" panose="020F0302020204030204" pitchFamily="34" charset="0"/>
              </a:rPr>
              <a:t>Cherie Root – 5 min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900" b="0" dirty="0">
                <a:solidFill>
                  <a:schemeClr val="tx1"/>
                </a:solidFill>
                <a:latin typeface="Calibri Light" panose="020F0302020204030204" pitchFamily="34" charset="0"/>
              </a:rPr>
              <a:t>Long Distance Code Update </a:t>
            </a:r>
            <a:r>
              <a:rPr lang="en-US" sz="1500" dirty="0">
                <a:solidFill>
                  <a:schemeClr val="tx1"/>
                </a:solidFill>
                <a:latin typeface="Calibri Light" panose="020F0302020204030204" pitchFamily="34" charset="0"/>
              </a:rPr>
              <a:t>– </a:t>
            </a:r>
            <a:r>
              <a:rPr lang="en-US" sz="1500" b="0" dirty="0">
                <a:solidFill>
                  <a:schemeClr val="tx1"/>
                </a:solidFill>
                <a:latin typeface="Calibri Light" panose="020F0302020204030204" pitchFamily="34" charset="0"/>
              </a:rPr>
              <a:t>Cherie Root – 5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Website Design Update (Discussion/Direction) </a:t>
            </a:r>
            <a:r>
              <a:rPr lang="en-US" sz="1600" dirty="0">
                <a:latin typeface="Calibri Light" panose="020F0302020204030204" pitchFamily="34" charset="0"/>
              </a:rPr>
              <a:t>– Megan Hillyard &amp; Zach Posner – 10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Phone System Licensing (Informational) </a:t>
            </a:r>
            <a:r>
              <a:rPr lang="en-US" sz="1600" dirty="0">
                <a:latin typeface="Calibri Light" panose="020F0302020204030204" pitchFamily="34" charset="0"/>
              </a:rPr>
              <a:t>– Corey Hess – 10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County Connect (Informational) – </a:t>
            </a:r>
            <a:r>
              <a:rPr lang="en-US" sz="1600" dirty="0">
                <a:latin typeface="Calibri Light" panose="020F0302020204030204" pitchFamily="34" charset="0"/>
              </a:rPr>
              <a:t>Michael Duncan – 5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Working Groups Milestone Chart (Discussion/Direction) </a:t>
            </a:r>
            <a:r>
              <a:rPr lang="en-US" sz="2600" dirty="0">
                <a:latin typeface="Calibri Light" panose="020F0302020204030204" pitchFamily="34" charset="0"/>
              </a:rPr>
              <a:t>- </a:t>
            </a:r>
            <a:r>
              <a:rPr lang="en-US" sz="1500" dirty="0">
                <a:latin typeface="Calibri Light" panose="020F0302020204030204" pitchFamily="34" charset="0"/>
              </a:rPr>
              <a:t>Ginger Watts – 3 min </a:t>
            </a:r>
            <a:endParaRPr lang="en-US" sz="1300" dirty="0">
              <a:latin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Governance Working Group Updates</a:t>
            </a:r>
            <a:r>
              <a:rPr lang="en-US" sz="2900" dirty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n-US" sz="2600" dirty="0">
                <a:latin typeface="Calibri Light" panose="020F0302020204030204" pitchFamily="34" charset="0"/>
              </a:rPr>
              <a:t> </a:t>
            </a:r>
            <a:endParaRPr lang="en-US" sz="2300" b="0" dirty="0">
              <a:solidFill>
                <a:srgbClr val="000000"/>
              </a:solidFill>
              <a:latin typeface="Calibri Light" panose="020F03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b="0" dirty="0">
                <a:solidFill>
                  <a:prstClr val="black"/>
                </a:solidFill>
                <a:latin typeface="Calibri Light" panose="020F0302020204030204" pitchFamily="34" charset="0"/>
              </a:rPr>
              <a:t>GWG </a:t>
            </a:r>
            <a:r>
              <a:rPr lang="en-US" sz="2400" b="0" dirty="0">
                <a:solidFill>
                  <a:prstClr val="black"/>
                </a:solidFill>
                <a:latin typeface="Calibri Light" panose="020F0302020204030204" pitchFamily="34" charset="0"/>
              </a:rPr>
              <a:t>–</a:t>
            </a:r>
            <a:r>
              <a:rPr lang="en-US" sz="2300" b="0" dirty="0">
                <a:solidFill>
                  <a:prstClr val="black"/>
                </a:solidFill>
                <a:latin typeface="Calibri Light" panose="020F0302020204030204" pitchFamily="34" charset="0"/>
              </a:rPr>
              <a:t> Concept Document Glossary (Discussion/Approval) – </a:t>
            </a:r>
            <a:r>
              <a:rPr lang="en-US" sz="1500" b="0" dirty="0">
                <a:solidFill>
                  <a:schemeClr val="tx1"/>
                </a:solidFill>
                <a:latin typeface="Calibri Light" panose="020F0302020204030204" pitchFamily="34" charset="0"/>
              </a:rPr>
              <a:t>Phil Lanouette &amp; Trevor Hebditch – 5 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b="0" dirty="0">
                <a:solidFill>
                  <a:prstClr val="black"/>
                </a:solidFill>
                <a:latin typeface="Calibri Light" panose="020F0302020204030204" pitchFamily="34" charset="0"/>
              </a:rPr>
              <a:t>SWG - Windows 7 Replacement (Discussion/Direction)</a:t>
            </a:r>
            <a:r>
              <a:rPr lang="en-US" sz="1500" b="0" dirty="0">
                <a:solidFill>
                  <a:schemeClr val="tx1"/>
                </a:solidFill>
                <a:latin typeface="Calibri Light" panose="020F0302020204030204" pitchFamily="34" charset="0"/>
              </a:rPr>
              <a:t>– Tyler Andrus &amp; Ginger Watts – 5 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b="0" dirty="0">
                <a:solidFill>
                  <a:prstClr val="black"/>
                </a:solidFill>
                <a:latin typeface="Calibri Light" panose="020F0302020204030204" pitchFamily="34" charset="0"/>
              </a:rPr>
              <a:t>SWG -  Offboarding Process for AD Accounts (Informational) </a:t>
            </a:r>
            <a:r>
              <a:rPr lang="en-US" sz="1500" b="0" dirty="0">
                <a:solidFill>
                  <a:schemeClr val="tx1"/>
                </a:solidFill>
                <a:latin typeface="Calibri Light" panose="020F0302020204030204" pitchFamily="34" charset="0"/>
              </a:rPr>
              <a:t>– Mike Bailey – 5 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b="0" dirty="0">
                <a:solidFill>
                  <a:prstClr val="black"/>
                </a:solidFill>
                <a:latin typeface="Calibri Light" panose="020F0302020204030204" pitchFamily="34" charset="0"/>
              </a:rPr>
              <a:t>PWG -  Project Review  (Informational) </a:t>
            </a:r>
            <a:r>
              <a:rPr lang="en-US" sz="1600" b="0" dirty="0">
                <a:solidFill>
                  <a:schemeClr val="tx1"/>
                </a:solidFill>
                <a:latin typeface="Calibri Light" panose="020F0302020204030204" pitchFamily="34" charset="0"/>
              </a:rPr>
              <a:t>– Ginger Watts – 3 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300" b="0" dirty="0">
                <a:solidFill>
                  <a:prstClr val="black"/>
                </a:solidFill>
                <a:latin typeface="Calibri Light" panose="020F0302020204030204" pitchFamily="34" charset="0"/>
              </a:rPr>
              <a:t>PWG – Tax Update (Informational)  </a:t>
            </a:r>
            <a:r>
              <a:rPr lang="en-US" sz="1500" b="0" dirty="0">
                <a:solidFill>
                  <a:prstClr val="black"/>
                </a:solidFill>
                <a:latin typeface="Calibri Light" panose="020F0302020204030204" pitchFamily="34" charset="0"/>
              </a:rPr>
              <a:t>– Glade Jarman</a:t>
            </a:r>
            <a:r>
              <a:rPr lang="en-US" sz="1500" b="0" dirty="0">
                <a:solidFill>
                  <a:schemeClr val="tx1"/>
                </a:solidFill>
                <a:latin typeface="Calibri Light" panose="020F0302020204030204" pitchFamily="34" charset="0"/>
              </a:rPr>
              <a:t>  &amp; Phil Conder – 15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Communication Items - Mayor &amp; Council </a:t>
            </a:r>
            <a:r>
              <a:rPr lang="en-US" sz="1500" dirty="0">
                <a:latin typeface="Calibri Light" panose="020F0302020204030204" pitchFamily="34" charset="0"/>
              </a:rPr>
              <a:t>- Zach Posner &amp; Chair – 1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2019 Meeting Schedule (Informational) </a:t>
            </a:r>
            <a:r>
              <a:rPr lang="en-US" sz="1500" dirty="0">
                <a:latin typeface="Calibri Light" panose="020F0302020204030204" pitchFamily="34" charset="0"/>
              </a:rPr>
              <a:t>- Ginger Watts – 1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Review Action Items </a:t>
            </a:r>
            <a:r>
              <a:rPr lang="en-US" sz="1500" dirty="0">
                <a:latin typeface="Calibri Light" panose="020F0302020204030204" pitchFamily="34" charset="0"/>
              </a:rPr>
              <a:t>– Kristine Pepin -  2 min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 Light" panose="020F0302020204030204" pitchFamily="34" charset="0"/>
              </a:rPr>
              <a:t>Next Meeting – 05/23/2019 </a:t>
            </a:r>
            <a:r>
              <a:rPr lang="en-US" sz="1500" dirty="0">
                <a:latin typeface="Calibri Light" panose="020F0302020204030204" pitchFamily="34" charset="0"/>
              </a:rPr>
              <a:t>– Chair  - 1 min</a:t>
            </a:r>
          </a:p>
          <a:p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b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4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889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E537D-2901-4377-935F-1174ACB06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8147"/>
            <a:ext cx="8229600" cy="4291923"/>
          </a:xfrm>
        </p:spPr>
        <p:txBody>
          <a:bodyPr/>
          <a:lstStyle/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Solution Working Group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Windows 7 Replacement 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Tyler Andrus &amp; Ginger Watts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2002B-26CE-4E05-AC92-F25D4EC83FB7}"/>
              </a:ext>
            </a:extLst>
          </p:cNvPr>
          <p:cNvSpPr/>
          <p:nvPr/>
        </p:nvSpPr>
        <p:spPr>
          <a:xfrm>
            <a:off x="292367" y="2429092"/>
            <a:ext cx="855926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Windows 7 will no longer be supported in January 2020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Spreadsheets asking for a preliminary plan sent to Business Technology Partner (BTP) Contacts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Due date of 2/28/2019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37 Agencies have provided preliminary plans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Waiting for 8 agencies to provide information</a:t>
            </a:r>
            <a:endParaRPr lang="en-US" sz="2800" strike="sngStrik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84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E537D-2901-4377-935F-1174ACB06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858147"/>
            <a:ext cx="8229600" cy="4291923"/>
          </a:xfrm>
        </p:spPr>
        <p:txBody>
          <a:bodyPr/>
          <a:lstStyle/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Offboarding Process for AD Accounts 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Mike Bailey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2002B-26CE-4E05-AC92-F25D4EC83FB7}"/>
              </a:ext>
            </a:extLst>
          </p:cNvPr>
          <p:cNvSpPr/>
          <p:nvPr/>
        </p:nvSpPr>
        <p:spPr>
          <a:xfrm>
            <a:off x="292367" y="2429092"/>
            <a:ext cx="8559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22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Portfolio Working Group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Project Review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Ginger Watts</a:t>
            </a:r>
            <a:br>
              <a:rPr lang="en-US" sz="31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913E12-CED6-461A-86E6-D0B9E28DFFE4}"/>
              </a:ext>
            </a:extLst>
          </p:cNvPr>
          <p:cNvSpPr txBox="1"/>
          <p:nvPr/>
        </p:nvSpPr>
        <p:spPr>
          <a:xfrm>
            <a:off x="276726" y="2230677"/>
            <a:ext cx="59098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Reviewed the Red and Yellow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Update Provided on Tax System</a:t>
            </a:r>
            <a:b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2605D-72D3-47B5-9F73-DE3F7FAE2F72}"/>
              </a:ext>
            </a:extLst>
          </p:cNvPr>
          <p:cNvSpPr/>
          <p:nvPr/>
        </p:nvSpPr>
        <p:spPr>
          <a:xfrm>
            <a:off x="395868" y="3184784"/>
            <a:ext cx="2185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hlinkClick r:id="rId4"/>
            </a:endParaRPr>
          </a:p>
          <a:p>
            <a:r>
              <a:rPr lang="en-US" dirty="0">
                <a:hlinkClick r:id="rId4"/>
              </a:rPr>
              <a:t>Link to Pie Chart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4B39F-3872-43C8-B7A0-F0FBBE231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179" y="3534900"/>
            <a:ext cx="3501190" cy="31466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330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Tax System Update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Glade Jarman &amp; Phil Conder</a:t>
            </a:r>
            <a:br>
              <a:rPr lang="en-US" sz="3100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9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C0919-6A66-4CD8-BED3-6AE9A1AEF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6510"/>
            <a:ext cx="8229600" cy="86590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Tax System Modernization  </a:t>
            </a:r>
            <a:endParaRPr lang="en-US" sz="3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0B7F7-7FB6-4B2C-99A6-F72F96BE2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642" y="2298361"/>
            <a:ext cx="7485681" cy="342698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History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Progress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Current Situation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Timeline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Constraints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Successes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Sponsors</a:t>
            </a:r>
          </a:p>
        </p:txBody>
      </p:sp>
    </p:spTree>
    <p:extLst>
      <p:ext uri="{BB962C8B-B14F-4D97-AF65-F5344CB8AC3E}">
        <p14:creationId xmlns:p14="http://schemas.microsoft.com/office/powerpoint/2010/main" val="3698570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835A0-EF2A-4847-89CF-BEE76BDE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2758"/>
            <a:ext cx="8229600" cy="865909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C3AD0-D3AB-4B20-A71C-F93F061D4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8667"/>
            <a:ext cx="8229600" cy="432657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October 2017 – March 2018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Testing 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Performance issues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March 2018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Initial evaluation of Progressive Utah Mass Appraisal (PUMA)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April 2018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Separation from Harris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June 2018 – September 2018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Gap discovery and gap analysis of PUMA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Research path forward for other agencies</a:t>
            </a:r>
          </a:p>
        </p:txBody>
      </p:sp>
    </p:spTree>
    <p:extLst>
      <p:ext uri="{BB962C8B-B14F-4D97-AF65-F5344CB8AC3E}">
        <p14:creationId xmlns:p14="http://schemas.microsoft.com/office/powerpoint/2010/main" val="3086404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BE5C-D2EF-472B-8406-82539C661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9D0DA-790E-4882-845D-E1429EB8C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PUMA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SLCo Architecture Committee performs code review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Accepted as Assessor’s preferred path forward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Request for Information (RFI)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16 responses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Varied ideas are examined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Process Mapping &amp; Documentation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More complete documentation of agencies’ processes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1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50468-67D5-48CC-A29C-9B9BDA0C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Research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477C-E686-435C-8E13-AF76CC3FC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7084"/>
            <a:ext cx="8229600" cy="398202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SLCo Architecture Committee</a:t>
            </a:r>
          </a:p>
          <a:p>
            <a:pPr lvl="1"/>
            <a:r>
              <a:rPr lang="en-US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Reviewed pros and cons of each of the RFI submissions</a:t>
            </a:r>
          </a:p>
          <a:p>
            <a:pPr lvl="1"/>
            <a:r>
              <a:rPr lang="en-US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Weighed benefits and risks of all approaches</a:t>
            </a:r>
          </a:p>
          <a:p>
            <a:pPr lvl="1"/>
            <a:r>
              <a:rPr lang="en-US" sz="3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Determined that a feature-to-feature approach would leave SLCo in the best position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23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01C1-3DDD-4885-BAFA-AA9731522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Current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2E21D-7913-4D95-98F7-8D91252A0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1916"/>
            <a:ext cx="8229600" cy="4525163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PUMA 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Accepted as Assessor’s future appraisal system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Multi-County Appraisal Trust (MCAT) number of developers limited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Not a solution for other agencies</a:t>
            </a:r>
          </a:p>
          <a:p>
            <a:pPr lvl="1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Billing, Collections, Workflow, Appeals and Relief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Need to determine best path forward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Researching solutions both in-house and external</a:t>
            </a:r>
          </a:p>
        </p:txBody>
      </p:sp>
    </p:spTree>
    <p:extLst>
      <p:ext uri="{BB962C8B-B14F-4D97-AF65-F5344CB8AC3E}">
        <p14:creationId xmlns:p14="http://schemas.microsoft.com/office/powerpoint/2010/main" val="376367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251D82C-F21F-40E6-A803-DF4DF003B0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3584" y="699824"/>
            <a:ext cx="6924146" cy="63367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Timeline</a:t>
            </a:r>
            <a:r>
              <a:rPr lang="en-US" altLang="en-US" dirty="0"/>
              <a:t> </a:t>
            </a:r>
            <a:endParaRPr lang="en-US" altLang="en-US" sz="2333" dirty="0"/>
          </a:p>
        </p:txBody>
      </p:sp>
      <p:sp>
        <p:nvSpPr>
          <p:cNvPr id="29699" name="Line 14">
            <a:extLst>
              <a:ext uri="{FF2B5EF4-FFF2-40B4-BE49-F238E27FC236}">
                <a16:creationId xmlns:a16="http://schemas.microsoft.com/office/drawing/2014/main" id="{DA650779-3696-4A4F-A503-042723F299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4979" y="1390386"/>
            <a:ext cx="6093354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z="15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086EFF-42E6-4A79-A503-72CFE009FA07}"/>
              </a:ext>
            </a:extLst>
          </p:cNvPr>
          <p:cNvGrpSpPr/>
          <p:nvPr/>
        </p:nvGrpSpPr>
        <p:grpSpPr>
          <a:xfrm>
            <a:off x="1760506" y="1462719"/>
            <a:ext cx="6093353" cy="4271673"/>
            <a:chOff x="2543168" y="759354"/>
            <a:chExt cx="4333074" cy="4348057"/>
          </a:xfrm>
        </p:grpSpPr>
        <p:sp>
          <p:nvSpPr>
            <p:cNvPr id="29701" name="Rectangle 5">
              <a:extLst>
                <a:ext uri="{FF2B5EF4-FFF2-40B4-BE49-F238E27FC236}">
                  <a16:creationId xmlns:a16="http://schemas.microsoft.com/office/drawing/2014/main" id="{9885A65C-E11F-4C37-B959-FA2C3B851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169" y="759354"/>
              <a:ext cx="4031398" cy="4140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 dirty="0">
                <a:latin typeface="Times New Roman" panose="02020603050405020304" pitchFamily="18" charset="0"/>
              </a:endParaRPr>
            </a:p>
          </p:txBody>
        </p:sp>
        <p:sp>
          <p:nvSpPr>
            <p:cNvPr id="29705" name="Rectangle 10">
              <a:extLst>
                <a:ext uri="{FF2B5EF4-FFF2-40B4-BE49-F238E27FC236}">
                  <a16:creationId xmlns:a16="http://schemas.microsoft.com/office/drawing/2014/main" id="{A4345558-8FAF-4152-9B86-09CCF4E74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773" y="768615"/>
              <a:ext cx="510646" cy="392906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lIns="76729" tIns="38365" rIns="76729" bIns="38365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Q3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2019</a:t>
              </a:r>
            </a:p>
          </p:txBody>
        </p:sp>
        <p:sp>
          <p:nvSpPr>
            <p:cNvPr id="29706" name="Rectangle 11">
              <a:extLst>
                <a:ext uri="{FF2B5EF4-FFF2-40B4-BE49-F238E27FC236}">
                  <a16:creationId xmlns:a16="http://schemas.microsoft.com/office/drawing/2014/main" id="{89F3D232-449E-4062-8323-EA3239A72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56" y="768615"/>
              <a:ext cx="510646" cy="392906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lIns="76729" tIns="38365" rIns="76729" bIns="38365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Q4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2019</a:t>
              </a:r>
            </a:p>
          </p:txBody>
        </p:sp>
        <p:sp>
          <p:nvSpPr>
            <p:cNvPr id="29707" name="Rectangle 12">
              <a:extLst>
                <a:ext uri="{FF2B5EF4-FFF2-40B4-BE49-F238E27FC236}">
                  <a16:creationId xmlns:a16="http://schemas.microsoft.com/office/drawing/2014/main" id="{4ED2E51D-3AC6-4261-AA0C-FCD24F381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0940" y="768615"/>
              <a:ext cx="510646" cy="392906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lIns="76729" tIns="38365" rIns="76729" bIns="38365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Q1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2020</a:t>
              </a:r>
            </a:p>
          </p:txBody>
        </p:sp>
        <p:sp>
          <p:nvSpPr>
            <p:cNvPr id="29709" name="Line 16">
              <a:extLst>
                <a:ext uri="{FF2B5EF4-FFF2-40B4-BE49-F238E27FC236}">
                  <a16:creationId xmlns:a16="http://schemas.microsoft.com/office/drawing/2014/main" id="{4CB1C24F-F8EE-47DA-8170-7C569E68D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2398" y="759355"/>
              <a:ext cx="0" cy="4343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29710" name="Line 17">
              <a:extLst>
                <a:ext uri="{FF2B5EF4-FFF2-40B4-BE49-F238E27FC236}">
                  <a16:creationId xmlns:a16="http://schemas.microsoft.com/office/drawing/2014/main" id="{18F35165-C08B-448D-8747-CF2BD79242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4481" y="759355"/>
              <a:ext cx="0" cy="4343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29711" name="Line 18">
              <a:extLst>
                <a:ext uri="{FF2B5EF4-FFF2-40B4-BE49-F238E27FC236}">
                  <a16:creationId xmlns:a16="http://schemas.microsoft.com/office/drawing/2014/main" id="{8875A81A-945D-4A3F-8680-FD58470DCA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9210" y="759355"/>
              <a:ext cx="0" cy="4343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29714" name="Rectangle 23">
              <a:extLst>
                <a:ext uri="{FF2B5EF4-FFF2-40B4-BE49-F238E27FC236}">
                  <a16:creationId xmlns:a16="http://schemas.microsoft.com/office/drawing/2014/main" id="{4D8AECDB-5E64-4355-994A-68DAFFFD5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3168" y="768615"/>
              <a:ext cx="513292" cy="392906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lIns="76729" tIns="38365" rIns="76729" bIns="38365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Q4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2018</a:t>
              </a:r>
            </a:p>
          </p:txBody>
        </p:sp>
        <p:sp>
          <p:nvSpPr>
            <p:cNvPr id="29715" name="Line 24">
              <a:extLst>
                <a:ext uri="{FF2B5EF4-FFF2-40B4-BE49-F238E27FC236}">
                  <a16:creationId xmlns:a16="http://schemas.microsoft.com/office/drawing/2014/main" id="{B6D35FC0-917D-4FF8-8478-87B8303747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6148" y="759355"/>
              <a:ext cx="0" cy="4343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29716" name="Rectangle 26">
              <a:extLst>
                <a:ext uri="{FF2B5EF4-FFF2-40B4-BE49-F238E27FC236}">
                  <a16:creationId xmlns:a16="http://schemas.microsoft.com/office/drawing/2014/main" id="{D4414C49-5C5E-41F7-8452-D5982B782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5252" y="768615"/>
              <a:ext cx="510646" cy="392906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lIns="76729" tIns="38365" rIns="76729" bIns="38365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Q1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2019</a:t>
              </a:r>
            </a:p>
          </p:txBody>
        </p:sp>
        <p:sp>
          <p:nvSpPr>
            <p:cNvPr id="29717" name="Rectangle 27">
              <a:extLst>
                <a:ext uri="{FF2B5EF4-FFF2-40B4-BE49-F238E27FC236}">
                  <a16:creationId xmlns:a16="http://schemas.microsoft.com/office/drawing/2014/main" id="{41DADB17-087D-4E97-90B8-3DCECF7C6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689" y="768615"/>
              <a:ext cx="513292" cy="392906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lIns="76729" tIns="38365" rIns="76729" bIns="38365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Q2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2019</a:t>
              </a:r>
            </a:p>
          </p:txBody>
        </p:sp>
        <p:sp>
          <p:nvSpPr>
            <p:cNvPr id="29718" name="Line 28">
              <a:extLst>
                <a:ext uri="{FF2B5EF4-FFF2-40B4-BE49-F238E27FC236}">
                  <a16:creationId xmlns:a16="http://schemas.microsoft.com/office/drawing/2014/main" id="{4ABE602E-23B4-4E94-8139-8C00083940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0314" y="759355"/>
              <a:ext cx="0" cy="4343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29720" name="Line 15">
              <a:extLst>
                <a:ext uri="{FF2B5EF4-FFF2-40B4-BE49-F238E27FC236}">
                  <a16:creationId xmlns:a16="http://schemas.microsoft.com/office/drawing/2014/main" id="{65C280E1-3017-4974-B54B-38F01CC36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4689" y="759355"/>
              <a:ext cx="0" cy="4343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  <p:sp>
          <p:nvSpPr>
            <p:cNvPr id="29721" name="AutoShape 31">
              <a:extLst>
                <a:ext uri="{FF2B5EF4-FFF2-40B4-BE49-F238E27FC236}">
                  <a16:creationId xmlns:a16="http://schemas.microsoft.com/office/drawing/2014/main" id="{C670D6F7-7267-48BB-B527-700DDE45D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231" y="1629833"/>
              <a:ext cx="1486958" cy="339990"/>
            </a:xfrm>
            <a:prstGeom prst="homePlate">
              <a:avLst>
                <a:gd name="adj" fmla="val 71131"/>
              </a:avLst>
            </a:prstGeom>
            <a:solidFill>
              <a:srgbClr val="FFCC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Planning</a:t>
              </a: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 </a:t>
              </a:r>
              <a:r>
                <a:rPr lang="en-US" altLang="en-US" sz="1000" b="1" dirty="0">
                  <a:latin typeface="Verdana" panose="020B0604030504040204" pitchFamily="34" charset="0"/>
                </a:rPr>
                <a:t>and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Assessment</a:t>
              </a:r>
            </a:p>
          </p:txBody>
        </p:sp>
        <p:sp>
          <p:nvSpPr>
            <p:cNvPr id="29722" name="AutoShape 38">
              <a:extLst>
                <a:ext uri="{FF2B5EF4-FFF2-40B4-BE49-F238E27FC236}">
                  <a16:creationId xmlns:a16="http://schemas.microsoft.com/office/drawing/2014/main" id="{CE8C4F6D-D37F-4815-ADB0-766EE45C6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0361" y="2038983"/>
              <a:ext cx="1548496" cy="383646"/>
            </a:xfrm>
            <a:prstGeom prst="homePlate">
              <a:avLst>
                <a:gd name="adj" fmla="val 61719"/>
              </a:avLst>
            </a:prstGeom>
            <a:solidFill>
              <a:srgbClr val="FFCC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Natural</a:t>
              </a:r>
              <a:r>
                <a:rPr lang="en-US" altLang="en-US" sz="1000" b="1" baseline="30000" dirty="0">
                  <a:latin typeface="Verdana" panose="020B0604030504040204" pitchFamily="34" charset="0"/>
                </a:rPr>
                <a:t>TM</a:t>
              </a:r>
              <a:r>
                <a:rPr lang="en-US" altLang="en-US" sz="1000" b="1" dirty="0">
                  <a:latin typeface="Verdana" panose="020B0604030504040204" pitchFamily="34" charset="0"/>
                </a:rPr>
                <a:t> Code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Conversion</a:t>
              </a:r>
            </a:p>
          </p:txBody>
        </p:sp>
        <p:sp>
          <p:nvSpPr>
            <p:cNvPr id="29723" name="AutoShape 39">
              <a:extLst>
                <a:ext uri="{FF2B5EF4-FFF2-40B4-BE49-F238E27FC236}">
                  <a16:creationId xmlns:a16="http://schemas.microsoft.com/office/drawing/2014/main" id="{92D9767A-D94C-47F0-B98A-B44605B44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651" y="2923646"/>
              <a:ext cx="1393031" cy="396875"/>
            </a:xfrm>
            <a:prstGeom prst="homePlate">
              <a:avLst>
                <a:gd name="adj" fmla="val 71272"/>
              </a:avLst>
            </a:prstGeom>
            <a:solidFill>
              <a:srgbClr val="FFCC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In-House or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External Decision</a:t>
              </a:r>
            </a:p>
          </p:txBody>
        </p:sp>
        <p:sp>
          <p:nvSpPr>
            <p:cNvPr id="29724" name="AutoShape 40">
              <a:extLst>
                <a:ext uri="{FF2B5EF4-FFF2-40B4-BE49-F238E27FC236}">
                  <a16:creationId xmlns:a16="http://schemas.microsoft.com/office/drawing/2014/main" id="{D3D70D63-9DB2-44E1-9B33-1C76F395D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1294" y="3384021"/>
              <a:ext cx="264583" cy="404813"/>
            </a:xfrm>
            <a:prstGeom prst="homePlate">
              <a:avLst>
                <a:gd name="adj" fmla="val 73611"/>
              </a:avLst>
            </a:prstGeom>
            <a:solidFill>
              <a:srgbClr val="FFCC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Install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Servers</a:t>
              </a:r>
            </a:p>
          </p:txBody>
        </p:sp>
        <p:sp>
          <p:nvSpPr>
            <p:cNvPr id="29725" name="AutoShape 31">
              <a:extLst>
                <a:ext uri="{FF2B5EF4-FFF2-40B4-BE49-F238E27FC236}">
                  <a16:creationId xmlns:a16="http://schemas.microsoft.com/office/drawing/2014/main" id="{D7ED01CC-0C0B-40BE-A0AB-682FDAF2D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2273" y="1206500"/>
              <a:ext cx="222250" cy="334698"/>
            </a:xfrm>
            <a:prstGeom prst="homePlate">
              <a:avLst>
                <a:gd name="adj" fmla="val 100000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Roll</a:t>
              </a:r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Turn</a:t>
              </a:r>
            </a:p>
          </p:txBody>
        </p:sp>
        <p:sp>
          <p:nvSpPr>
            <p:cNvPr id="29726" name="AutoShape 34">
              <a:extLst>
                <a:ext uri="{FF2B5EF4-FFF2-40B4-BE49-F238E27FC236}">
                  <a16:creationId xmlns:a16="http://schemas.microsoft.com/office/drawing/2014/main" id="{EC263D12-4B1C-42F3-A95B-544F5E0D4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493" y="4364302"/>
              <a:ext cx="261938" cy="269875"/>
            </a:xfrm>
            <a:prstGeom prst="diamond">
              <a:avLst/>
            </a:prstGeom>
            <a:solidFill>
              <a:srgbClr val="0000CC"/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000" dirty="0">
                <a:latin typeface="Times New Roman" panose="02020603050405020304" pitchFamily="18" charset="0"/>
              </a:endParaRPr>
            </a:p>
          </p:txBody>
        </p:sp>
        <p:sp>
          <p:nvSpPr>
            <p:cNvPr id="29727" name="Rectangle 32">
              <a:extLst>
                <a:ext uri="{FF2B5EF4-FFF2-40B4-BE49-F238E27FC236}">
                  <a16:creationId xmlns:a16="http://schemas.microsoft.com/office/drawing/2014/main" id="{8CC51041-E236-4D17-B28D-CAC87F5DD5C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21220" y="4623595"/>
              <a:ext cx="1533261" cy="371739"/>
            </a:xfrm>
            <a:prstGeom prst="rect">
              <a:avLst/>
            </a:prstGeom>
            <a:solidFill>
              <a:srgbClr val="0000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33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Kickoff and Assessment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33" b="1" dirty="0">
                  <a:solidFill>
                    <a:schemeClr val="bg1"/>
                  </a:solidFill>
                  <a:latin typeface="Verdana" panose="020B0604030504040204" pitchFamily="34" charset="0"/>
                </a:rPr>
                <a:t>July 2019</a:t>
              </a:r>
            </a:p>
          </p:txBody>
        </p:sp>
        <p:sp>
          <p:nvSpPr>
            <p:cNvPr id="29731" name="AutoShape 31">
              <a:extLst>
                <a:ext uri="{FF2B5EF4-FFF2-40B4-BE49-F238E27FC236}">
                  <a16:creationId xmlns:a16="http://schemas.microsoft.com/office/drawing/2014/main" id="{0DEEFF6F-D7BA-4F01-B8EF-E2E89B52D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2710" y="2492375"/>
              <a:ext cx="715699" cy="374386"/>
            </a:xfrm>
            <a:prstGeom prst="homePlate">
              <a:avLst>
                <a:gd name="adj" fmla="val 99803"/>
              </a:avLst>
            </a:prstGeom>
            <a:solidFill>
              <a:srgbClr val="FFCC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RFP</a:t>
              </a:r>
            </a:p>
          </p:txBody>
        </p:sp>
        <p:sp>
          <p:nvSpPr>
            <p:cNvPr id="29732" name="AutoShape 31">
              <a:extLst>
                <a:ext uri="{FF2B5EF4-FFF2-40B4-BE49-F238E27FC236}">
                  <a16:creationId xmlns:a16="http://schemas.microsoft.com/office/drawing/2014/main" id="{078ADAC2-6724-4DC9-986F-E792E8288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856" y="4312709"/>
              <a:ext cx="2007386" cy="373063"/>
            </a:xfrm>
            <a:prstGeom prst="homePlate">
              <a:avLst>
                <a:gd name="adj" fmla="val 100088"/>
              </a:avLst>
            </a:prstGeom>
            <a:solidFill>
              <a:srgbClr val="FFCC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Test Script Development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&amp; Conversion</a:t>
              </a:r>
            </a:p>
          </p:txBody>
        </p:sp>
        <p:sp>
          <p:nvSpPr>
            <p:cNvPr id="29735" name="AutoShape 31">
              <a:extLst>
                <a:ext uri="{FF2B5EF4-FFF2-40B4-BE49-F238E27FC236}">
                  <a16:creationId xmlns:a16="http://schemas.microsoft.com/office/drawing/2014/main" id="{7352FFAF-FFC6-400B-84C7-74D32C3B8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0806" y="3870855"/>
              <a:ext cx="1525156" cy="374386"/>
            </a:xfrm>
            <a:prstGeom prst="homePlate">
              <a:avLst>
                <a:gd name="adj" fmla="val 99688"/>
              </a:avLst>
            </a:prstGeom>
            <a:solidFill>
              <a:srgbClr val="FFCC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Inventory Discovery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and Verification</a:t>
              </a:r>
            </a:p>
          </p:txBody>
        </p:sp>
        <p:sp>
          <p:nvSpPr>
            <p:cNvPr id="29737" name="AutoShape 31">
              <a:extLst>
                <a:ext uri="{FF2B5EF4-FFF2-40B4-BE49-F238E27FC236}">
                  <a16:creationId xmlns:a16="http://schemas.microsoft.com/office/drawing/2014/main" id="{8EC7B16E-91C6-4E82-A982-24F405868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4523" y="1184011"/>
              <a:ext cx="222250" cy="334698"/>
            </a:xfrm>
            <a:prstGeom prst="homePlate">
              <a:avLst>
                <a:gd name="adj" fmla="val 100000"/>
              </a:avLst>
            </a:prstGeom>
            <a:solidFill>
              <a:srgbClr val="FF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107157" tIns="54240" rIns="107157" bIns="54240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Roll</a:t>
              </a:r>
            </a:p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Verdana" panose="020B0604030504040204" pitchFamily="34" charset="0"/>
                </a:rPr>
                <a:t>Turn</a:t>
              </a:r>
            </a:p>
          </p:txBody>
        </p:sp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9E46D6F6-17DE-45E9-8488-B59F07303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919" y="766153"/>
              <a:ext cx="510646" cy="392906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lIns="76729" tIns="38365" rIns="76729" bIns="38365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u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60000"/>
                <a:buFont typeface="Wingdings" panose="05000000000000000000" pitchFamily="2" charset="2"/>
                <a:buChar char="t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Q2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schemeClr val="bg2"/>
                  </a:solidFill>
                  <a:latin typeface="Verdana" panose="020B0604030504040204" pitchFamily="34" charset="0"/>
                </a:rPr>
                <a:t>2020</a:t>
              </a:r>
            </a:p>
          </p:txBody>
        </p:sp>
        <p:sp>
          <p:nvSpPr>
            <p:cNvPr id="48" name="Line 18">
              <a:extLst>
                <a:ext uri="{FF2B5EF4-FFF2-40B4-BE49-F238E27FC236}">
                  <a16:creationId xmlns:a16="http://schemas.microsoft.com/office/drawing/2014/main" id="{9CC69DA5-0E6C-4BC5-8C91-8B1F6A72FD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74567" y="764275"/>
              <a:ext cx="0" cy="4343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500" dirty="0"/>
            </a:p>
          </p:txBody>
        </p:sp>
      </p:grpSp>
      <p:sp>
        <p:nvSpPr>
          <p:cNvPr id="29741" name="Line 30">
            <a:extLst>
              <a:ext uri="{FF2B5EF4-FFF2-40B4-BE49-F238E27FC236}">
                <a16:creationId xmlns:a16="http://schemas.microsoft.com/office/drawing/2014/main" id="{2E698C2C-BA8B-4A7D-823B-DDB4CBDE5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0453" y="1239951"/>
            <a:ext cx="0" cy="4479396"/>
          </a:xfrm>
          <a:prstGeom prst="line">
            <a:avLst/>
          </a:prstGeom>
          <a:noFill/>
          <a:ln w="38100">
            <a:solidFill>
              <a:srgbClr val="FF3300"/>
            </a:solidFill>
            <a:miter lim="800000"/>
            <a:headEnd type="diamond" w="lg" len="lg"/>
            <a:tailEnd type="diamond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sz="15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Comments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Chair</a:t>
            </a:r>
            <a:endParaRPr lang="en-US" sz="3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4BC80-8829-4F8C-BD37-0C5895340B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7599" y="642765"/>
            <a:ext cx="8052419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3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C01E9-7C23-4271-B17F-03231B5E0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92" y="744432"/>
            <a:ext cx="8229600" cy="865909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64A5A-7B46-4C21-AFD6-02AD2CC3A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8716"/>
            <a:ext cx="8229600" cy="4636884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Completion of Request for Proposal (RFP)</a:t>
            </a:r>
          </a:p>
          <a:p>
            <a:pPr lvl="1"/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Awaiting security section</a:t>
            </a:r>
          </a:p>
          <a:p>
            <a:pPr lvl="1"/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Final review and 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Determine best path forward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 timeline for future and project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Resource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Size of the tax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Unique statutes and operating procedures require Commercial Off-The-Shelf (COTS) packages to be heavily modified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Extremely labor intensive</a:t>
            </a:r>
          </a:p>
          <a:p>
            <a:pPr lvl="1"/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Current system requires specialized programmers to maintain code</a:t>
            </a:r>
          </a:p>
          <a:p>
            <a:pPr lvl="1"/>
            <a:r>
              <a:rPr lang="en-US" sz="3400" dirty="0">
                <a:latin typeface="Calibri Light" panose="020F0302020204030204" pitchFamily="34" charset="0"/>
                <a:cs typeface="Calibri Light" panose="020F0302020204030204" pitchFamily="34" charset="0"/>
              </a:rPr>
              <a:t>New system rewrite is estimated to take 13 FTE spread over 20 people for 3-4 yrs.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7A2D1-698A-4ACF-8AAB-4243559B1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Successes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56715-E4FF-47CC-90B1-A743E7F98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 Owner assigned to the project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9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4012-F113-4A54-9DC8-1702511F0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64" y="882464"/>
            <a:ext cx="5848247" cy="863974"/>
          </a:xfrm>
        </p:spPr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SPONSORS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6B50B-CFE0-4AA1-A945-8C6DC517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59" y="2070559"/>
            <a:ext cx="7290055" cy="3582296"/>
          </a:xfrm>
        </p:spPr>
        <p:txBody>
          <a:bodyPr>
            <a:noAutofit/>
          </a:bodyPr>
          <a:lstStyle/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Assessor’s Office – </a:t>
            </a:r>
            <a:r>
              <a:rPr lang="en-US" b="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Kevin Jacobs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Treasurer’s Office – </a:t>
            </a:r>
            <a:r>
              <a:rPr lang="en-US" b="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K. Wayne Cushing</a:t>
            </a:r>
            <a:endParaRPr lang="en-US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Auditor’s Office – </a:t>
            </a:r>
            <a:r>
              <a:rPr lang="en-US" b="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Scott Tingley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Tax Administration – </a:t>
            </a:r>
            <a:r>
              <a:rPr lang="en-US" b="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Brad Neff</a:t>
            </a:r>
          </a:p>
          <a:p>
            <a:pPr lvl="1"/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Information Services – </a:t>
            </a:r>
            <a:r>
              <a:rPr lang="en-US" b="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Zachary Posner</a:t>
            </a:r>
          </a:p>
          <a:p>
            <a:pPr marL="380985" lvl="1" indent="0"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98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014" y="585105"/>
            <a:ext cx="8229600" cy="86590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Communication Items - Mayor and Council</a:t>
            </a:r>
            <a:b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Zach Posner &amp; Chair</a:t>
            </a:r>
            <a:b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dirty="0">
                <a:latin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D63C-B224-5F4E-84CB-62AC19F4555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42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02" y="683840"/>
            <a:ext cx="8229600" cy="86590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Meeting Schedule For 2019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Ginger Watts</a:t>
            </a:r>
            <a:b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AB0D3-7981-40D2-8A6E-3D0B555D3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43" y="2084551"/>
            <a:ext cx="8498114" cy="41123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2019 – Fourth Thursday – 9:00 – 10:30 a.m.         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latin typeface="Calibri Light" panose="020F0302020204030204" pitchFamily="34" charset="0"/>
              </a:rPr>
              <a:t>May 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latin typeface="Calibri Light" panose="020F0302020204030204" pitchFamily="34" charset="0"/>
              </a:rPr>
              <a:t>July 11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latin typeface="Calibri Light" panose="020F0302020204030204" pitchFamily="34" charset="0"/>
              </a:rPr>
              <a:t>August 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latin typeface="Calibri Light" panose="020F0302020204030204" pitchFamily="34" charset="0"/>
              </a:rPr>
              <a:t>September 26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latin typeface="Calibri Light" panose="020F0302020204030204" pitchFamily="34" charset="0"/>
              </a:rPr>
              <a:t>November TBD (11/14?)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dirty="0">
                <a:latin typeface="Calibri Light" panose="020F0302020204030204" pitchFamily="34" charset="0"/>
              </a:rPr>
              <a:t>December TBD</a:t>
            </a:r>
          </a:p>
          <a:p>
            <a:pPr marL="0" indent="0">
              <a:buNone/>
            </a:pPr>
            <a:endParaRPr lang="en-US" sz="28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D63C-B224-5F4E-84CB-62AC19F4555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57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Action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i="1" dirty="0">
                <a:latin typeface="Calibri Light" panose="020F0302020204030204" pitchFamily="34" charset="0"/>
                <a:ea typeface="+mj-ea"/>
                <a:cs typeface="Times New Roman" panose="02020603050405020304" pitchFamily="18" charset="0"/>
              </a:rPr>
              <a:t>Review new action items – Kristine Pepin</a:t>
            </a:r>
          </a:p>
          <a:p>
            <a:pPr marL="0" indent="0">
              <a:spcBef>
                <a:spcPct val="0"/>
              </a:spcBef>
              <a:buNone/>
            </a:pPr>
            <a:endParaRPr lang="en-US" sz="2400" i="1" dirty="0">
              <a:latin typeface="Calibri Light" panose="020F0302020204030204" pitchFamily="34" charset="0"/>
              <a:ea typeface="+mj-ea"/>
              <a:cs typeface="Times New Roman" panose="02020603050405020304" pitchFamily="18" charset="0"/>
            </a:endParaRPr>
          </a:p>
          <a:p>
            <a:pPr marL="457200" lvl="1" indent="0">
              <a:spcBef>
                <a:spcPct val="0"/>
              </a:spcBef>
              <a:buNone/>
            </a:pPr>
            <a:endParaRPr lang="en-US" sz="3600" i="1" dirty="0">
              <a:solidFill>
                <a:srgbClr val="8B1E41"/>
              </a:solidFill>
              <a:latin typeface="Calibri Light" panose="020F030202020403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7D63C-B224-5F4E-84CB-62AC19F4555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79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8A982519-A4D9-482E-A82E-373B0A4A869B}"/>
              </a:ext>
            </a:extLst>
          </p:cNvPr>
          <p:cNvSpPr txBox="1">
            <a:spLocks/>
          </p:cNvSpPr>
          <p:nvPr/>
        </p:nvSpPr>
        <p:spPr>
          <a:xfrm>
            <a:off x="2579101" y="2179167"/>
            <a:ext cx="3788398" cy="1371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B1E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CA9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E436B391-C05D-40BA-8626-B7E09DD96D9C}"/>
              </a:ext>
            </a:extLst>
          </p:cNvPr>
          <p:cNvSpPr txBox="1">
            <a:spLocks/>
          </p:cNvSpPr>
          <p:nvPr/>
        </p:nvSpPr>
        <p:spPr>
          <a:xfrm>
            <a:off x="3374879" y="3295807"/>
            <a:ext cx="2394408" cy="13715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B1E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solidFill>
                  <a:srgbClr val="CA97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You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BDE6DED-E5A2-427A-BAF0-B7DC723E0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0307" y="2190342"/>
            <a:ext cx="3788398" cy="1371597"/>
          </a:xfrm>
        </p:spPr>
        <p:txBody>
          <a:bodyPr>
            <a:noAutofit/>
          </a:bodyPr>
          <a:lstStyle/>
          <a:p>
            <a:r>
              <a:rPr lang="en-US" sz="10000" dirty="0">
                <a:latin typeface="Calibri Light" panose="020F0302020204030204" pitchFamily="34" charset="0"/>
                <a:cs typeface="Calibri Light" panose="020F0302020204030204" pitchFamily="34" charset="0"/>
              </a:rPr>
              <a:t>Thank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B0C6FFC-004B-4139-9FB7-1D3A493A33E4}"/>
              </a:ext>
            </a:extLst>
          </p:cNvPr>
          <p:cNvSpPr txBox="1">
            <a:spLocks/>
          </p:cNvSpPr>
          <p:nvPr/>
        </p:nvSpPr>
        <p:spPr>
          <a:xfrm>
            <a:off x="3448452" y="3322232"/>
            <a:ext cx="4262075" cy="18759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8B1E4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dirty="0">
                <a:latin typeface="Calibri Light" panose="020F0302020204030204" pitchFamily="34" charset="0"/>
                <a:cs typeface="Calibri Light" panose="020F0302020204030204" pitchFamily="34" charset="0"/>
              </a:rPr>
              <a:t>You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0E5552-F984-466D-997C-159A3E5D4ECD}"/>
              </a:ext>
            </a:extLst>
          </p:cNvPr>
          <p:cNvSpPr/>
          <p:nvPr/>
        </p:nvSpPr>
        <p:spPr>
          <a:xfrm>
            <a:off x="1574946" y="1278080"/>
            <a:ext cx="59191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8B1E41"/>
                </a:solidFill>
                <a:latin typeface="Calibri Light" panose="020F0302020204030204" pitchFamily="34" charset="0"/>
                <a:ea typeface="+mj-ea"/>
                <a:cs typeface="+mj-cs"/>
              </a:rPr>
              <a:t>Next Meeting – 05/23/2019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30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Approve Minutes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Chair</a:t>
            </a:r>
            <a:endParaRPr lang="en-US" sz="3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2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682F8F-3212-44D6-915F-6C1A8B9C35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Follow-Up Items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Ginger Watts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9783DB0-C47B-4DDB-B6F0-54B81B13EC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836113"/>
              </p:ext>
            </p:extLst>
          </p:nvPr>
        </p:nvGraphicFramePr>
        <p:xfrm>
          <a:off x="179614" y="1653252"/>
          <a:ext cx="8784772" cy="4633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0749">
                  <a:extLst>
                    <a:ext uri="{9D8B030D-6E8A-4147-A177-3AD203B41FA5}">
                      <a16:colId xmlns:a16="http://schemas.microsoft.com/office/drawing/2014/main" val="3661376051"/>
                    </a:ext>
                  </a:extLst>
                </a:gridCol>
                <a:gridCol w="3094023">
                  <a:extLst>
                    <a:ext uri="{9D8B030D-6E8A-4147-A177-3AD203B41FA5}">
                      <a16:colId xmlns:a16="http://schemas.microsoft.com/office/drawing/2014/main" val="674377844"/>
                    </a:ext>
                  </a:extLst>
                </a:gridCol>
              </a:tblGrid>
              <a:tr h="2949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TASK</a:t>
                      </a:r>
                      <a:endParaRPr lang="en-US" sz="2000" b="1" u="non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none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RESPONSIBLE</a:t>
                      </a:r>
                      <a:endParaRPr lang="en-US" sz="2000" b="1" u="none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549706"/>
                  </a:ext>
                </a:extLst>
              </a:tr>
              <a:tr h="341696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 Windows 7 Replacement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Solution Working Group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35904"/>
                  </a:ext>
                </a:extLst>
              </a:tr>
              <a:tr h="339381"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2. County Wide Technology FTE Map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IS &amp; HR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287310"/>
                  </a:ext>
                </a:extLst>
              </a:tr>
              <a:tr h="33938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 SharePoint Update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Watts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9533484"/>
                  </a:ext>
                </a:extLst>
              </a:tr>
              <a:tr h="60359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4.  Email Public Meetings &amp; Ethics Training to TAB Membership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Watts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172245"/>
                  </a:ext>
                </a:extLst>
              </a:tr>
              <a:tr h="37634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5.  Debrief 2019 Budget Process and Scoring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Cherie Root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586520"/>
                  </a:ext>
                </a:extLst>
              </a:tr>
              <a:tr h="37371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 UFA Les Olson and Emergency Management Update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Watts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68627"/>
                  </a:ext>
                </a:extLst>
              </a:tr>
              <a:tr h="60359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 Invite Kevin Jacobs and Rashelle Hobbs to Working Group Meetings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Watts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56943"/>
                  </a:ext>
                </a:extLst>
              </a:tr>
              <a:tr h="60359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8. Send Long Distance Code Implementation Information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Cherie Root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22723"/>
                  </a:ext>
                </a:extLst>
              </a:tr>
              <a:tr h="603597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 Inform Mayor &amp; Council of Change in TAB Leadership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Zach Posner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930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81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512459"/>
            <a:ext cx="8229600" cy="1039091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SharePoint Electronic Document Management Solution</a:t>
            </a:r>
            <a:b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Ginger Watts</a:t>
            </a:r>
            <a:br>
              <a:rPr lang="en-US" sz="2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C9BD7-4894-4059-A19D-71D25A64D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640" y="1426696"/>
            <a:ext cx="7746137" cy="1354486"/>
          </a:xfrm>
        </p:spPr>
        <p:txBody>
          <a:bodyPr numCol="1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Contracts &amp; Procurement department migration to SharePoint near 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Migration planning underway with Mayor’s Finance, Treasurer and Auditor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Will incorporate “lessons learned” from Contracts &amp; Procurement migration in follow-on migrations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Interest in SharePoint usage growing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AA9188-F1DF-4EC3-B1E7-B8D7AE1B4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954446"/>
              </p:ext>
            </p:extLst>
          </p:nvPr>
        </p:nvGraphicFramePr>
        <p:xfrm>
          <a:off x="500932" y="2912698"/>
          <a:ext cx="7697845" cy="34328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3503">
                  <a:extLst>
                    <a:ext uri="{9D8B030D-6E8A-4147-A177-3AD203B41FA5}">
                      <a16:colId xmlns:a16="http://schemas.microsoft.com/office/drawing/2014/main" val="2158907742"/>
                    </a:ext>
                  </a:extLst>
                </a:gridCol>
                <a:gridCol w="4024342">
                  <a:extLst>
                    <a:ext uri="{9D8B030D-6E8A-4147-A177-3AD203B41FA5}">
                      <a16:colId xmlns:a16="http://schemas.microsoft.com/office/drawing/2014/main" val="3178990160"/>
                    </a:ext>
                  </a:extLst>
                </a:gridCol>
              </a:tblGrid>
              <a:tr h="50676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Agency/Department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Expected Completion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31699"/>
                  </a:ext>
                </a:extLst>
              </a:tr>
              <a:tr h="29184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Contracts &amp; Procurement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4/15/2019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7365188"/>
                  </a:ext>
                </a:extLst>
              </a:tr>
              <a:tr h="29184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Mayor’s Finance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Q2 2019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0963942"/>
                  </a:ext>
                </a:extLst>
              </a:tr>
              <a:tr h="29184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Treasurer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Q2 2019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5735146"/>
                  </a:ext>
                </a:extLst>
              </a:tr>
              <a:tr h="29184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Auditor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Q3 2019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4837300"/>
                  </a:ext>
                </a:extLst>
              </a:tr>
              <a:tr h="29184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Surveyor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63746"/>
                  </a:ext>
                </a:extLst>
              </a:tr>
              <a:tr h="29184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Assessor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2019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8767938"/>
                  </a:ext>
                </a:extLst>
              </a:tr>
              <a:tr h="29184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Recorder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TBD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3003504"/>
                  </a:ext>
                </a:extLst>
              </a:tr>
              <a:tr h="291846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Sheriff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TBD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2547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28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75B56DA-545D-4E85-ADFF-8939A28652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820905"/>
              </p:ext>
            </p:extLst>
          </p:nvPr>
        </p:nvGraphicFramePr>
        <p:xfrm>
          <a:off x="416690" y="1377388"/>
          <a:ext cx="8322196" cy="5266479"/>
        </p:xfrm>
        <a:graphic>
          <a:graphicData uri="http://schemas.openxmlformats.org/drawingml/2006/table">
            <a:tbl>
              <a:tblPr/>
              <a:tblGrid>
                <a:gridCol w="3617409">
                  <a:extLst>
                    <a:ext uri="{9D8B030D-6E8A-4147-A177-3AD203B41FA5}">
                      <a16:colId xmlns:a16="http://schemas.microsoft.com/office/drawing/2014/main" val="3470995133"/>
                    </a:ext>
                  </a:extLst>
                </a:gridCol>
                <a:gridCol w="1604149">
                  <a:extLst>
                    <a:ext uri="{9D8B030D-6E8A-4147-A177-3AD203B41FA5}">
                      <a16:colId xmlns:a16="http://schemas.microsoft.com/office/drawing/2014/main" val="4046651465"/>
                    </a:ext>
                  </a:extLst>
                </a:gridCol>
                <a:gridCol w="656733">
                  <a:extLst>
                    <a:ext uri="{9D8B030D-6E8A-4147-A177-3AD203B41FA5}">
                      <a16:colId xmlns:a16="http://schemas.microsoft.com/office/drawing/2014/main" val="644625023"/>
                    </a:ext>
                  </a:extLst>
                </a:gridCol>
                <a:gridCol w="936651">
                  <a:extLst>
                    <a:ext uri="{9D8B030D-6E8A-4147-A177-3AD203B41FA5}">
                      <a16:colId xmlns:a16="http://schemas.microsoft.com/office/drawing/2014/main" val="2565743701"/>
                    </a:ext>
                  </a:extLst>
                </a:gridCol>
                <a:gridCol w="1507254">
                  <a:extLst>
                    <a:ext uri="{9D8B030D-6E8A-4147-A177-3AD203B41FA5}">
                      <a16:colId xmlns:a16="http://schemas.microsoft.com/office/drawing/2014/main" val="2374279695"/>
                    </a:ext>
                  </a:extLst>
                </a:gridCol>
              </a:tblGrid>
              <a:tr h="270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Issue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Idea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Ability to Implement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Next Steps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550835"/>
                  </a:ext>
                </a:extLst>
              </a:tr>
              <a:tr h="270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Dates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Maintain 2018 schedule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Communicate the dates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36079"/>
                  </a:ext>
                </a:extLst>
              </a:tr>
              <a:tr h="945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Cadence (Throughout the year; not just at budget)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 Capital Fund 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Reporting cadence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IT needs to be the example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Communicating with the working groups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Fiscal Operations training (frequently)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900317"/>
                  </a:ext>
                </a:extLst>
              </a:tr>
              <a:tr h="5401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Funding Source Buckets  vs. combined priority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Better communicate the purpose of the buckets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PWG discuss strategy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Talk with Megan then Darrin.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257215"/>
                  </a:ext>
                </a:extLst>
              </a:tr>
              <a:tr h="945265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Scoring (weighting, forced ranking)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 enterprise score with less weight (number of agencies/employees/impact score)</a:t>
                      </a:r>
                      <a:b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 a "Funding Ready" score?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Ginger to research best practices with Governance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PWG discussion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377862"/>
                  </a:ext>
                </a:extLst>
              </a:tr>
              <a:tr h="270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sign off (Add to workflow)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 to workflow in the tool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 Put into POB workflow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331081"/>
                  </a:ext>
                </a:extLst>
              </a:tr>
              <a:tr h="5401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TCO consistency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 definitions.</a:t>
                      </a:r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Make sure the templates work.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b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Definition legend to Concept Document and TCO.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582974"/>
                  </a:ext>
                </a:extLst>
              </a:tr>
              <a:tr h="270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 FTE’s need a separate process?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On-Going vs. One-Time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HR working on IT FTE inventory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930416"/>
                  </a:ext>
                </a:extLst>
              </a:tr>
              <a:tr h="6751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 Entry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 Fiscal Managers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Ginger to interview several fiscal managers at the next Fiscal Operations meeting.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13227"/>
                  </a:ext>
                </a:extLst>
              </a:tr>
              <a:tr h="270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 Leadership to Present to Mayor's Finance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Chair/Vice Chair/CIO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Megan to meet with Darrin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542670"/>
                  </a:ext>
                </a:extLst>
              </a:tr>
              <a:tr h="2700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Mayor Finance Representation at TAB Budget Meetings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Darrin and/or Rod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Megan to meet with Darrin</a:t>
                      </a:r>
                    </a:p>
                  </a:txBody>
                  <a:tcPr marL="5028" marR="5028" marT="5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638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2020 Budget Process Planning (Based on Debrief of 2019)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7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Cherie Root 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3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065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Long Distance Code Update </a:t>
            </a:r>
            <a:b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Cherie Root</a:t>
            </a:r>
            <a:endParaRPr lang="en-US" sz="31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3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710E-2C45-4651-B57D-AF6A66200D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Website Design Update</a:t>
            </a:r>
            <a:b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325" dirty="0">
                <a:latin typeface="Calibri Light" panose="020F0302020204030204" pitchFamily="34" charset="0"/>
                <a:cs typeface="Calibri Light" panose="020F0302020204030204" pitchFamily="34" charset="0"/>
              </a:rPr>
              <a:t>Megan and Zach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5B002F-5DE2-41FC-A3E5-65D6B9526E5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914405" y="3255485"/>
            <a:ext cx="4141375" cy="188295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3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13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Project reviewed with the Mayor</a:t>
            </a:r>
            <a:b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Goals</a:t>
            </a:r>
          </a:p>
          <a:p>
            <a:pPr marL="1285875" lvl="3" indent="-257175">
              <a:buFont typeface="+mj-lt"/>
              <a:buAutoNum type="arabicPeriod"/>
            </a:pP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Connect constituents to services and information</a:t>
            </a:r>
          </a:p>
          <a:p>
            <a:pPr marL="1285875" lvl="3" indent="-257175">
              <a:buFont typeface="+mj-lt"/>
              <a:buAutoNum type="arabicPeriod"/>
            </a:pP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Use data and analytics to drive design</a:t>
            </a:r>
          </a:p>
          <a:p>
            <a:pPr marL="1285875" lvl="3" indent="-257175">
              <a:buFont typeface="+mj-lt"/>
              <a:buAutoNum type="arabicPeriod"/>
            </a:pP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Clean unified user experience that incorporates County branding</a:t>
            </a:r>
            <a:b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52FB3-0394-4E34-B6B4-6E97685CB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975" y="1847774"/>
            <a:ext cx="2337322" cy="1882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37E96C-8DA0-4122-B946-686A31628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490" y="3081910"/>
            <a:ext cx="2337322" cy="1882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CD560C-D814-45BC-9A98-B770442C3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46" y="1986312"/>
            <a:ext cx="2566890" cy="20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6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915c50f-9a23-4617-a8cb-885ee2479ef0">
      <UserInfo>
        <DisplayName>Ginger K. Watts</DisplayName>
        <AccountId>110</AccountId>
        <AccountType/>
      </UserInfo>
      <UserInfo>
        <DisplayName>Cherie Root</DisplayName>
        <AccountId>414</AccountId>
        <AccountType/>
      </UserInfo>
      <UserInfo>
        <DisplayName>Zachary Posner</DisplayName>
        <AccountId>575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BA58F1622F468EE2018E1AEAAD0A" ma:contentTypeVersion="1" ma:contentTypeDescription="Create a new document." ma:contentTypeScope="" ma:versionID="4745a3c8837d9eabe269f7951f942a55">
  <xsd:schema xmlns:xsd="http://www.w3.org/2001/XMLSchema" xmlns:xs="http://www.w3.org/2001/XMLSchema" xmlns:p="http://schemas.microsoft.com/office/2006/metadata/properties" xmlns:ns2="3915c50f-9a23-4617-a8cb-885ee2479ef0" targetNamespace="http://schemas.microsoft.com/office/2006/metadata/properties" ma:root="true" ma:fieldsID="648be1671518a9dd493d5a71769bc079" ns2:_="">
    <xsd:import namespace="3915c50f-9a23-4617-a8cb-885ee2479ef0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15c50f-9a23-4617-a8cb-885ee2479e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E2261F-1F81-4EEF-93BB-90A49E2712D5}">
  <ds:schemaRefs>
    <ds:schemaRef ds:uri="http://purl.org/dc/terms/"/>
    <ds:schemaRef ds:uri="http://schemas.microsoft.com/office/2006/documentManagement/types"/>
    <ds:schemaRef ds:uri="3915c50f-9a23-4617-a8cb-885ee2479ef0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CC36004-D6BB-4EB0-8745-2149DD633F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15c50f-9a23-4617-a8cb-885ee2479e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ABB9C7-F630-45A8-BAB5-B5C50DA29B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17832</TotalTime>
  <Words>1396</Words>
  <Application>Microsoft Office PowerPoint</Application>
  <PresentationFormat>On-screen Show (4:3)</PresentationFormat>
  <Paragraphs>374</Paragraphs>
  <Slides>36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CiscoSansTT ExtraLight</vt:lpstr>
      <vt:lpstr>Times New Roman</vt:lpstr>
      <vt:lpstr>Trebuchet MS</vt:lpstr>
      <vt:lpstr>Verdana</vt:lpstr>
      <vt:lpstr>Wingdings</vt:lpstr>
      <vt:lpstr>Office Theme</vt:lpstr>
      <vt:lpstr>Worksheet</vt:lpstr>
      <vt:lpstr>PowerPoint Presentation</vt:lpstr>
      <vt:lpstr>Agenda  </vt:lpstr>
      <vt:lpstr>Public Comments Chair</vt:lpstr>
      <vt:lpstr>Approve Minutes Chair</vt:lpstr>
      <vt:lpstr>Review Follow-Up Items Ginger Watts</vt:lpstr>
      <vt:lpstr>SharePoint Electronic Document Management Solution Ginger Watts </vt:lpstr>
      <vt:lpstr>2020 Budget Process Planning (Based on Debrief of 2019) Cherie Root  </vt:lpstr>
      <vt:lpstr>Long Distance Code Update  Cherie Root</vt:lpstr>
      <vt:lpstr>Website Design Update Megan and Zach</vt:lpstr>
      <vt:lpstr>Website Governance Megan / Zach </vt:lpstr>
      <vt:lpstr>Phone System Licensing  Corey Hess</vt:lpstr>
      <vt:lpstr>Phone System Licensing  Corey Hess</vt:lpstr>
      <vt:lpstr>Phone System Licensing  Corey Hess</vt:lpstr>
      <vt:lpstr>Phone System Licensing  Corey Hess</vt:lpstr>
      <vt:lpstr>County Connect Update Michael Duncan</vt:lpstr>
      <vt:lpstr>County Connect Update Michael Duncan</vt:lpstr>
      <vt:lpstr>County Connect Update Michael Duncan</vt:lpstr>
      <vt:lpstr>Working Groups – Milestone Chart Ginger Watts  </vt:lpstr>
      <vt:lpstr>Governance Working Group Concept Document Glossary Phil Lanouette &amp; Trevor Hebditch</vt:lpstr>
      <vt:lpstr>Solution Working Group Windows 7 Replacement  Tyler Andrus &amp; Ginger Watts</vt:lpstr>
      <vt:lpstr>Offboarding Process for AD Accounts  Mike Bailey</vt:lpstr>
      <vt:lpstr>Portfolio Working Group Project Review Ginger Watts  </vt:lpstr>
      <vt:lpstr>Tax System Update Glade Jarman &amp; Phil Conder  </vt:lpstr>
      <vt:lpstr>Tax System Modernization  </vt:lpstr>
      <vt:lpstr>History</vt:lpstr>
      <vt:lpstr>Progress</vt:lpstr>
      <vt:lpstr>Research Conclusion</vt:lpstr>
      <vt:lpstr>Current Situation</vt:lpstr>
      <vt:lpstr>Timeline </vt:lpstr>
      <vt:lpstr>Constraints</vt:lpstr>
      <vt:lpstr>Successes</vt:lpstr>
      <vt:lpstr>SPONSORS</vt:lpstr>
      <vt:lpstr>Communication Items - Mayor and Council Zach Posner &amp; Chair  </vt:lpstr>
      <vt:lpstr>Meeting Schedule For 2019 Ginger Watts  </vt:lpstr>
      <vt:lpstr>Action Items</vt:lpstr>
      <vt:lpstr>Thank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Ginger K. Watts</dc:creator>
  <cp:lastModifiedBy>Ginger K. Watts</cp:lastModifiedBy>
  <cp:revision>34</cp:revision>
  <cp:lastPrinted>2019-03-05T20:58:45Z</cp:lastPrinted>
  <dcterms:created xsi:type="dcterms:W3CDTF">2019-01-15T15:42:48Z</dcterms:created>
  <dcterms:modified xsi:type="dcterms:W3CDTF">2019-03-29T21:17:54Z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0x0101006434BA58F1622F468EE2018E1AEAAD0A</vt:lpwstr>
  </property>
</Properties>
</file>