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0"/>
  </p:notesMasterIdLst>
  <p:handoutMasterIdLst>
    <p:handoutMasterId r:id="rId61"/>
  </p:handoutMasterIdLst>
  <p:sldIdLst>
    <p:sldId id="357" r:id="rId5"/>
    <p:sldId id="257" r:id="rId6"/>
    <p:sldId id="525" r:id="rId7"/>
    <p:sldId id="530" r:id="rId8"/>
    <p:sldId id="413" r:id="rId9"/>
    <p:sldId id="477" r:id="rId10"/>
    <p:sldId id="460" r:id="rId11"/>
    <p:sldId id="503" r:id="rId12"/>
    <p:sldId id="526" r:id="rId13"/>
    <p:sldId id="527" r:id="rId14"/>
    <p:sldId id="528" r:id="rId15"/>
    <p:sldId id="485" r:id="rId16"/>
    <p:sldId id="492" r:id="rId17"/>
    <p:sldId id="507" r:id="rId18"/>
    <p:sldId id="508" r:id="rId19"/>
    <p:sldId id="509" r:id="rId20"/>
    <p:sldId id="510" r:id="rId21"/>
    <p:sldId id="511" r:id="rId22"/>
    <p:sldId id="512" r:id="rId23"/>
    <p:sldId id="513" r:id="rId24"/>
    <p:sldId id="514" r:id="rId25"/>
    <p:sldId id="515" r:id="rId26"/>
    <p:sldId id="516" r:id="rId27"/>
    <p:sldId id="517" r:id="rId28"/>
    <p:sldId id="518" r:id="rId29"/>
    <p:sldId id="519" r:id="rId30"/>
    <p:sldId id="520" r:id="rId31"/>
    <p:sldId id="521" r:id="rId32"/>
    <p:sldId id="522" r:id="rId33"/>
    <p:sldId id="523" r:id="rId34"/>
    <p:sldId id="524" r:id="rId35"/>
    <p:sldId id="256" r:id="rId36"/>
    <p:sldId id="499" r:id="rId37"/>
    <p:sldId id="500" r:id="rId38"/>
    <p:sldId id="501" r:id="rId39"/>
    <p:sldId id="264" r:id="rId40"/>
    <p:sldId id="502" r:id="rId41"/>
    <p:sldId id="529" r:id="rId42"/>
    <p:sldId id="497" r:id="rId43"/>
    <p:sldId id="498" r:id="rId44"/>
    <p:sldId id="258" r:id="rId45"/>
    <p:sldId id="259" r:id="rId46"/>
    <p:sldId id="261" r:id="rId47"/>
    <p:sldId id="262" r:id="rId48"/>
    <p:sldId id="383" r:id="rId49"/>
    <p:sldId id="456" r:id="rId50"/>
    <p:sldId id="484" r:id="rId51"/>
    <p:sldId id="397" r:id="rId52"/>
    <p:sldId id="496" r:id="rId53"/>
    <p:sldId id="340" r:id="rId54"/>
    <p:sldId id="286" r:id="rId55"/>
    <p:sldId id="375" r:id="rId56"/>
    <p:sldId id="446" r:id="rId57"/>
    <p:sldId id="491" r:id="rId58"/>
    <p:sldId id="454" r:id="rId59"/>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Eason" initials="JE" lastIdx="2" clrIdx="0">
    <p:extLst>
      <p:ext uri="{19B8F6BF-5375-455C-9EA6-DF929625EA0E}">
        <p15:presenceInfo xmlns:p15="http://schemas.microsoft.com/office/powerpoint/2012/main" userId="S::JEason@slco.org::980a5fc9-d3cf-44fc-b51f-29c9328e3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8B1E41"/>
    <a:srgbClr val="CA9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80030" autoAdjust="0"/>
  </p:normalViewPr>
  <p:slideViewPr>
    <p:cSldViewPr snapToGrid="0" snapToObjects="1">
      <p:cViewPr varScale="1">
        <p:scale>
          <a:sx n="72" d="100"/>
          <a:sy n="72" d="100"/>
        </p:scale>
        <p:origin x="1488" y="60"/>
      </p:cViewPr>
      <p:guideLst>
        <p:guide orient="horz" pos="2160"/>
        <p:guide pos="2904"/>
      </p:guideLst>
    </p:cSldViewPr>
  </p:slideViewPr>
  <p:outlineViewPr>
    <p:cViewPr>
      <p:scale>
        <a:sx n="33" d="100"/>
        <a:sy n="33" d="100"/>
      </p:scale>
      <p:origin x="0" y="-1078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85" d="100"/>
          <a:sy n="85" d="100"/>
        </p:scale>
        <p:origin x="247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4T08:36:12.646" idx="2">
    <p:pos x="10" y="10"/>
    <p:text>Recommend making the graphic bigger and bullit the points</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35C3B-54A2-48CF-B674-4ACCB4DE571D}"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EFD6857E-A575-423C-9736-98420739D782}">
      <dgm:prSet phldrT="[Text]"/>
      <dgm:spPr/>
      <dgm:t>
        <a:bodyPr/>
        <a:lstStyle/>
        <a:p>
          <a:r>
            <a:rPr lang="en-US"/>
            <a:t>Self Assessment</a:t>
          </a:r>
          <a:endParaRPr lang="en-US" dirty="0"/>
        </a:p>
      </dgm:t>
    </dgm:pt>
    <dgm:pt modelId="{120C62F1-A04D-438C-A0AC-EE10D0AF4C9B}" type="parTrans" cxnId="{5F23DE79-812F-4EE3-9557-8BE4E015F1F8}">
      <dgm:prSet/>
      <dgm:spPr/>
      <dgm:t>
        <a:bodyPr/>
        <a:lstStyle/>
        <a:p>
          <a:endParaRPr lang="en-US"/>
        </a:p>
      </dgm:t>
    </dgm:pt>
    <dgm:pt modelId="{69F036C9-0D27-47E3-89BA-B94851AEC9F5}" type="sibTrans" cxnId="{5F23DE79-812F-4EE3-9557-8BE4E015F1F8}">
      <dgm:prSet/>
      <dgm:spPr/>
      <dgm:t>
        <a:bodyPr/>
        <a:lstStyle/>
        <a:p>
          <a:endParaRPr lang="en-US"/>
        </a:p>
      </dgm:t>
    </dgm:pt>
    <dgm:pt modelId="{3D7670FD-19DA-4914-B60D-BEECE8DAC848}">
      <dgm:prSet/>
      <dgm:spPr/>
      <dgm:t>
        <a:bodyPr/>
        <a:lstStyle/>
        <a:p>
          <a:r>
            <a:rPr lang="en-US" dirty="0"/>
            <a:t>We adapted </a:t>
          </a:r>
        </a:p>
      </dgm:t>
    </dgm:pt>
    <dgm:pt modelId="{E029E46A-3174-4106-BCD5-C7CE5000A769}" type="parTrans" cxnId="{B5BF17A5-0880-43AF-A8DB-868652A2157D}">
      <dgm:prSet/>
      <dgm:spPr/>
      <dgm:t>
        <a:bodyPr/>
        <a:lstStyle/>
        <a:p>
          <a:endParaRPr lang="en-US"/>
        </a:p>
      </dgm:t>
    </dgm:pt>
    <dgm:pt modelId="{6561F810-BCE1-4BEA-A3B5-0BB27C350836}" type="sibTrans" cxnId="{B5BF17A5-0880-43AF-A8DB-868652A2157D}">
      <dgm:prSet/>
      <dgm:spPr/>
      <dgm:t>
        <a:bodyPr/>
        <a:lstStyle/>
        <a:p>
          <a:endParaRPr lang="en-US"/>
        </a:p>
      </dgm:t>
    </dgm:pt>
    <dgm:pt modelId="{1D582C48-1302-4114-B451-363DFFD408F0}">
      <dgm:prSet/>
      <dgm:spPr/>
      <dgm:t>
        <a:bodyPr/>
        <a:lstStyle/>
        <a:p>
          <a:r>
            <a:rPr lang="en-US" dirty="0"/>
            <a:t>Customer satisfaction remained high</a:t>
          </a:r>
        </a:p>
      </dgm:t>
    </dgm:pt>
    <dgm:pt modelId="{C13E2E57-49F2-42AD-A180-7EB30ACBAD6A}" type="parTrans" cxnId="{3E7E085D-EE95-40E1-8B2D-5E15B3F75EA6}">
      <dgm:prSet/>
      <dgm:spPr/>
      <dgm:t>
        <a:bodyPr/>
        <a:lstStyle/>
        <a:p>
          <a:endParaRPr lang="en-US"/>
        </a:p>
      </dgm:t>
    </dgm:pt>
    <dgm:pt modelId="{125B960B-BA21-45C3-BE97-8F3374C454C2}" type="sibTrans" cxnId="{3E7E085D-EE95-40E1-8B2D-5E15B3F75EA6}">
      <dgm:prSet/>
      <dgm:spPr/>
      <dgm:t>
        <a:bodyPr/>
        <a:lstStyle/>
        <a:p>
          <a:endParaRPr lang="en-US"/>
        </a:p>
      </dgm:t>
    </dgm:pt>
    <dgm:pt modelId="{50181D28-3ED8-4FDA-9F87-595997516A1E}">
      <dgm:prSet/>
      <dgm:spPr/>
      <dgm:t>
        <a:bodyPr/>
        <a:lstStyle/>
        <a:p>
          <a:r>
            <a:rPr lang="en-US" dirty="0"/>
            <a:t>Need for better COOP plans</a:t>
          </a:r>
        </a:p>
      </dgm:t>
    </dgm:pt>
    <dgm:pt modelId="{D56AFB1E-A277-41D4-B8AC-3D3E1FA1F6DA}" type="parTrans" cxnId="{25DCBC43-6B17-4ACF-85D8-14E472B82A41}">
      <dgm:prSet/>
      <dgm:spPr/>
      <dgm:t>
        <a:bodyPr/>
        <a:lstStyle/>
        <a:p>
          <a:endParaRPr lang="en-US"/>
        </a:p>
      </dgm:t>
    </dgm:pt>
    <dgm:pt modelId="{FAF08BD9-5FC1-4165-9ED0-C5618C4A2C5F}" type="sibTrans" cxnId="{25DCBC43-6B17-4ACF-85D8-14E472B82A41}">
      <dgm:prSet/>
      <dgm:spPr/>
      <dgm:t>
        <a:bodyPr/>
        <a:lstStyle/>
        <a:p>
          <a:endParaRPr lang="en-US"/>
        </a:p>
      </dgm:t>
    </dgm:pt>
    <dgm:pt modelId="{DAAAA964-43FE-46BB-B868-BCEB3FBF8A9C}">
      <dgm:prSet/>
      <dgm:spPr/>
      <dgm:t>
        <a:bodyPr/>
        <a:lstStyle/>
        <a:p>
          <a:r>
            <a:rPr lang="en-US" dirty="0"/>
            <a:t>Drive to move to laptops in IT paid off</a:t>
          </a:r>
        </a:p>
      </dgm:t>
    </dgm:pt>
    <dgm:pt modelId="{F82FF9FC-2E2D-4EF0-BE73-9BB2A3EC8A48}" type="parTrans" cxnId="{4681E3B8-DC3C-496B-B1A9-68D1822BEA5F}">
      <dgm:prSet/>
      <dgm:spPr/>
      <dgm:t>
        <a:bodyPr/>
        <a:lstStyle/>
        <a:p>
          <a:endParaRPr lang="en-US"/>
        </a:p>
      </dgm:t>
    </dgm:pt>
    <dgm:pt modelId="{760771E9-E928-498C-ACA9-8BD856D4D436}" type="sibTrans" cxnId="{4681E3B8-DC3C-496B-B1A9-68D1822BEA5F}">
      <dgm:prSet/>
      <dgm:spPr/>
      <dgm:t>
        <a:bodyPr/>
        <a:lstStyle/>
        <a:p>
          <a:endParaRPr lang="en-US"/>
        </a:p>
      </dgm:t>
    </dgm:pt>
    <dgm:pt modelId="{0D013E62-9C58-4156-8B58-B2B94A44D45D}">
      <dgm:prSet/>
      <dgm:spPr/>
      <dgm:t>
        <a:bodyPr/>
        <a:lstStyle/>
        <a:p>
          <a:r>
            <a:rPr lang="en-US" dirty="0"/>
            <a:t>Policy</a:t>
          </a:r>
        </a:p>
      </dgm:t>
    </dgm:pt>
    <dgm:pt modelId="{7E82655B-88CA-406E-9B96-96AD2D4D1E90}" type="parTrans" cxnId="{79CF989E-B32B-4AC0-B2E7-49E881DF0221}">
      <dgm:prSet/>
      <dgm:spPr/>
      <dgm:t>
        <a:bodyPr/>
        <a:lstStyle/>
        <a:p>
          <a:endParaRPr lang="en-US"/>
        </a:p>
      </dgm:t>
    </dgm:pt>
    <dgm:pt modelId="{93AE30D5-BBBB-4E96-B06F-DDE13E56A5F3}" type="sibTrans" cxnId="{79CF989E-B32B-4AC0-B2E7-49E881DF0221}">
      <dgm:prSet/>
      <dgm:spPr/>
      <dgm:t>
        <a:bodyPr/>
        <a:lstStyle/>
        <a:p>
          <a:endParaRPr lang="en-US"/>
        </a:p>
      </dgm:t>
    </dgm:pt>
    <dgm:pt modelId="{5F20F401-9325-433C-AB5A-7B53D674AF01}">
      <dgm:prSet/>
      <dgm:spPr/>
      <dgm:t>
        <a:bodyPr/>
        <a:lstStyle/>
        <a:p>
          <a:r>
            <a:rPr lang="en-US" dirty="0"/>
            <a:t>IT has an existing WFH (Work From Home) Policy</a:t>
          </a:r>
        </a:p>
      </dgm:t>
    </dgm:pt>
    <dgm:pt modelId="{66F852FA-9E51-460B-9723-89298678ECDE}" type="parTrans" cxnId="{1776707A-2959-439C-9A8B-54E449299C10}">
      <dgm:prSet/>
      <dgm:spPr/>
      <dgm:t>
        <a:bodyPr/>
        <a:lstStyle/>
        <a:p>
          <a:endParaRPr lang="en-US"/>
        </a:p>
      </dgm:t>
    </dgm:pt>
    <dgm:pt modelId="{3EDD31BE-8049-4EA1-8B0D-14CF6D92F3B2}" type="sibTrans" cxnId="{1776707A-2959-439C-9A8B-54E449299C10}">
      <dgm:prSet/>
      <dgm:spPr/>
      <dgm:t>
        <a:bodyPr/>
        <a:lstStyle/>
        <a:p>
          <a:endParaRPr lang="en-US"/>
        </a:p>
      </dgm:t>
    </dgm:pt>
    <dgm:pt modelId="{850DEE35-90D0-4750-82DE-3350B758CCFE}">
      <dgm:prSet/>
      <dgm:spPr/>
      <dgm:t>
        <a:bodyPr/>
        <a:lstStyle/>
        <a:p>
          <a:r>
            <a:rPr lang="en-US" dirty="0"/>
            <a:t>We recommend agencies adopt their own</a:t>
          </a:r>
        </a:p>
      </dgm:t>
    </dgm:pt>
    <dgm:pt modelId="{E4364EB3-EBFF-49F9-9FBA-7F2C1D404952}" type="parTrans" cxnId="{595C6C6F-B4A4-48FB-B4BD-6EB2837534EB}">
      <dgm:prSet/>
      <dgm:spPr/>
      <dgm:t>
        <a:bodyPr/>
        <a:lstStyle/>
        <a:p>
          <a:endParaRPr lang="en-US"/>
        </a:p>
      </dgm:t>
    </dgm:pt>
    <dgm:pt modelId="{902C8C6D-FE72-43B1-9D29-17BE90306BD7}" type="sibTrans" cxnId="{595C6C6F-B4A4-48FB-B4BD-6EB2837534EB}">
      <dgm:prSet/>
      <dgm:spPr/>
      <dgm:t>
        <a:bodyPr/>
        <a:lstStyle/>
        <a:p>
          <a:endParaRPr lang="en-US"/>
        </a:p>
      </dgm:t>
    </dgm:pt>
    <dgm:pt modelId="{7903CE15-1FE5-43C8-96E6-39B4341232DE}">
      <dgm:prSet/>
      <dgm:spPr/>
      <dgm:t>
        <a:bodyPr/>
        <a:lstStyle/>
        <a:p>
          <a:r>
            <a:rPr lang="en-US" dirty="0"/>
            <a:t>IT will require laptops go home with staff nightly</a:t>
          </a:r>
        </a:p>
      </dgm:t>
    </dgm:pt>
    <dgm:pt modelId="{E9F3D83D-0623-4ED1-8481-BAE456F5E321}" type="parTrans" cxnId="{91585E4C-DDC3-40B8-8A79-9B6BFBA235AC}">
      <dgm:prSet/>
      <dgm:spPr/>
      <dgm:t>
        <a:bodyPr/>
        <a:lstStyle/>
        <a:p>
          <a:endParaRPr lang="en-US"/>
        </a:p>
      </dgm:t>
    </dgm:pt>
    <dgm:pt modelId="{2F71BE73-1801-4313-AE27-1FAAA86B9278}" type="sibTrans" cxnId="{91585E4C-DDC3-40B8-8A79-9B6BFBA235AC}">
      <dgm:prSet/>
      <dgm:spPr/>
      <dgm:t>
        <a:bodyPr/>
        <a:lstStyle/>
        <a:p>
          <a:endParaRPr lang="en-US"/>
        </a:p>
      </dgm:t>
    </dgm:pt>
    <dgm:pt modelId="{9F0132BC-D9D4-4480-B2DF-0E418326A159}">
      <dgm:prSet/>
      <dgm:spPr/>
      <dgm:t>
        <a:bodyPr/>
        <a:lstStyle/>
        <a:p>
          <a:r>
            <a:rPr lang="en-US" dirty="0"/>
            <a:t>Adopt a preference for SAAS and cloud providers via standards</a:t>
          </a:r>
        </a:p>
      </dgm:t>
    </dgm:pt>
    <dgm:pt modelId="{CD117CD4-FD3E-4048-9625-5C53C010AEDA}" type="parTrans" cxnId="{0A417FB0-FF3D-4371-AD64-7AAC983F57B1}">
      <dgm:prSet/>
      <dgm:spPr/>
      <dgm:t>
        <a:bodyPr/>
        <a:lstStyle/>
        <a:p>
          <a:endParaRPr lang="en-US"/>
        </a:p>
      </dgm:t>
    </dgm:pt>
    <dgm:pt modelId="{32AC2517-22A1-4AD5-9069-32EC25DAEF19}" type="sibTrans" cxnId="{0A417FB0-FF3D-4371-AD64-7AAC983F57B1}">
      <dgm:prSet/>
      <dgm:spPr/>
      <dgm:t>
        <a:bodyPr/>
        <a:lstStyle/>
        <a:p>
          <a:endParaRPr lang="en-US"/>
        </a:p>
      </dgm:t>
    </dgm:pt>
    <dgm:pt modelId="{0C886135-C725-4BF0-82FF-AEAA4BA58FB2}">
      <dgm:prSet/>
      <dgm:spPr/>
      <dgm:t>
        <a:bodyPr/>
        <a:lstStyle/>
        <a:p>
          <a:r>
            <a:rPr lang="en-US"/>
            <a:t>Tools </a:t>
          </a:r>
          <a:endParaRPr lang="en-US" dirty="0"/>
        </a:p>
      </dgm:t>
    </dgm:pt>
    <dgm:pt modelId="{311F4770-5613-4A58-82ED-084647EFB0BB}" type="parTrans" cxnId="{E8C2AFE2-F51A-46CA-9D41-127FC500E3A7}">
      <dgm:prSet/>
      <dgm:spPr/>
      <dgm:t>
        <a:bodyPr/>
        <a:lstStyle/>
        <a:p>
          <a:endParaRPr lang="en-US"/>
        </a:p>
      </dgm:t>
    </dgm:pt>
    <dgm:pt modelId="{27268BD5-9807-496F-9D3F-A298AD2D7251}" type="sibTrans" cxnId="{E8C2AFE2-F51A-46CA-9D41-127FC500E3A7}">
      <dgm:prSet/>
      <dgm:spPr/>
      <dgm:t>
        <a:bodyPr/>
        <a:lstStyle/>
        <a:p>
          <a:endParaRPr lang="en-US"/>
        </a:p>
      </dgm:t>
    </dgm:pt>
    <dgm:pt modelId="{29A7FDE5-3306-40E9-8975-402E2D4FF25B}">
      <dgm:prSet/>
      <dgm:spPr/>
      <dgm:t>
        <a:bodyPr/>
        <a:lstStyle/>
        <a:p>
          <a:r>
            <a:rPr lang="en-US" dirty="0"/>
            <a:t>Web-based collaboration tools are essential</a:t>
          </a:r>
        </a:p>
      </dgm:t>
    </dgm:pt>
    <dgm:pt modelId="{410D1E9B-027E-4022-AF7E-B118D2B399A3}" type="parTrans" cxnId="{F642FA28-6863-4E13-AC22-605485363EA4}">
      <dgm:prSet/>
      <dgm:spPr/>
      <dgm:t>
        <a:bodyPr/>
        <a:lstStyle/>
        <a:p>
          <a:endParaRPr lang="en-US"/>
        </a:p>
      </dgm:t>
    </dgm:pt>
    <dgm:pt modelId="{B14C91DE-DDB0-4FAD-824A-D2205838D905}" type="sibTrans" cxnId="{F642FA28-6863-4E13-AC22-605485363EA4}">
      <dgm:prSet/>
      <dgm:spPr/>
      <dgm:t>
        <a:bodyPr/>
        <a:lstStyle/>
        <a:p>
          <a:endParaRPr lang="en-US"/>
        </a:p>
      </dgm:t>
    </dgm:pt>
    <dgm:pt modelId="{57A984FC-7F55-42B9-97D3-99EF5A776252}">
      <dgm:prSet/>
      <dgm:spPr/>
      <dgm:t>
        <a:bodyPr/>
        <a:lstStyle/>
        <a:p>
          <a:r>
            <a:rPr lang="en-US" dirty="0"/>
            <a:t>Migrate to SAAS where possible (as part of refresh)</a:t>
          </a:r>
        </a:p>
      </dgm:t>
    </dgm:pt>
    <dgm:pt modelId="{3DE61039-A001-4DE9-8FBF-A369DF4EE1BC}" type="parTrans" cxnId="{FAE2B7D7-2631-4132-9399-8CA13427A89C}">
      <dgm:prSet/>
      <dgm:spPr/>
      <dgm:t>
        <a:bodyPr/>
        <a:lstStyle/>
        <a:p>
          <a:endParaRPr lang="en-US"/>
        </a:p>
      </dgm:t>
    </dgm:pt>
    <dgm:pt modelId="{7287852D-9A5E-424E-9847-D9F953CAED1A}" type="sibTrans" cxnId="{FAE2B7D7-2631-4132-9399-8CA13427A89C}">
      <dgm:prSet/>
      <dgm:spPr/>
      <dgm:t>
        <a:bodyPr/>
        <a:lstStyle/>
        <a:p>
          <a:endParaRPr lang="en-US"/>
        </a:p>
      </dgm:t>
    </dgm:pt>
    <dgm:pt modelId="{0CF36CD8-D1D4-44C4-8880-B702EA33FD5A}">
      <dgm:prSet/>
      <dgm:spPr/>
      <dgm:t>
        <a:bodyPr/>
        <a:lstStyle/>
        <a:p>
          <a:r>
            <a:rPr lang="en-US" dirty="0"/>
            <a:t>Pre-negotiate disaster planning with key vendors</a:t>
          </a:r>
        </a:p>
      </dgm:t>
    </dgm:pt>
    <dgm:pt modelId="{01DF8973-EF1F-4EC4-ACA7-CE540CC8951F}" type="parTrans" cxnId="{4AA066E6-2E68-4E3C-A76A-F401CB406842}">
      <dgm:prSet/>
      <dgm:spPr/>
      <dgm:t>
        <a:bodyPr/>
        <a:lstStyle/>
        <a:p>
          <a:endParaRPr lang="en-US"/>
        </a:p>
      </dgm:t>
    </dgm:pt>
    <dgm:pt modelId="{32FF23A6-BECA-4EAE-A5F2-196766266017}" type="sibTrans" cxnId="{4AA066E6-2E68-4E3C-A76A-F401CB406842}">
      <dgm:prSet/>
      <dgm:spPr/>
      <dgm:t>
        <a:bodyPr/>
        <a:lstStyle/>
        <a:p>
          <a:endParaRPr lang="en-US"/>
        </a:p>
      </dgm:t>
    </dgm:pt>
    <dgm:pt modelId="{C52B5523-0B69-46C4-A2FD-337CC57BC017}">
      <dgm:prSet/>
      <dgm:spPr/>
      <dgm:t>
        <a:bodyPr/>
        <a:lstStyle/>
        <a:p>
          <a:r>
            <a:rPr lang="en-US" dirty="0"/>
            <a:t>Implement Video Suites as a standard for agency conference rooms</a:t>
          </a:r>
        </a:p>
      </dgm:t>
    </dgm:pt>
    <dgm:pt modelId="{F09E6FF1-0BD1-48CA-92E2-5D80F3015FC4}" type="parTrans" cxnId="{2774EAD9-E192-4976-B8DD-F209C88CBCA7}">
      <dgm:prSet/>
      <dgm:spPr/>
      <dgm:t>
        <a:bodyPr/>
        <a:lstStyle/>
        <a:p>
          <a:endParaRPr lang="en-US"/>
        </a:p>
      </dgm:t>
    </dgm:pt>
    <dgm:pt modelId="{64947734-8FA7-4795-B0B5-D8A807DA4BC3}" type="sibTrans" cxnId="{2774EAD9-E192-4976-B8DD-F209C88CBCA7}">
      <dgm:prSet/>
      <dgm:spPr/>
      <dgm:t>
        <a:bodyPr/>
        <a:lstStyle/>
        <a:p>
          <a:endParaRPr lang="en-US"/>
        </a:p>
      </dgm:t>
    </dgm:pt>
    <dgm:pt modelId="{A077FDBC-EBD9-4A8D-883B-3FC3B15E342D}">
      <dgm:prSet/>
      <dgm:spPr/>
      <dgm:t>
        <a:bodyPr/>
        <a:lstStyle/>
        <a:p>
          <a:r>
            <a:rPr lang="en-US" dirty="0"/>
            <a:t>Morale</a:t>
          </a:r>
        </a:p>
      </dgm:t>
    </dgm:pt>
    <dgm:pt modelId="{62A2B349-57CA-4DE3-ACCC-A73B5EB09D8F}" type="parTrans" cxnId="{8FB22800-89AD-46ED-A9DF-4B940CD459AF}">
      <dgm:prSet/>
      <dgm:spPr/>
      <dgm:t>
        <a:bodyPr/>
        <a:lstStyle/>
        <a:p>
          <a:endParaRPr lang="en-US"/>
        </a:p>
      </dgm:t>
    </dgm:pt>
    <dgm:pt modelId="{456CE62A-21D3-4664-BD17-4C810E2D9254}" type="sibTrans" cxnId="{8FB22800-89AD-46ED-A9DF-4B940CD459AF}">
      <dgm:prSet/>
      <dgm:spPr/>
      <dgm:t>
        <a:bodyPr/>
        <a:lstStyle/>
        <a:p>
          <a:endParaRPr lang="en-US"/>
        </a:p>
      </dgm:t>
    </dgm:pt>
    <dgm:pt modelId="{07C9F629-DE08-47F6-99AC-C00B794F4238}">
      <dgm:prSet/>
      <dgm:spPr/>
      <dgm:t>
        <a:bodyPr/>
        <a:lstStyle/>
        <a:p>
          <a:r>
            <a:rPr lang="en-US" dirty="0"/>
            <a:t>Maintain a sense of connectedness</a:t>
          </a:r>
        </a:p>
      </dgm:t>
    </dgm:pt>
    <dgm:pt modelId="{7CADF3E0-4463-4E3B-B224-583A3822A3F8}" type="parTrans" cxnId="{9392BE3E-A5D4-468E-851F-669CC16061D4}">
      <dgm:prSet/>
      <dgm:spPr/>
      <dgm:t>
        <a:bodyPr/>
        <a:lstStyle/>
        <a:p>
          <a:endParaRPr lang="en-US"/>
        </a:p>
      </dgm:t>
    </dgm:pt>
    <dgm:pt modelId="{1229ED60-8164-41B7-A1CD-BB150F3F589F}" type="sibTrans" cxnId="{9392BE3E-A5D4-468E-851F-669CC16061D4}">
      <dgm:prSet/>
      <dgm:spPr/>
      <dgm:t>
        <a:bodyPr/>
        <a:lstStyle/>
        <a:p>
          <a:endParaRPr lang="en-US"/>
        </a:p>
      </dgm:t>
    </dgm:pt>
    <dgm:pt modelId="{F1F5877A-DC68-4971-8CA2-778180BCBB7A}">
      <dgm:prSet/>
      <dgm:spPr/>
      <dgm:t>
        <a:bodyPr/>
        <a:lstStyle/>
        <a:p>
          <a:r>
            <a:rPr lang="en-US" dirty="0"/>
            <a:t>Be flexible as managers, objectives vs hours</a:t>
          </a:r>
        </a:p>
      </dgm:t>
    </dgm:pt>
    <dgm:pt modelId="{4990B6AD-F83F-4497-AF7E-28E15A32C67E}" type="parTrans" cxnId="{F1243373-910D-4BA9-9FF9-9F52907AF7A2}">
      <dgm:prSet/>
      <dgm:spPr/>
      <dgm:t>
        <a:bodyPr/>
        <a:lstStyle/>
        <a:p>
          <a:endParaRPr lang="en-US"/>
        </a:p>
      </dgm:t>
    </dgm:pt>
    <dgm:pt modelId="{9DFA3C87-5050-49C1-A4A8-B6466816BDC1}" type="sibTrans" cxnId="{F1243373-910D-4BA9-9FF9-9F52907AF7A2}">
      <dgm:prSet/>
      <dgm:spPr/>
      <dgm:t>
        <a:bodyPr/>
        <a:lstStyle/>
        <a:p>
          <a:endParaRPr lang="en-US"/>
        </a:p>
      </dgm:t>
    </dgm:pt>
    <dgm:pt modelId="{AAA11097-01EE-4401-A056-92409FF27392}">
      <dgm:prSet/>
      <dgm:spPr/>
      <dgm:t>
        <a:bodyPr/>
        <a:lstStyle/>
        <a:p>
          <a:r>
            <a:rPr lang="en-US" dirty="0"/>
            <a:t>Incorporate social activities (online happy hours)</a:t>
          </a:r>
        </a:p>
      </dgm:t>
    </dgm:pt>
    <dgm:pt modelId="{B64073C7-3614-45EE-A662-892DD8FE8508}" type="parTrans" cxnId="{245ADBE3-EDE1-422A-B879-28022380AF94}">
      <dgm:prSet/>
      <dgm:spPr/>
      <dgm:t>
        <a:bodyPr/>
        <a:lstStyle/>
        <a:p>
          <a:endParaRPr lang="en-US"/>
        </a:p>
      </dgm:t>
    </dgm:pt>
    <dgm:pt modelId="{54A813E4-BAFE-4DCA-B786-91ABF8B97324}" type="sibTrans" cxnId="{245ADBE3-EDE1-422A-B879-28022380AF94}">
      <dgm:prSet/>
      <dgm:spPr/>
      <dgm:t>
        <a:bodyPr/>
        <a:lstStyle/>
        <a:p>
          <a:endParaRPr lang="en-US"/>
        </a:p>
      </dgm:t>
    </dgm:pt>
    <dgm:pt modelId="{DFFE1876-FB90-409C-B094-DCAF23EE6024}" type="pres">
      <dgm:prSet presAssocID="{8B535C3B-54A2-48CF-B674-4ACCB4DE571D}" presName="Name0" presStyleCnt="0">
        <dgm:presLayoutVars>
          <dgm:chMax/>
          <dgm:chPref val="3"/>
          <dgm:dir/>
          <dgm:animOne val="branch"/>
          <dgm:animLvl val="lvl"/>
        </dgm:presLayoutVars>
      </dgm:prSet>
      <dgm:spPr/>
    </dgm:pt>
    <dgm:pt modelId="{845A1963-4C69-417A-A19F-E37513092248}" type="pres">
      <dgm:prSet presAssocID="{EFD6857E-A575-423C-9736-98420739D782}" presName="composite" presStyleCnt="0"/>
      <dgm:spPr/>
    </dgm:pt>
    <dgm:pt modelId="{BF93E378-4452-4E56-83FA-DCD2FC99490D}" type="pres">
      <dgm:prSet presAssocID="{EFD6857E-A575-423C-9736-98420739D782}" presName="FirstChild" presStyleLbl="revTx" presStyleIdx="0" presStyleCnt="8">
        <dgm:presLayoutVars>
          <dgm:chMax val="0"/>
          <dgm:chPref val="0"/>
          <dgm:bulletEnabled val="1"/>
        </dgm:presLayoutVars>
      </dgm:prSet>
      <dgm:spPr/>
    </dgm:pt>
    <dgm:pt modelId="{25331183-AFE6-4AFD-8E15-02012974BD81}" type="pres">
      <dgm:prSet presAssocID="{EFD6857E-A575-423C-9736-98420739D782}" presName="Parent" presStyleLbl="alignNode1" presStyleIdx="0" presStyleCnt="4">
        <dgm:presLayoutVars>
          <dgm:chMax val="3"/>
          <dgm:chPref val="3"/>
          <dgm:bulletEnabled val="1"/>
        </dgm:presLayoutVars>
      </dgm:prSet>
      <dgm:spPr/>
    </dgm:pt>
    <dgm:pt modelId="{1706DC0B-4F1C-41F2-BE86-D4AAD4EB33BF}" type="pres">
      <dgm:prSet presAssocID="{EFD6857E-A575-423C-9736-98420739D782}" presName="Accent" presStyleLbl="parChTrans1D1" presStyleIdx="0" presStyleCnt="4"/>
      <dgm:spPr/>
    </dgm:pt>
    <dgm:pt modelId="{209E1F13-AF57-4DBC-A935-6004A28980DB}" type="pres">
      <dgm:prSet presAssocID="{EFD6857E-A575-423C-9736-98420739D782}" presName="Child" presStyleLbl="revTx" presStyleIdx="1" presStyleCnt="8">
        <dgm:presLayoutVars>
          <dgm:chMax val="0"/>
          <dgm:chPref val="0"/>
          <dgm:bulletEnabled val="1"/>
        </dgm:presLayoutVars>
      </dgm:prSet>
      <dgm:spPr/>
    </dgm:pt>
    <dgm:pt modelId="{87017782-3944-4566-8746-3866ACB208E1}" type="pres">
      <dgm:prSet presAssocID="{69F036C9-0D27-47E3-89BA-B94851AEC9F5}" presName="sibTrans" presStyleCnt="0"/>
      <dgm:spPr/>
    </dgm:pt>
    <dgm:pt modelId="{C031AD1A-0B4B-4324-A8D5-312CE3614078}" type="pres">
      <dgm:prSet presAssocID="{0D013E62-9C58-4156-8B58-B2B94A44D45D}" presName="composite" presStyleCnt="0"/>
      <dgm:spPr/>
    </dgm:pt>
    <dgm:pt modelId="{A6A93A75-68B9-41AE-84D3-4C74C45358C4}" type="pres">
      <dgm:prSet presAssocID="{0D013E62-9C58-4156-8B58-B2B94A44D45D}" presName="FirstChild" presStyleLbl="revTx" presStyleIdx="2" presStyleCnt="8">
        <dgm:presLayoutVars>
          <dgm:chMax val="0"/>
          <dgm:chPref val="0"/>
          <dgm:bulletEnabled val="1"/>
        </dgm:presLayoutVars>
      </dgm:prSet>
      <dgm:spPr/>
    </dgm:pt>
    <dgm:pt modelId="{5F61BDB0-F93D-4F2C-9A98-9BFBC175F04D}" type="pres">
      <dgm:prSet presAssocID="{0D013E62-9C58-4156-8B58-B2B94A44D45D}" presName="Parent" presStyleLbl="alignNode1" presStyleIdx="1" presStyleCnt="4">
        <dgm:presLayoutVars>
          <dgm:chMax val="3"/>
          <dgm:chPref val="3"/>
          <dgm:bulletEnabled val="1"/>
        </dgm:presLayoutVars>
      </dgm:prSet>
      <dgm:spPr/>
    </dgm:pt>
    <dgm:pt modelId="{EA0FF6D9-7BA2-47B7-AB7D-D5782B50E643}" type="pres">
      <dgm:prSet presAssocID="{0D013E62-9C58-4156-8B58-B2B94A44D45D}" presName="Accent" presStyleLbl="parChTrans1D1" presStyleIdx="1" presStyleCnt="4"/>
      <dgm:spPr/>
    </dgm:pt>
    <dgm:pt modelId="{98B813A3-8672-4869-97CC-3E846A6B95E7}" type="pres">
      <dgm:prSet presAssocID="{0D013E62-9C58-4156-8B58-B2B94A44D45D}" presName="Child" presStyleLbl="revTx" presStyleIdx="3" presStyleCnt="8">
        <dgm:presLayoutVars>
          <dgm:chMax val="0"/>
          <dgm:chPref val="0"/>
          <dgm:bulletEnabled val="1"/>
        </dgm:presLayoutVars>
      </dgm:prSet>
      <dgm:spPr/>
    </dgm:pt>
    <dgm:pt modelId="{50450375-7E2D-4DEE-9F48-E9A362A64DC6}" type="pres">
      <dgm:prSet presAssocID="{93AE30D5-BBBB-4E96-B06F-DDE13E56A5F3}" presName="sibTrans" presStyleCnt="0"/>
      <dgm:spPr/>
    </dgm:pt>
    <dgm:pt modelId="{4102B3B2-CEB9-45B8-A834-07E7770BF74B}" type="pres">
      <dgm:prSet presAssocID="{0C886135-C725-4BF0-82FF-AEAA4BA58FB2}" presName="composite" presStyleCnt="0"/>
      <dgm:spPr/>
    </dgm:pt>
    <dgm:pt modelId="{491F5497-CB3C-4EF9-8F8F-9AF2F5C167E3}" type="pres">
      <dgm:prSet presAssocID="{0C886135-C725-4BF0-82FF-AEAA4BA58FB2}" presName="FirstChild" presStyleLbl="revTx" presStyleIdx="4" presStyleCnt="8">
        <dgm:presLayoutVars>
          <dgm:chMax val="0"/>
          <dgm:chPref val="0"/>
          <dgm:bulletEnabled val="1"/>
        </dgm:presLayoutVars>
      </dgm:prSet>
      <dgm:spPr/>
    </dgm:pt>
    <dgm:pt modelId="{33D8E6DD-F73B-4841-BEA4-CD3AC3BADAB7}" type="pres">
      <dgm:prSet presAssocID="{0C886135-C725-4BF0-82FF-AEAA4BA58FB2}" presName="Parent" presStyleLbl="alignNode1" presStyleIdx="2" presStyleCnt="4">
        <dgm:presLayoutVars>
          <dgm:chMax val="3"/>
          <dgm:chPref val="3"/>
          <dgm:bulletEnabled val="1"/>
        </dgm:presLayoutVars>
      </dgm:prSet>
      <dgm:spPr/>
    </dgm:pt>
    <dgm:pt modelId="{F9026589-8C59-4AE7-82F8-12E5D2B06080}" type="pres">
      <dgm:prSet presAssocID="{0C886135-C725-4BF0-82FF-AEAA4BA58FB2}" presName="Accent" presStyleLbl="parChTrans1D1" presStyleIdx="2" presStyleCnt="4"/>
      <dgm:spPr/>
    </dgm:pt>
    <dgm:pt modelId="{0B1DB1AE-CBE7-4D3D-A77B-025B92B25B33}" type="pres">
      <dgm:prSet presAssocID="{0C886135-C725-4BF0-82FF-AEAA4BA58FB2}" presName="Child" presStyleLbl="revTx" presStyleIdx="5" presStyleCnt="8">
        <dgm:presLayoutVars>
          <dgm:chMax val="0"/>
          <dgm:chPref val="0"/>
          <dgm:bulletEnabled val="1"/>
        </dgm:presLayoutVars>
      </dgm:prSet>
      <dgm:spPr/>
    </dgm:pt>
    <dgm:pt modelId="{6E40FC41-DC3D-4087-82E9-B413A2281715}" type="pres">
      <dgm:prSet presAssocID="{27268BD5-9807-496F-9D3F-A298AD2D7251}" presName="sibTrans" presStyleCnt="0"/>
      <dgm:spPr/>
    </dgm:pt>
    <dgm:pt modelId="{2CA7494C-3D4E-4857-92B0-95CBB43EEB1D}" type="pres">
      <dgm:prSet presAssocID="{A077FDBC-EBD9-4A8D-883B-3FC3B15E342D}" presName="composite" presStyleCnt="0"/>
      <dgm:spPr/>
    </dgm:pt>
    <dgm:pt modelId="{1B5F5FEB-498D-4904-9E93-242770BB61BD}" type="pres">
      <dgm:prSet presAssocID="{A077FDBC-EBD9-4A8D-883B-3FC3B15E342D}" presName="FirstChild" presStyleLbl="revTx" presStyleIdx="6" presStyleCnt="8">
        <dgm:presLayoutVars>
          <dgm:chMax val="0"/>
          <dgm:chPref val="0"/>
          <dgm:bulletEnabled val="1"/>
        </dgm:presLayoutVars>
      </dgm:prSet>
      <dgm:spPr/>
    </dgm:pt>
    <dgm:pt modelId="{51B03A11-A701-4DD0-B1D0-E20F842EF3F7}" type="pres">
      <dgm:prSet presAssocID="{A077FDBC-EBD9-4A8D-883B-3FC3B15E342D}" presName="Parent" presStyleLbl="alignNode1" presStyleIdx="3" presStyleCnt="4">
        <dgm:presLayoutVars>
          <dgm:chMax val="3"/>
          <dgm:chPref val="3"/>
          <dgm:bulletEnabled val="1"/>
        </dgm:presLayoutVars>
      </dgm:prSet>
      <dgm:spPr/>
    </dgm:pt>
    <dgm:pt modelId="{A8447FF4-5960-4DC2-8484-8D1CCB6564B9}" type="pres">
      <dgm:prSet presAssocID="{A077FDBC-EBD9-4A8D-883B-3FC3B15E342D}" presName="Accent" presStyleLbl="parChTrans1D1" presStyleIdx="3" presStyleCnt="4"/>
      <dgm:spPr/>
    </dgm:pt>
    <dgm:pt modelId="{9AE538D3-E28F-4123-BA79-5604925C36B0}" type="pres">
      <dgm:prSet presAssocID="{A077FDBC-EBD9-4A8D-883B-3FC3B15E342D}" presName="Child" presStyleLbl="revTx" presStyleIdx="7" presStyleCnt="8">
        <dgm:presLayoutVars>
          <dgm:chMax val="0"/>
          <dgm:chPref val="0"/>
          <dgm:bulletEnabled val="1"/>
        </dgm:presLayoutVars>
      </dgm:prSet>
      <dgm:spPr/>
    </dgm:pt>
  </dgm:ptLst>
  <dgm:cxnLst>
    <dgm:cxn modelId="{8FB22800-89AD-46ED-A9DF-4B940CD459AF}" srcId="{8B535C3B-54A2-48CF-B674-4ACCB4DE571D}" destId="{A077FDBC-EBD9-4A8D-883B-3FC3B15E342D}" srcOrd="3" destOrd="0" parTransId="{62A2B349-57CA-4DE3-ACCC-A73B5EB09D8F}" sibTransId="{456CE62A-21D3-4664-BD17-4C810E2D9254}"/>
    <dgm:cxn modelId="{E53F3316-438C-4E85-B308-0644D3EBF4A6}" type="presOf" srcId="{50181D28-3ED8-4FDA-9F87-595997516A1E}" destId="{209E1F13-AF57-4DBC-A935-6004A28980DB}" srcOrd="0" destOrd="1" presId="urn:microsoft.com/office/officeart/2011/layout/TabList"/>
    <dgm:cxn modelId="{F642FA28-6863-4E13-AC22-605485363EA4}" srcId="{0C886135-C725-4BF0-82FF-AEAA4BA58FB2}" destId="{29A7FDE5-3306-40E9-8975-402E2D4FF25B}" srcOrd="0" destOrd="0" parTransId="{410D1E9B-027E-4022-AF7E-B118D2B399A3}" sibTransId="{B14C91DE-DDB0-4FAD-824A-D2205838D905}"/>
    <dgm:cxn modelId="{7438AD2F-AF09-4C39-83A5-4238CDD58119}" type="presOf" srcId="{0C886135-C725-4BF0-82FF-AEAA4BA58FB2}" destId="{33D8E6DD-F73B-4841-BEA4-CD3AC3BADAB7}" srcOrd="0" destOrd="0" presId="urn:microsoft.com/office/officeart/2011/layout/TabList"/>
    <dgm:cxn modelId="{0F899B30-2672-49F6-AF52-E912B8C48735}" type="presOf" srcId="{0D013E62-9C58-4156-8B58-B2B94A44D45D}" destId="{5F61BDB0-F93D-4F2C-9A98-9BFBC175F04D}" srcOrd="0" destOrd="0" presId="urn:microsoft.com/office/officeart/2011/layout/TabList"/>
    <dgm:cxn modelId="{BA833C3C-C289-4F3D-8905-350E425B50B8}" type="presOf" srcId="{3D7670FD-19DA-4914-B60D-BEECE8DAC848}" destId="{BF93E378-4452-4E56-83FA-DCD2FC99490D}" srcOrd="0" destOrd="0" presId="urn:microsoft.com/office/officeart/2011/layout/TabList"/>
    <dgm:cxn modelId="{9392BE3E-A5D4-468E-851F-669CC16061D4}" srcId="{A077FDBC-EBD9-4A8D-883B-3FC3B15E342D}" destId="{07C9F629-DE08-47F6-99AC-C00B794F4238}" srcOrd="0" destOrd="0" parTransId="{7CADF3E0-4463-4E3B-B224-583A3822A3F8}" sibTransId="{1229ED60-8164-41B7-A1CD-BB150F3F589F}"/>
    <dgm:cxn modelId="{3E7E085D-EE95-40E1-8B2D-5E15B3F75EA6}" srcId="{EFD6857E-A575-423C-9736-98420739D782}" destId="{1D582C48-1302-4114-B451-363DFFD408F0}" srcOrd="1" destOrd="0" parTransId="{C13E2E57-49F2-42AD-A180-7EB30ACBAD6A}" sibTransId="{125B960B-BA21-45C3-BE97-8F3374C454C2}"/>
    <dgm:cxn modelId="{25DCBC43-6B17-4ACF-85D8-14E472B82A41}" srcId="{EFD6857E-A575-423C-9736-98420739D782}" destId="{50181D28-3ED8-4FDA-9F87-595997516A1E}" srcOrd="2" destOrd="0" parTransId="{D56AFB1E-A277-41D4-B8AC-3D3E1FA1F6DA}" sibTransId="{FAF08BD9-5FC1-4165-9ED0-C5618C4A2C5F}"/>
    <dgm:cxn modelId="{91585E4C-DDC3-40B8-8A79-9B6BFBA235AC}" srcId="{0D013E62-9C58-4156-8B58-B2B94A44D45D}" destId="{7903CE15-1FE5-43C8-96E6-39B4341232DE}" srcOrd="2" destOrd="0" parTransId="{E9F3D83D-0623-4ED1-8481-BAE456F5E321}" sibTransId="{2F71BE73-1801-4313-AE27-1FAAA86B9278}"/>
    <dgm:cxn modelId="{4F00756D-0DB2-4363-95C8-FA42D76E171D}" type="presOf" srcId="{07C9F629-DE08-47F6-99AC-C00B794F4238}" destId="{1B5F5FEB-498D-4904-9E93-242770BB61BD}" srcOrd="0" destOrd="0" presId="urn:microsoft.com/office/officeart/2011/layout/TabList"/>
    <dgm:cxn modelId="{595C6C6F-B4A4-48FB-B4BD-6EB2837534EB}" srcId="{0D013E62-9C58-4156-8B58-B2B94A44D45D}" destId="{850DEE35-90D0-4750-82DE-3350B758CCFE}" srcOrd="1" destOrd="0" parTransId="{E4364EB3-EBFF-49F9-9FBA-7F2C1D404952}" sibTransId="{902C8C6D-FE72-43B1-9D29-17BE90306BD7}"/>
    <dgm:cxn modelId="{A71F6750-6D1E-4F1E-85B6-DE4B2AEB2724}" type="presOf" srcId="{57A984FC-7F55-42B9-97D3-99EF5A776252}" destId="{0B1DB1AE-CBE7-4D3D-A77B-025B92B25B33}" srcOrd="0" destOrd="0" presId="urn:microsoft.com/office/officeart/2011/layout/TabList"/>
    <dgm:cxn modelId="{264FC570-4505-4082-8CE8-8BE47806B97E}" type="presOf" srcId="{0CF36CD8-D1D4-44C4-8880-B702EA33FD5A}" destId="{0B1DB1AE-CBE7-4D3D-A77B-025B92B25B33}" srcOrd="0" destOrd="1" presId="urn:microsoft.com/office/officeart/2011/layout/TabList"/>
    <dgm:cxn modelId="{92408151-D10B-41E0-B580-F4E44FA45098}" type="presOf" srcId="{7903CE15-1FE5-43C8-96E6-39B4341232DE}" destId="{98B813A3-8672-4869-97CC-3E846A6B95E7}" srcOrd="0" destOrd="1" presId="urn:microsoft.com/office/officeart/2011/layout/TabList"/>
    <dgm:cxn modelId="{5FC4CE51-95D8-473C-A031-DE4D022925F2}" type="presOf" srcId="{C52B5523-0B69-46C4-A2FD-337CC57BC017}" destId="{0B1DB1AE-CBE7-4D3D-A77B-025B92B25B33}" srcOrd="0" destOrd="2" presId="urn:microsoft.com/office/officeart/2011/layout/TabList"/>
    <dgm:cxn modelId="{F1243373-910D-4BA9-9FF9-9F52907AF7A2}" srcId="{A077FDBC-EBD9-4A8D-883B-3FC3B15E342D}" destId="{F1F5877A-DC68-4971-8CA2-778180BCBB7A}" srcOrd="1" destOrd="0" parTransId="{4990B6AD-F83F-4497-AF7E-28E15A32C67E}" sibTransId="{9DFA3C87-5050-49C1-A4A8-B6466816BDC1}"/>
    <dgm:cxn modelId="{5F23DE79-812F-4EE3-9557-8BE4E015F1F8}" srcId="{8B535C3B-54A2-48CF-B674-4ACCB4DE571D}" destId="{EFD6857E-A575-423C-9736-98420739D782}" srcOrd="0" destOrd="0" parTransId="{120C62F1-A04D-438C-A0AC-EE10D0AF4C9B}" sibTransId="{69F036C9-0D27-47E3-89BA-B94851AEC9F5}"/>
    <dgm:cxn modelId="{1776707A-2959-439C-9A8B-54E449299C10}" srcId="{0D013E62-9C58-4156-8B58-B2B94A44D45D}" destId="{5F20F401-9325-433C-AB5A-7B53D674AF01}" srcOrd="0" destOrd="0" parTransId="{66F852FA-9E51-460B-9723-89298678ECDE}" sibTransId="{3EDD31BE-8049-4EA1-8B0D-14CF6D92F3B2}"/>
    <dgm:cxn modelId="{9947A67D-4F23-485D-885F-8951A7CFB1D3}" type="presOf" srcId="{DAAAA964-43FE-46BB-B868-BCEB3FBF8A9C}" destId="{209E1F13-AF57-4DBC-A935-6004A28980DB}" srcOrd="0" destOrd="2" presId="urn:microsoft.com/office/officeart/2011/layout/TabList"/>
    <dgm:cxn modelId="{D7253790-F37C-458F-AD86-83706B433D2C}" type="presOf" srcId="{8B535C3B-54A2-48CF-B674-4ACCB4DE571D}" destId="{DFFE1876-FB90-409C-B094-DCAF23EE6024}" srcOrd="0" destOrd="0" presId="urn:microsoft.com/office/officeart/2011/layout/TabList"/>
    <dgm:cxn modelId="{79CF989E-B32B-4AC0-B2E7-49E881DF0221}" srcId="{8B535C3B-54A2-48CF-B674-4ACCB4DE571D}" destId="{0D013E62-9C58-4156-8B58-B2B94A44D45D}" srcOrd="1" destOrd="0" parTransId="{7E82655B-88CA-406E-9B96-96AD2D4D1E90}" sibTransId="{93AE30D5-BBBB-4E96-B06F-DDE13E56A5F3}"/>
    <dgm:cxn modelId="{890C339F-3742-43D5-9BE9-6ABEB55958A4}" type="presOf" srcId="{F1F5877A-DC68-4971-8CA2-778180BCBB7A}" destId="{9AE538D3-E28F-4123-BA79-5604925C36B0}" srcOrd="0" destOrd="0" presId="urn:microsoft.com/office/officeart/2011/layout/TabList"/>
    <dgm:cxn modelId="{64ECFFA0-C968-4F32-95C0-3C99C367C29F}" type="presOf" srcId="{1D582C48-1302-4114-B451-363DFFD408F0}" destId="{209E1F13-AF57-4DBC-A935-6004A28980DB}" srcOrd="0" destOrd="0" presId="urn:microsoft.com/office/officeart/2011/layout/TabList"/>
    <dgm:cxn modelId="{3A1DE0A1-9C73-4977-99E1-9FE193A58605}" type="presOf" srcId="{AAA11097-01EE-4401-A056-92409FF27392}" destId="{9AE538D3-E28F-4123-BA79-5604925C36B0}" srcOrd="0" destOrd="1" presId="urn:microsoft.com/office/officeart/2011/layout/TabList"/>
    <dgm:cxn modelId="{B5BF17A5-0880-43AF-A8DB-868652A2157D}" srcId="{EFD6857E-A575-423C-9736-98420739D782}" destId="{3D7670FD-19DA-4914-B60D-BEECE8DAC848}" srcOrd="0" destOrd="0" parTransId="{E029E46A-3174-4106-BCD5-C7CE5000A769}" sibTransId="{6561F810-BCE1-4BEA-A3B5-0BB27C350836}"/>
    <dgm:cxn modelId="{0A417FB0-FF3D-4371-AD64-7AAC983F57B1}" srcId="{0D013E62-9C58-4156-8B58-B2B94A44D45D}" destId="{9F0132BC-D9D4-4480-B2DF-0E418326A159}" srcOrd="3" destOrd="0" parTransId="{CD117CD4-FD3E-4048-9625-5C53C010AEDA}" sibTransId="{32AC2517-22A1-4AD5-9069-32EC25DAEF19}"/>
    <dgm:cxn modelId="{4681E3B8-DC3C-496B-B1A9-68D1822BEA5F}" srcId="{EFD6857E-A575-423C-9736-98420739D782}" destId="{DAAAA964-43FE-46BB-B868-BCEB3FBF8A9C}" srcOrd="3" destOrd="0" parTransId="{F82FF9FC-2E2D-4EF0-BE73-9BB2A3EC8A48}" sibTransId="{760771E9-E928-498C-ACA9-8BD856D4D436}"/>
    <dgm:cxn modelId="{5D3DAFBC-99DB-4209-9346-FD65F954D8BC}" type="presOf" srcId="{5F20F401-9325-433C-AB5A-7B53D674AF01}" destId="{A6A93A75-68B9-41AE-84D3-4C74C45358C4}" srcOrd="0" destOrd="0" presId="urn:microsoft.com/office/officeart/2011/layout/TabList"/>
    <dgm:cxn modelId="{D46357BD-3BE2-4682-8C46-DD7597A32370}" type="presOf" srcId="{EFD6857E-A575-423C-9736-98420739D782}" destId="{25331183-AFE6-4AFD-8E15-02012974BD81}" srcOrd="0" destOrd="0" presId="urn:microsoft.com/office/officeart/2011/layout/TabList"/>
    <dgm:cxn modelId="{DA33C2CF-479F-44BF-A491-372C1134486D}" type="presOf" srcId="{A077FDBC-EBD9-4A8D-883B-3FC3B15E342D}" destId="{51B03A11-A701-4DD0-B1D0-E20F842EF3F7}" srcOrd="0" destOrd="0" presId="urn:microsoft.com/office/officeart/2011/layout/TabList"/>
    <dgm:cxn modelId="{FAE2B7D7-2631-4132-9399-8CA13427A89C}" srcId="{0C886135-C725-4BF0-82FF-AEAA4BA58FB2}" destId="{57A984FC-7F55-42B9-97D3-99EF5A776252}" srcOrd="1" destOrd="0" parTransId="{3DE61039-A001-4DE9-8FBF-A369DF4EE1BC}" sibTransId="{7287852D-9A5E-424E-9847-D9F953CAED1A}"/>
    <dgm:cxn modelId="{2774EAD9-E192-4976-B8DD-F209C88CBCA7}" srcId="{0C886135-C725-4BF0-82FF-AEAA4BA58FB2}" destId="{C52B5523-0B69-46C4-A2FD-337CC57BC017}" srcOrd="3" destOrd="0" parTransId="{F09E6FF1-0BD1-48CA-92E2-5D80F3015FC4}" sibTransId="{64947734-8FA7-4795-B0B5-D8A807DA4BC3}"/>
    <dgm:cxn modelId="{C93005E1-2DC9-4373-84C2-9732E9DA40B5}" type="presOf" srcId="{850DEE35-90D0-4750-82DE-3350B758CCFE}" destId="{98B813A3-8672-4869-97CC-3E846A6B95E7}" srcOrd="0" destOrd="0" presId="urn:microsoft.com/office/officeart/2011/layout/TabList"/>
    <dgm:cxn modelId="{E8C2AFE2-F51A-46CA-9D41-127FC500E3A7}" srcId="{8B535C3B-54A2-48CF-B674-4ACCB4DE571D}" destId="{0C886135-C725-4BF0-82FF-AEAA4BA58FB2}" srcOrd="2" destOrd="0" parTransId="{311F4770-5613-4A58-82ED-084647EFB0BB}" sibTransId="{27268BD5-9807-496F-9D3F-A298AD2D7251}"/>
    <dgm:cxn modelId="{245ADBE3-EDE1-422A-B879-28022380AF94}" srcId="{A077FDBC-EBD9-4A8D-883B-3FC3B15E342D}" destId="{AAA11097-01EE-4401-A056-92409FF27392}" srcOrd="2" destOrd="0" parTransId="{B64073C7-3614-45EE-A662-892DD8FE8508}" sibTransId="{54A813E4-BAFE-4DCA-B786-91ABF8B97324}"/>
    <dgm:cxn modelId="{4AA066E6-2E68-4E3C-A76A-F401CB406842}" srcId="{0C886135-C725-4BF0-82FF-AEAA4BA58FB2}" destId="{0CF36CD8-D1D4-44C4-8880-B702EA33FD5A}" srcOrd="2" destOrd="0" parTransId="{01DF8973-EF1F-4EC4-ACA7-CE540CC8951F}" sibTransId="{32FF23A6-BECA-4EAE-A5F2-196766266017}"/>
    <dgm:cxn modelId="{05A61CF4-4EC8-46AC-BE9A-A47FCDD4AFBC}" type="presOf" srcId="{29A7FDE5-3306-40E9-8975-402E2D4FF25B}" destId="{491F5497-CB3C-4EF9-8F8F-9AF2F5C167E3}" srcOrd="0" destOrd="0" presId="urn:microsoft.com/office/officeart/2011/layout/TabList"/>
    <dgm:cxn modelId="{174AE3FC-889E-4D6D-A3B2-C8280FE186B5}" type="presOf" srcId="{9F0132BC-D9D4-4480-B2DF-0E418326A159}" destId="{98B813A3-8672-4869-97CC-3E846A6B95E7}" srcOrd="0" destOrd="2" presId="urn:microsoft.com/office/officeart/2011/layout/TabList"/>
    <dgm:cxn modelId="{ACFE9EE0-3A2B-4F24-8F8A-295D3F6734C6}" type="presParOf" srcId="{DFFE1876-FB90-409C-B094-DCAF23EE6024}" destId="{845A1963-4C69-417A-A19F-E37513092248}" srcOrd="0" destOrd="0" presId="urn:microsoft.com/office/officeart/2011/layout/TabList"/>
    <dgm:cxn modelId="{45B09C24-7867-4EA9-8909-E14DCAFC30C4}" type="presParOf" srcId="{845A1963-4C69-417A-A19F-E37513092248}" destId="{BF93E378-4452-4E56-83FA-DCD2FC99490D}" srcOrd="0" destOrd="0" presId="urn:microsoft.com/office/officeart/2011/layout/TabList"/>
    <dgm:cxn modelId="{E413DAE4-34E2-4CD5-BE4F-7C9FCD6A9207}" type="presParOf" srcId="{845A1963-4C69-417A-A19F-E37513092248}" destId="{25331183-AFE6-4AFD-8E15-02012974BD81}" srcOrd="1" destOrd="0" presId="urn:microsoft.com/office/officeart/2011/layout/TabList"/>
    <dgm:cxn modelId="{C97DBEEE-3DA6-45B8-BBA3-B58E3E419F00}" type="presParOf" srcId="{845A1963-4C69-417A-A19F-E37513092248}" destId="{1706DC0B-4F1C-41F2-BE86-D4AAD4EB33BF}" srcOrd="2" destOrd="0" presId="urn:microsoft.com/office/officeart/2011/layout/TabList"/>
    <dgm:cxn modelId="{E35BB5A0-9B79-41A0-820E-EECC99D983CE}" type="presParOf" srcId="{DFFE1876-FB90-409C-B094-DCAF23EE6024}" destId="{209E1F13-AF57-4DBC-A935-6004A28980DB}" srcOrd="1" destOrd="0" presId="urn:microsoft.com/office/officeart/2011/layout/TabList"/>
    <dgm:cxn modelId="{A695076F-9599-4246-80A0-4E6407237100}" type="presParOf" srcId="{DFFE1876-FB90-409C-B094-DCAF23EE6024}" destId="{87017782-3944-4566-8746-3866ACB208E1}" srcOrd="2" destOrd="0" presId="urn:microsoft.com/office/officeart/2011/layout/TabList"/>
    <dgm:cxn modelId="{0A46A139-DAED-43D4-8DB3-CA355C6B99AC}" type="presParOf" srcId="{DFFE1876-FB90-409C-B094-DCAF23EE6024}" destId="{C031AD1A-0B4B-4324-A8D5-312CE3614078}" srcOrd="3" destOrd="0" presId="urn:microsoft.com/office/officeart/2011/layout/TabList"/>
    <dgm:cxn modelId="{E5D3A153-5C9F-43A5-B6EB-326F09AB557C}" type="presParOf" srcId="{C031AD1A-0B4B-4324-A8D5-312CE3614078}" destId="{A6A93A75-68B9-41AE-84D3-4C74C45358C4}" srcOrd="0" destOrd="0" presId="urn:microsoft.com/office/officeart/2011/layout/TabList"/>
    <dgm:cxn modelId="{97D247A3-B59E-4856-B029-BBEC6180E6AB}" type="presParOf" srcId="{C031AD1A-0B4B-4324-A8D5-312CE3614078}" destId="{5F61BDB0-F93D-4F2C-9A98-9BFBC175F04D}" srcOrd="1" destOrd="0" presId="urn:microsoft.com/office/officeart/2011/layout/TabList"/>
    <dgm:cxn modelId="{41FD58AC-D1DE-48E6-A852-1FC8566E1DA4}" type="presParOf" srcId="{C031AD1A-0B4B-4324-A8D5-312CE3614078}" destId="{EA0FF6D9-7BA2-47B7-AB7D-D5782B50E643}" srcOrd="2" destOrd="0" presId="urn:microsoft.com/office/officeart/2011/layout/TabList"/>
    <dgm:cxn modelId="{343F415C-C304-47DA-A77A-AA0C73634821}" type="presParOf" srcId="{DFFE1876-FB90-409C-B094-DCAF23EE6024}" destId="{98B813A3-8672-4869-97CC-3E846A6B95E7}" srcOrd="4" destOrd="0" presId="urn:microsoft.com/office/officeart/2011/layout/TabList"/>
    <dgm:cxn modelId="{A1C02052-6B4F-4178-B6DE-2E9B60174263}" type="presParOf" srcId="{DFFE1876-FB90-409C-B094-DCAF23EE6024}" destId="{50450375-7E2D-4DEE-9F48-E9A362A64DC6}" srcOrd="5" destOrd="0" presId="urn:microsoft.com/office/officeart/2011/layout/TabList"/>
    <dgm:cxn modelId="{5254A93A-92FA-4424-8414-D50A622C828A}" type="presParOf" srcId="{DFFE1876-FB90-409C-B094-DCAF23EE6024}" destId="{4102B3B2-CEB9-45B8-A834-07E7770BF74B}" srcOrd="6" destOrd="0" presId="urn:microsoft.com/office/officeart/2011/layout/TabList"/>
    <dgm:cxn modelId="{C481F140-6AD6-43C9-AD0C-355683EC004D}" type="presParOf" srcId="{4102B3B2-CEB9-45B8-A834-07E7770BF74B}" destId="{491F5497-CB3C-4EF9-8F8F-9AF2F5C167E3}" srcOrd="0" destOrd="0" presId="urn:microsoft.com/office/officeart/2011/layout/TabList"/>
    <dgm:cxn modelId="{FED973B1-00B3-4A67-84ED-F6961F99766F}" type="presParOf" srcId="{4102B3B2-CEB9-45B8-A834-07E7770BF74B}" destId="{33D8E6DD-F73B-4841-BEA4-CD3AC3BADAB7}" srcOrd="1" destOrd="0" presId="urn:microsoft.com/office/officeart/2011/layout/TabList"/>
    <dgm:cxn modelId="{08A4C406-D103-40A1-9981-4F8F56F15077}" type="presParOf" srcId="{4102B3B2-CEB9-45B8-A834-07E7770BF74B}" destId="{F9026589-8C59-4AE7-82F8-12E5D2B06080}" srcOrd="2" destOrd="0" presId="urn:microsoft.com/office/officeart/2011/layout/TabList"/>
    <dgm:cxn modelId="{4883BF9F-BCB3-4411-8D19-B86E12FC98D5}" type="presParOf" srcId="{DFFE1876-FB90-409C-B094-DCAF23EE6024}" destId="{0B1DB1AE-CBE7-4D3D-A77B-025B92B25B33}" srcOrd="7" destOrd="0" presId="urn:microsoft.com/office/officeart/2011/layout/TabList"/>
    <dgm:cxn modelId="{74FB880B-BB17-4D0D-B250-341CA1E238BB}" type="presParOf" srcId="{DFFE1876-FB90-409C-B094-DCAF23EE6024}" destId="{6E40FC41-DC3D-4087-82E9-B413A2281715}" srcOrd="8" destOrd="0" presId="urn:microsoft.com/office/officeart/2011/layout/TabList"/>
    <dgm:cxn modelId="{3834510B-4A89-485F-AD7B-14524CC612C2}" type="presParOf" srcId="{DFFE1876-FB90-409C-B094-DCAF23EE6024}" destId="{2CA7494C-3D4E-4857-92B0-95CBB43EEB1D}" srcOrd="9" destOrd="0" presId="urn:microsoft.com/office/officeart/2011/layout/TabList"/>
    <dgm:cxn modelId="{8EFBB66C-E9BC-40EC-9866-1246C049ADEE}" type="presParOf" srcId="{2CA7494C-3D4E-4857-92B0-95CBB43EEB1D}" destId="{1B5F5FEB-498D-4904-9E93-242770BB61BD}" srcOrd="0" destOrd="0" presId="urn:microsoft.com/office/officeart/2011/layout/TabList"/>
    <dgm:cxn modelId="{1E22EF2E-A669-4846-8BB6-8FA4853EF592}" type="presParOf" srcId="{2CA7494C-3D4E-4857-92B0-95CBB43EEB1D}" destId="{51B03A11-A701-4DD0-B1D0-E20F842EF3F7}" srcOrd="1" destOrd="0" presId="urn:microsoft.com/office/officeart/2011/layout/TabList"/>
    <dgm:cxn modelId="{4780C622-709A-4D6B-A20D-65837E8CC090}" type="presParOf" srcId="{2CA7494C-3D4E-4857-92B0-95CBB43EEB1D}" destId="{A8447FF4-5960-4DC2-8484-8D1CCB6564B9}" srcOrd="2" destOrd="0" presId="urn:microsoft.com/office/officeart/2011/layout/TabList"/>
    <dgm:cxn modelId="{26BEE090-49C5-4D39-85CB-C8467A11B330}" type="presParOf" srcId="{DFFE1876-FB90-409C-B094-DCAF23EE6024}" destId="{9AE538D3-E28F-4123-BA79-5604925C36B0}" srcOrd="1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47FF4-5960-4DC2-8484-8D1CCB6564B9}">
      <dsp:nvSpPr>
        <dsp:cNvPr id="0" name=""/>
        <dsp:cNvSpPr/>
      </dsp:nvSpPr>
      <dsp:spPr>
        <a:xfrm>
          <a:off x="0" y="4094628"/>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026589-8C59-4AE7-82F8-12E5D2B06080}">
      <dsp:nvSpPr>
        <dsp:cNvPr id="0" name=""/>
        <dsp:cNvSpPr/>
      </dsp:nvSpPr>
      <dsp:spPr>
        <a:xfrm>
          <a:off x="0" y="2864472"/>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0FF6D9-7BA2-47B7-AB7D-D5782B50E643}">
      <dsp:nvSpPr>
        <dsp:cNvPr id="0" name=""/>
        <dsp:cNvSpPr/>
      </dsp:nvSpPr>
      <dsp:spPr>
        <a:xfrm>
          <a:off x="0" y="1634316"/>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6DC0B-4F1C-41F2-BE86-D4AAD4EB33BF}">
      <dsp:nvSpPr>
        <dsp:cNvPr id="0" name=""/>
        <dsp:cNvSpPr/>
      </dsp:nvSpPr>
      <dsp:spPr>
        <a:xfrm>
          <a:off x="0" y="404160"/>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3E378-4452-4E56-83FA-DCD2FC99490D}">
      <dsp:nvSpPr>
        <dsp:cNvPr id="0" name=""/>
        <dsp:cNvSpPr/>
      </dsp:nvSpPr>
      <dsp:spPr>
        <a:xfrm>
          <a:off x="2139695" y="870"/>
          <a:ext cx="6089904" cy="40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t>We adapted </a:t>
          </a:r>
        </a:p>
      </dsp:txBody>
      <dsp:txXfrm>
        <a:off x="2139695" y="870"/>
        <a:ext cx="6089904" cy="403290"/>
      </dsp:txXfrm>
    </dsp:sp>
    <dsp:sp modelId="{25331183-AFE6-4AFD-8E15-02012974BD81}">
      <dsp:nvSpPr>
        <dsp:cNvPr id="0" name=""/>
        <dsp:cNvSpPr/>
      </dsp:nvSpPr>
      <dsp:spPr>
        <a:xfrm>
          <a:off x="0" y="870"/>
          <a:ext cx="2139696" cy="40329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t>Self Assessment</a:t>
          </a:r>
          <a:endParaRPr lang="en-US" sz="2100" kern="1200" dirty="0"/>
        </a:p>
      </dsp:txBody>
      <dsp:txXfrm>
        <a:off x="19691" y="20561"/>
        <a:ext cx="2100314" cy="383599"/>
      </dsp:txXfrm>
    </dsp:sp>
    <dsp:sp modelId="{209E1F13-AF57-4DBC-A935-6004A28980DB}">
      <dsp:nvSpPr>
        <dsp:cNvPr id="0" name=""/>
        <dsp:cNvSpPr/>
      </dsp:nvSpPr>
      <dsp:spPr>
        <a:xfrm>
          <a:off x="0" y="404160"/>
          <a:ext cx="8229600" cy="80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Customer satisfaction remained high</a:t>
          </a:r>
        </a:p>
        <a:p>
          <a:pPr marL="114300" lvl="1" indent="-114300" algn="l" defTabSz="666750">
            <a:lnSpc>
              <a:spcPct val="90000"/>
            </a:lnSpc>
            <a:spcBef>
              <a:spcPct val="0"/>
            </a:spcBef>
            <a:spcAft>
              <a:spcPct val="15000"/>
            </a:spcAft>
            <a:buChar char="•"/>
          </a:pPr>
          <a:r>
            <a:rPr lang="en-US" sz="1500" kern="1200" dirty="0"/>
            <a:t>Need for better COOP plans</a:t>
          </a:r>
        </a:p>
        <a:p>
          <a:pPr marL="114300" lvl="1" indent="-114300" algn="l" defTabSz="666750">
            <a:lnSpc>
              <a:spcPct val="90000"/>
            </a:lnSpc>
            <a:spcBef>
              <a:spcPct val="0"/>
            </a:spcBef>
            <a:spcAft>
              <a:spcPct val="15000"/>
            </a:spcAft>
            <a:buChar char="•"/>
          </a:pPr>
          <a:r>
            <a:rPr lang="en-US" sz="1500" kern="1200" dirty="0"/>
            <a:t>Drive to move to laptops in IT paid off</a:t>
          </a:r>
        </a:p>
      </dsp:txBody>
      <dsp:txXfrm>
        <a:off x="0" y="404160"/>
        <a:ext cx="8229600" cy="806701"/>
      </dsp:txXfrm>
    </dsp:sp>
    <dsp:sp modelId="{A6A93A75-68B9-41AE-84D3-4C74C45358C4}">
      <dsp:nvSpPr>
        <dsp:cNvPr id="0" name=""/>
        <dsp:cNvSpPr/>
      </dsp:nvSpPr>
      <dsp:spPr>
        <a:xfrm>
          <a:off x="2139695" y="1231026"/>
          <a:ext cx="6089904" cy="40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t>IT has an existing WFH (Work From Home) Policy</a:t>
          </a:r>
        </a:p>
      </dsp:txBody>
      <dsp:txXfrm>
        <a:off x="2139695" y="1231026"/>
        <a:ext cx="6089904" cy="403290"/>
      </dsp:txXfrm>
    </dsp:sp>
    <dsp:sp modelId="{5F61BDB0-F93D-4F2C-9A98-9BFBC175F04D}">
      <dsp:nvSpPr>
        <dsp:cNvPr id="0" name=""/>
        <dsp:cNvSpPr/>
      </dsp:nvSpPr>
      <dsp:spPr>
        <a:xfrm>
          <a:off x="0" y="1231026"/>
          <a:ext cx="2139696" cy="40329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Policy</a:t>
          </a:r>
        </a:p>
      </dsp:txBody>
      <dsp:txXfrm>
        <a:off x="19691" y="1250717"/>
        <a:ext cx="2100314" cy="383599"/>
      </dsp:txXfrm>
    </dsp:sp>
    <dsp:sp modelId="{98B813A3-8672-4869-97CC-3E846A6B95E7}">
      <dsp:nvSpPr>
        <dsp:cNvPr id="0" name=""/>
        <dsp:cNvSpPr/>
      </dsp:nvSpPr>
      <dsp:spPr>
        <a:xfrm>
          <a:off x="0" y="1634316"/>
          <a:ext cx="8229600" cy="80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We recommend agencies adopt their own</a:t>
          </a:r>
        </a:p>
        <a:p>
          <a:pPr marL="114300" lvl="1" indent="-114300" algn="l" defTabSz="666750">
            <a:lnSpc>
              <a:spcPct val="90000"/>
            </a:lnSpc>
            <a:spcBef>
              <a:spcPct val="0"/>
            </a:spcBef>
            <a:spcAft>
              <a:spcPct val="15000"/>
            </a:spcAft>
            <a:buChar char="•"/>
          </a:pPr>
          <a:r>
            <a:rPr lang="en-US" sz="1500" kern="1200" dirty="0"/>
            <a:t>IT will require laptops go home with staff nightly</a:t>
          </a:r>
        </a:p>
        <a:p>
          <a:pPr marL="114300" lvl="1" indent="-114300" algn="l" defTabSz="666750">
            <a:lnSpc>
              <a:spcPct val="90000"/>
            </a:lnSpc>
            <a:spcBef>
              <a:spcPct val="0"/>
            </a:spcBef>
            <a:spcAft>
              <a:spcPct val="15000"/>
            </a:spcAft>
            <a:buChar char="•"/>
          </a:pPr>
          <a:r>
            <a:rPr lang="en-US" sz="1500" kern="1200" dirty="0"/>
            <a:t>Adopt a preference for SAAS and cloud providers via standards</a:t>
          </a:r>
        </a:p>
      </dsp:txBody>
      <dsp:txXfrm>
        <a:off x="0" y="1634316"/>
        <a:ext cx="8229600" cy="806701"/>
      </dsp:txXfrm>
    </dsp:sp>
    <dsp:sp modelId="{491F5497-CB3C-4EF9-8F8F-9AF2F5C167E3}">
      <dsp:nvSpPr>
        <dsp:cNvPr id="0" name=""/>
        <dsp:cNvSpPr/>
      </dsp:nvSpPr>
      <dsp:spPr>
        <a:xfrm>
          <a:off x="2139695" y="2461182"/>
          <a:ext cx="6089904" cy="40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t>Web-based collaboration tools are essential</a:t>
          </a:r>
        </a:p>
      </dsp:txBody>
      <dsp:txXfrm>
        <a:off x="2139695" y="2461182"/>
        <a:ext cx="6089904" cy="403290"/>
      </dsp:txXfrm>
    </dsp:sp>
    <dsp:sp modelId="{33D8E6DD-F73B-4841-BEA4-CD3AC3BADAB7}">
      <dsp:nvSpPr>
        <dsp:cNvPr id="0" name=""/>
        <dsp:cNvSpPr/>
      </dsp:nvSpPr>
      <dsp:spPr>
        <a:xfrm>
          <a:off x="0" y="2461182"/>
          <a:ext cx="2139696" cy="40329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t>Tools </a:t>
          </a:r>
          <a:endParaRPr lang="en-US" sz="2100" kern="1200" dirty="0"/>
        </a:p>
      </dsp:txBody>
      <dsp:txXfrm>
        <a:off x="19691" y="2480873"/>
        <a:ext cx="2100314" cy="383599"/>
      </dsp:txXfrm>
    </dsp:sp>
    <dsp:sp modelId="{0B1DB1AE-CBE7-4D3D-A77B-025B92B25B33}">
      <dsp:nvSpPr>
        <dsp:cNvPr id="0" name=""/>
        <dsp:cNvSpPr/>
      </dsp:nvSpPr>
      <dsp:spPr>
        <a:xfrm>
          <a:off x="0" y="2864472"/>
          <a:ext cx="8229600" cy="80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Migrate to SAAS where possible (as part of refresh)</a:t>
          </a:r>
        </a:p>
        <a:p>
          <a:pPr marL="114300" lvl="1" indent="-114300" algn="l" defTabSz="666750">
            <a:lnSpc>
              <a:spcPct val="90000"/>
            </a:lnSpc>
            <a:spcBef>
              <a:spcPct val="0"/>
            </a:spcBef>
            <a:spcAft>
              <a:spcPct val="15000"/>
            </a:spcAft>
            <a:buChar char="•"/>
          </a:pPr>
          <a:r>
            <a:rPr lang="en-US" sz="1500" kern="1200" dirty="0"/>
            <a:t>Pre-negotiate disaster planning with key vendors</a:t>
          </a:r>
        </a:p>
        <a:p>
          <a:pPr marL="114300" lvl="1" indent="-114300" algn="l" defTabSz="666750">
            <a:lnSpc>
              <a:spcPct val="90000"/>
            </a:lnSpc>
            <a:spcBef>
              <a:spcPct val="0"/>
            </a:spcBef>
            <a:spcAft>
              <a:spcPct val="15000"/>
            </a:spcAft>
            <a:buChar char="•"/>
          </a:pPr>
          <a:r>
            <a:rPr lang="en-US" sz="1500" kern="1200" dirty="0"/>
            <a:t>Implement Video Suites as a standard for agency conference rooms</a:t>
          </a:r>
        </a:p>
      </dsp:txBody>
      <dsp:txXfrm>
        <a:off x="0" y="2864472"/>
        <a:ext cx="8229600" cy="806701"/>
      </dsp:txXfrm>
    </dsp:sp>
    <dsp:sp modelId="{1B5F5FEB-498D-4904-9E93-242770BB61BD}">
      <dsp:nvSpPr>
        <dsp:cNvPr id="0" name=""/>
        <dsp:cNvSpPr/>
      </dsp:nvSpPr>
      <dsp:spPr>
        <a:xfrm>
          <a:off x="2139695" y="3691338"/>
          <a:ext cx="6089904" cy="40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t>Maintain a sense of connectedness</a:t>
          </a:r>
        </a:p>
      </dsp:txBody>
      <dsp:txXfrm>
        <a:off x="2139695" y="3691338"/>
        <a:ext cx="6089904" cy="403290"/>
      </dsp:txXfrm>
    </dsp:sp>
    <dsp:sp modelId="{51B03A11-A701-4DD0-B1D0-E20F842EF3F7}">
      <dsp:nvSpPr>
        <dsp:cNvPr id="0" name=""/>
        <dsp:cNvSpPr/>
      </dsp:nvSpPr>
      <dsp:spPr>
        <a:xfrm>
          <a:off x="0" y="3691338"/>
          <a:ext cx="2139696" cy="40329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Morale</a:t>
          </a:r>
        </a:p>
      </dsp:txBody>
      <dsp:txXfrm>
        <a:off x="19691" y="3711029"/>
        <a:ext cx="2100314" cy="383599"/>
      </dsp:txXfrm>
    </dsp:sp>
    <dsp:sp modelId="{9AE538D3-E28F-4123-BA79-5604925C36B0}">
      <dsp:nvSpPr>
        <dsp:cNvPr id="0" name=""/>
        <dsp:cNvSpPr/>
      </dsp:nvSpPr>
      <dsp:spPr>
        <a:xfrm>
          <a:off x="0" y="4094628"/>
          <a:ext cx="8229600" cy="80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Be flexible as managers, objectives vs hours</a:t>
          </a:r>
        </a:p>
        <a:p>
          <a:pPr marL="114300" lvl="1" indent="-114300" algn="l" defTabSz="666750">
            <a:lnSpc>
              <a:spcPct val="90000"/>
            </a:lnSpc>
            <a:spcBef>
              <a:spcPct val="0"/>
            </a:spcBef>
            <a:spcAft>
              <a:spcPct val="15000"/>
            </a:spcAft>
            <a:buChar char="•"/>
          </a:pPr>
          <a:r>
            <a:rPr lang="en-US" sz="1500" kern="1200" dirty="0"/>
            <a:t>Incorporate social activities (online happy hours)</a:t>
          </a:r>
        </a:p>
      </dsp:txBody>
      <dsp:txXfrm>
        <a:off x="0" y="4094628"/>
        <a:ext cx="8229600" cy="806701"/>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A4853-E304-48EB-A540-2AB0255EED5F}"/>
              </a:ext>
            </a:extLst>
          </p:cNvPr>
          <p:cNvSpPr>
            <a:spLocks noGrp="1"/>
          </p:cNvSpPr>
          <p:nvPr>
            <p:ph type="hdr" sz="quarter"/>
          </p:nvPr>
        </p:nvSpPr>
        <p:spPr>
          <a:xfrm>
            <a:off x="0" y="2"/>
            <a:ext cx="3011012" cy="463391"/>
          </a:xfrm>
          <a:prstGeom prst="rect">
            <a:avLst/>
          </a:prstGeom>
        </p:spPr>
        <p:txBody>
          <a:bodyPr vert="horz" lIns="91394" tIns="45697" rIns="91394" bIns="45697" rtlCol="0"/>
          <a:lstStyle>
            <a:lvl1pPr algn="l">
              <a:defRPr sz="1200"/>
            </a:lvl1pPr>
          </a:lstStyle>
          <a:p>
            <a:endParaRPr lang="en-US"/>
          </a:p>
        </p:txBody>
      </p:sp>
      <p:sp>
        <p:nvSpPr>
          <p:cNvPr id="3" name="Date Placeholder 2">
            <a:extLst>
              <a:ext uri="{FF2B5EF4-FFF2-40B4-BE49-F238E27FC236}">
                <a16:creationId xmlns:a16="http://schemas.microsoft.com/office/drawing/2014/main" id="{C9B4027C-EBCC-4F63-A747-103E86AA6AA6}"/>
              </a:ext>
            </a:extLst>
          </p:cNvPr>
          <p:cNvSpPr>
            <a:spLocks noGrp="1"/>
          </p:cNvSpPr>
          <p:nvPr>
            <p:ph type="dt" sz="quarter" idx="1"/>
          </p:nvPr>
        </p:nvSpPr>
        <p:spPr>
          <a:xfrm>
            <a:off x="3937477" y="2"/>
            <a:ext cx="3011012" cy="463391"/>
          </a:xfrm>
          <a:prstGeom prst="rect">
            <a:avLst/>
          </a:prstGeom>
        </p:spPr>
        <p:txBody>
          <a:bodyPr vert="horz" lIns="91394" tIns="45697" rIns="91394" bIns="45697" rtlCol="0"/>
          <a:lstStyle>
            <a:lvl1pPr algn="r">
              <a:defRPr sz="1200"/>
            </a:lvl1pPr>
          </a:lstStyle>
          <a:p>
            <a:fld id="{C8DF7662-9E73-4FC8-8FF6-1B24C3B9CEF3}" type="datetimeFigureOut">
              <a:rPr lang="en-US" smtClean="0"/>
              <a:t>5/26/2020</a:t>
            </a:fld>
            <a:endParaRPr lang="en-US"/>
          </a:p>
        </p:txBody>
      </p:sp>
      <p:sp>
        <p:nvSpPr>
          <p:cNvPr id="4" name="Footer Placeholder 3">
            <a:extLst>
              <a:ext uri="{FF2B5EF4-FFF2-40B4-BE49-F238E27FC236}">
                <a16:creationId xmlns:a16="http://schemas.microsoft.com/office/drawing/2014/main" id="{4C1FA172-B4D6-491F-855E-47ED7EC65E31}"/>
              </a:ext>
            </a:extLst>
          </p:cNvPr>
          <p:cNvSpPr>
            <a:spLocks noGrp="1"/>
          </p:cNvSpPr>
          <p:nvPr>
            <p:ph type="ftr" sz="quarter" idx="2"/>
          </p:nvPr>
        </p:nvSpPr>
        <p:spPr>
          <a:xfrm>
            <a:off x="0" y="8772686"/>
            <a:ext cx="3011012" cy="463391"/>
          </a:xfrm>
          <a:prstGeom prst="rect">
            <a:avLst/>
          </a:prstGeom>
        </p:spPr>
        <p:txBody>
          <a:bodyPr vert="horz" lIns="91394" tIns="45697" rIns="91394" bIns="4569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F74AA7-F4BC-4423-9BA8-51181FF05067}"/>
              </a:ext>
            </a:extLst>
          </p:cNvPr>
          <p:cNvSpPr>
            <a:spLocks noGrp="1"/>
          </p:cNvSpPr>
          <p:nvPr>
            <p:ph type="sldNum" sz="quarter" idx="3"/>
          </p:nvPr>
        </p:nvSpPr>
        <p:spPr>
          <a:xfrm>
            <a:off x="3937477" y="8772686"/>
            <a:ext cx="3011012" cy="463391"/>
          </a:xfrm>
          <a:prstGeom prst="rect">
            <a:avLst/>
          </a:prstGeom>
        </p:spPr>
        <p:txBody>
          <a:bodyPr vert="horz" lIns="91394" tIns="45697" rIns="91394" bIns="45697" rtlCol="0" anchor="b"/>
          <a:lstStyle>
            <a:lvl1pPr algn="r">
              <a:defRPr sz="1200"/>
            </a:lvl1pPr>
          </a:lstStyle>
          <a:p>
            <a:fld id="{AED83F17-F434-42E3-BF42-70569C6CF321}" type="slidenum">
              <a:rPr lang="en-US" smtClean="0"/>
              <a:t>‹#›</a:t>
            </a:fld>
            <a:endParaRPr lang="en-US"/>
          </a:p>
        </p:txBody>
      </p:sp>
    </p:spTree>
    <p:extLst>
      <p:ext uri="{BB962C8B-B14F-4D97-AF65-F5344CB8AC3E}">
        <p14:creationId xmlns:p14="http://schemas.microsoft.com/office/powerpoint/2010/main" val="3640722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699" cy="463408"/>
          </a:xfrm>
          <a:prstGeom prst="rect">
            <a:avLst/>
          </a:prstGeom>
        </p:spPr>
        <p:txBody>
          <a:bodyPr vert="horz" lIns="92474" tIns="46236" rIns="92474" bIns="46236" rtlCol="0"/>
          <a:lstStyle>
            <a:lvl1pPr algn="l">
              <a:defRPr sz="1200"/>
            </a:lvl1pPr>
          </a:lstStyle>
          <a:p>
            <a:endParaRPr lang="en-US" dirty="0"/>
          </a:p>
        </p:txBody>
      </p:sp>
      <p:sp>
        <p:nvSpPr>
          <p:cNvPr id="3" name="Date Placeholder 2"/>
          <p:cNvSpPr>
            <a:spLocks noGrp="1"/>
          </p:cNvSpPr>
          <p:nvPr>
            <p:ph type="dt" idx="1"/>
          </p:nvPr>
        </p:nvSpPr>
        <p:spPr>
          <a:xfrm>
            <a:off x="3936771" y="0"/>
            <a:ext cx="3011699" cy="463408"/>
          </a:xfrm>
          <a:prstGeom prst="rect">
            <a:avLst/>
          </a:prstGeom>
        </p:spPr>
        <p:txBody>
          <a:bodyPr vert="horz" lIns="92474" tIns="46236" rIns="92474" bIns="46236" rtlCol="0"/>
          <a:lstStyle>
            <a:lvl1pPr algn="r">
              <a:defRPr sz="1200"/>
            </a:lvl1pPr>
          </a:lstStyle>
          <a:p>
            <a:fld id="{57BD37CE-1BCA-47AB-BDAB-EA85FFB2B2D3}" type="datetimeFigureOut">
              <a:rPr lang="en-US" smtClean="0"/>
              <a:t>5/26/2020</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74" tIns="46236" rIns="92474" bIns="46236" rtlCol="0" anchor="ctr"/>
          <a:lstStyle/>
          <a:p>
            <a:endParaRPr lang="en-US" dirty="0"/>
          </a:p>
        </p:txBody>
      </p:sp>
      <p:sp>
        <p:nvSpPr>
          <p:cNvPr id="5" name="Notes Placeholder 4"/>
          <p:cNvSpPr>
            <a:spLocks noGrp="1"/>
          </p:cNvSpPr>
          <p:nvPr>
            <p:ph type="body" sz="quarter" idx="3"/>
          </p:nvPr>
        </p:nvSpPr>
        <p:spPr>
          <a:xfrm>
            <a:off x="695008" y="4444865"/>
            <a:ext cx="5560060" cy="3636705"/>
          </a:xfrm>
          <a:prstGeom prst="rect">
            <a:avLst/>
          </a:prstGeom>
        </p:spPr>
        <p:txBody>
          <a:bodyPr vert="horz" lIns="92474" tIns="46236" rIns="92474" bIns="4623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2671"/>
            <a:ext cx="3011699" cy="463407"/>
          </a:xfrm>
          <a:prstGeom prst="rect">
            <a:avLst/>
          </a:prstGeom>
        </p:spPr>
        <p:txBody>
          <a:bodyPr vert="horz" lIns="92474" tIns="46236" rIns="92474" bIns="4623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1" y="8772671"/>
            <a:ext cx="3011699" cy="463407"/>
          </a:xfrm>
          <a:prstGeom prst="rect">
            <a:avLst/>
          </a:prstGeom>
        </p:spPr>
        <p:txBody>
          <a:bodyPr vert="horz" lIns="92474" tIns="46236" rIns="92474" bIns="46236" rtlCol="0" anchor="b"/>
          <a:lstStyle>
            <a:lvl1pPr algn="r">
              <a:defRPr sz="1200"/>
            </a:lvl1pPr>
          </a:lstStyle>
          <a:p>
            <a:fld id="{359C4C8A-EE7B-48D1-899B-93B0102EBB57}" type="slidenum">
              <a:rPr lang="en-US" smtClean="0"/>
              <a:t>‹#›</a:t>
            </a:fld>
            <a:endParaRPr lang="en-US" dirty="0"/>
          </a:p>
        </p:txBody>
      </p:sp>
    </p:spTree>
    <p:extLst>
      <p:ext uri="{BB962C8B-B14F-4D97-AF65-F5344CB8AC3E}">
        <p14:creationId xmlns:p14="http://schemas.microsoft.com/office/powerpoint/2010/main" val="248753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henounproject.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13603-EA33-5145-B812-5C8767EA6C30}" type="slidenum">
              <a:rPr lang="en-US" smtClean="0"/>
              <a:t>1</a:t>
            </a:fld>
            <a:endParaRPr lang="en-US" dirty="0"/>
          </a:p>
        </p:txBody>
      </p:sp>
    </p:spTree>
    <p:extLst>
      <p:ext uri="{BB962C8B-B14F-4D97-AF65-F5344CB8AC3E}">
        <p14:creationId xmlns:p14="http://schemas.microsoft.com/office/powerpoint/2010/main" val="150118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71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243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15</a:t>
            </a:fld>
            <a:endParaRPr lang="en-US"/>
          </a:p>
        </p:txBody>
      </p:sp>
    </p:spTree>
    <p:extLst>
      <p:ext uri="{BB962C8B-B14F-4D97-AF65-F5344CB8AC3E}">
        <p14:creationId xmlns:p14="http://schemas.microsoft.com/office/powerpoint/2010/main" val="429012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2"/>
                </a:solidFill>
              </a:rPr>
              <a:t>E.g. linking mental health and criminal data may provide insight into better ways to reduce crimes by providing better treatment programs.</a:t>
            </a:r>
          </a:p>
          <a:p>
            <a:pPr lvl="0"/>
            <a:endParaRPr lang="en-US"/>
          </a:p>
          <a:p>
            <a:endParaRPr lang="en-US"/>
          </a:p>
        </p:txBody>
      </p:sp>
      <p:sp>
        <p:nvSpPr>
          <p:cNvPr id="4" name="Slide Number Placeholder 3"/>
          <p:cNvSpPr>
            <a:spLocks noGrp="1"/>
          </p:cNvSpPr>
          <p:nvPr>
            <p:ph type="sldNum" sz="quarter" idx="5"/>
          </p:nvPr>
        </p:nvSpPr>
        <p:spPr/>
        <p:txBody>
          <a:bodyPr/>
          <a:lstStyle/>
          <a:p>
            <a:fld id="{DE713603-EA33-5145-B812-5C8767EA6C30}" type="slidenum">
              <a:rPr lang="en-US" smtClean="0"/>
              <a:t>17</a:t>
            </a:fld>
            <a:endParaRPr lang="en-US"/>
          </a:p>
        </p:txBody>
      </p:sp>
    </p:spTree>
    <p:extLst>
      <p:ext uri="{BB962C8B-B14F-4D97-AF65-F5344CB8AC3E}">
        <p14:creationId xmlns:p14="http://schemas.microsoft.com/office/powerpoint/2010/main" val="391765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2"/>
                </a:solidFill>
              </a:rPr>
              <a:t>Detailed and comprehensive data inventory that makes its data appropriately discoverable and accessible.  Knowing what information is available and how it can be related, then allows for new insights, knowledge and wisdom can to be found. </a:t>
            </a:r>
          </a:p>
          <a:p>
            <a:endParaRPr lang="en-US" sz="1200">
              <a:solidFill>
                <a:schemeClr val="tx2"/>
              </a:solidFill>
            </a:endParaRPr>
          </a:p>
          <a:p>
            <a:pPr marL="285750" indent="-285750" algn="l">
              <a:buFont typeface="Arial" panose="020B0604020202020204" pitchFamily="34" charset="0"/>
              <a:buChar char="•"/>
            </a:pPr>
            <a:r>
              <a:rPr lang="en-US" sz="2000">
                <a:solidFill>
                  <a:schemeClr val="tx2"/>
                </a:solidFill>
              </a:rPr>
              <a:t>Data inventory</a:t>
            </a:r>
          </a:p>
          <a:p>
            <a:pPr marL="742950" lvl="1" indent="-285750" algn="l">
              <a:buFont typeface="Arial" panose="020B0604020202020204" pitchFamily="34" charset="0"/>
              <a:buChar char="•"/>
            </a:pPr>
            <a:r>
              <a:rPr lang="en-US" sz="1800">
                <a:solidFill>
                  <a:schemeClr val="tx2"/>
                </a:solidFill>
              </a:rPr>
              <a:t>Available</a:t>
            </a:r>
          </a:p>
          <a:p>
            <a:pPr marL="742950" lvl="1" indent="-285750" algn="l">
              <a:buFont typeface="Arial" panose="020B0604020202020204" pitchFamily="34" charset="0"/>
              <a:buChar char="•"/>
            </a:pPr>
            <a:r>
              <a:rPr lang="en-US" sz="1800">
                <a:solidFill>
                  <a:schemeClr val="tx2"/>
                </a:solidFill>
              </a:rPr>
              <a:t>Missing</a:t>
            </a:r>
          </a:p>
          <a:p>
            <a:pPr marL="742950" lvl="1" indent="-285750" algn="l">
              <a:buFont typeface="Arial" panose="020B0604020202020204" pitchFamily="34" charset="0"/>
              <a:buChar char="•"/>
            </a:pPr>
            <a:r>
              <a:rPr lang="en-US" sz="1800">
                <a:solidFill>
                  <a:schemeClr val="tx2"/>
                </a:solidFill>
              </a:rPr>
              <a:t>Innovation</a:t>
            </a:r>
          </a:p>
          <a:p>
            <a:pPr marL="742950" lvl="1" indent="-285750" algn="l">
              <a:buFont typeface="Arial" panose="020B0604020202020204" pitchFamily="34" charset="0"/>
              <a:buChar char="•"/>
            </a:pPr>
            <a:r>
              <a:rPr lang="en-US" sz="1800">
                <a:solidFill>
                  <a:schemeClr val="tx2"/>
                </a:solidFill>
              </a:rPr>
              <a:t>Multisector impact  </a:t>
            </a:r>
          </a:p>
          <a:p>
            <a:pPr marL="285750" indent="-285750" algn="l">
              <a:buFont typeface="Arial" panose="020B0604020202020204" pitchFamily="34" charset="0"/>
              <a:buChar char="•"/>
            </a:pPr>
            <a:endParaRPr lang="en-US" sz="2000">
              <a:solidFill>
                <a:schemeClr val="tx2"/>
              </a:solidFill>
            </a:endParaRPr>
          </a:p>
          <a:p>
            <a:endParaRPr lang="en-US" sz="1200">
              <a:solidFill>
                <a:schemeClr val="tx2"/>
              </a:solidFill>
            </a:endParaRPr>
          </a:p>
          <a:p>
            <a:pPr lvl="0"/>
            <a:endParaRPr lang="en-US"/>
          </a:p>
          <a:p>
            <a:endParaRPr lang="en-US"/>
          </a:p>
        </p:txBody>
      </p:sp>
      <p:sp>
        <p:nvSpPr>
          <p:cNvPr id="4" name="Slide Number Placeholder 3"/>
          <p:cNvSpPr>
            <a:spLocks noGrp="1"/>
          </p:cNvSpPr>
          <p:nvPr>
            <p:ph type="sldNum" sz="quarter" idx="5"/>
          </p:nvPr>
        </p:nvSpPr>
        <p:spPr/>
        <p:txBody>
          <a:bodyPr/>
          <a:lstStyle/>
          <a:p>
            <a:fld id="{DE713603-EA33-5145-B812-5C8767EA6C30}" type="slidenum">
              <a:rPr lang="en-US" smtClean="0"/>
              <a:t>18</a:t>
            </a:fld>
            <a:endParaRPr lang="en-US"/>
          </a:p>
        </p:txBody>
      </p:sp>
    </p:spTree>
    <p:extLst>
      <p:ext uri="{BB962C8B-B14F-4D97-AF65-F5344CB8AC3E}">
        <p14:creationId xmlns:p14="http://schemas.microsoft.com/office/powerpoint/2010/main" val="118787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13603-EA33-5145-B812-5C8767EA6C30}" type="slidenum">
              <a:rPr lang="en-US" smtClean="0"/>
              <a:t>19</a:t>
            </a:fld>
            <a:endParaRPr lang="en-US"/>
          </a:p>
        </p:txBody>
      </p:sp>
    </p:spTree>
    <p:extLst>
      <p:ext uri="{BB962C8B-B14F-4D97-AF65-F5344CB8AC3E}">
        <p14:creationId xmlns:p14="http://schemas.microsoft.com/office/powerpoint/2010/main" val="587501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relevance, meaning, accuracy and life cycle of data and content can affect the performance…. </a:t>
            </a:r>
            <a:r>
              <a:rPr lang="en-US" sz="1200" strike="sngStrike" dirty="0">
                <a:solidFill>
                  <a:schemeClr val="tx1"/>
                </a:solidFill>
              </a:rPr>
              <a:t>financial status of an organization</a:t>
            </a:r>
          </a:p>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20</a:t>
            </a:fld>
            <a:endParaRPr lang="en-US"/>
          </a:p>
        </p:txBody>
      </p:sp>
    </p:spTree>
    <p:extLst>
      <p:ext uri="{BB962C8B-B14F-4D97-AF65-F5344CB8AC3E}">
        <p14:creationId xmlns:p14="http://schemas.microsoft.com/office/powerpoint/2010/main" val="1746174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Documented and user-friendly process to expedite the </a:t>
            </a:r>
            <a:r>
              <a:rPr lang="en-US" sz="1200" dirty="0">
                <a:solidFill>
                  <a:schemeClr val="tx2"/>
                </a:solidFill>
                <a:highlight>
                  <a:srgbClr val="FFFF00"/>
                </a:highlight>
              </a:rPr>
              <a:t>(lawful and appropriate)</a:t>
            </a:r>
            <a:r>
              <a:rPr lang="en-US" sz="1200" dirty="0">
                <a:solidFill>
                  <a:schemeClr val="tx2"/>
                </a:solidFill>
              </a:rPr>
              <a:t> sharing of data--including protected data--both cross-departmentally within the local government and with trusted outside partners. </a:t>
            </a:r>
          </a:p>
          <a:p>
            <a:endParaRPr lang="en-US" sz="1200"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21</a:t>
            </a:fld>
            <a:endParaRPr lang="en-US"/>
          </a:p>
        </p:txBody>
      </p:sp>
    </p:spTree>
    <p:extLst>
      <p:ext uri="{BB962C8B-B14F-4D97-AF65-F5344CB8AC3E}">
        <p14:creationId xmlns:p14="http://schemas.microsoft.com/office/powerpoint/2010/main" val="130645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 Knowing what data to gather, how to protect it, how to access it, and when to destroy it removes uncertainty by opening appropriate doors and pathways to progress that are both efficient and safe.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Protecting county data reduces possible cost of litigation and supports being a good steward of public data from unwanted uses and harm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Recognizing risk and liability associated with data will promote appropriate measures for data collection, retention, disposal and security to protect county from litigation and malicious ransomware attacks. </a:t>
            </a:r>
            <a:endParaRPr lang="en-US" sz="1400" dirty="0">
              <a:solidFill>
                <a:schemeClr val="tx2"/>
              </a:solidFill>
            </a:endParaRPr>
          </a:p>
          <a:p>
            <a:endParaRPr lang="en-US" dirty="0"/>
          </a:p>
          <a:p>
            <a:r>
              <a:rPr lang="en-US" sz="1200" dirty="0">
                <a:solidFill>
                  <a:schemeClr val="tx2"/>
                </a:solidFill>
              </a:rPr>
              <a:t>Knowing what we have will allow(s) us to dispose (of) the data in a timely fashion, freeing up storage space and security resources, speeding up the computing process, and limiting the burden for responding to litigation and GRAMA requests.</a:t>
            </a:r>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22</a:t>
            </a:fld>
            <a:endParaRPr lang="en-US"/>
          </a:p>
        </p:txBody>
      </p:sp>
    </p:spTree>
    <p:extLst>
      <p:ext uri="{BB962C8B-B14F-4D97-AF65-F5344CB8AC3E}">
        <p14:creationId xmlns:p14="http://schemas.microsoft.com/office/powerpoint/2010/main" val="1110880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Arial" panose="020B0604020202020204" pitchFamily="34" charset="0"/>
              <a:buChar char="•"/>
            </a:pPr>
            <a:r>
              <a:rPr lang="en-US" sz="2000" dirty="0"/>
              <a:t>Data Gov Working Group</a:t>
            </a:r>
          </a:p>
          <a:p>
            <a:pPr marL="800100" lvl="1" indent="-342900">
              <a:buFont typeface="Arial" panose="020B0604020202020204" pitchFamily="34" charset="0"/>
              <a:buChar char="•"/>
            </a:pPr>
            <a:r>
              <a:rPr lang="en-US" sz="2000" dirty="0"/>
              <a:t>TAB Working Groups</a:t>
            </a:r>
          </a:p>
          <a:p>
            <a:pPr marL="800100" lvl="1" indent="-342900">
              <a:buFont typeface="Arial" panose="020B0604020202020204" pitchFamily="34" charset="0"/>
              <a:buChar char="•"/>
            </a:pPr>
            <a:r>
              <a:rPr lang="en-US" sz="2000" dirty="0"/>
              <a:t>ITPG</a:t>
            </a:r>
          </a:p>
          <a:p>
            <a:pPr marL="800100" lvl="1" indent="-342900">
              <a:buFont typeface="Arial" panose="020B0604020202020204" pitchFamily="34" charset="0"/>
              <a:buChar char="•"/>
            </a:pPr>
            <a:r>
              <a:rPr lang="en-US" sz="2000" dirty="0"/>
              <a:t>Data Collaboration Forum </a:t>
            </a:r>
          </a:p>
          <a:p>
            <a:pPr marL="800100" lvl="1" indent="-342900">
              <a:buFont typeface="Arial" panose="020B0604020202020204" pitchFamily="34" charset="0"/>
              <a:buChar char="•"/>
            </a:pPr>
            <a:r>
              <a:rPr lang="en-US" sz="2000" dirty="0"/>
              <a:t>GIS Users Group</a:t>
            </a:r>
          </a:p>
          <a:p>
            <a:pPr marL="800100" lvl="1" indent="-342900">
              <a:buFont typeface="Arial" panose="020B0604020202020204" pitchFamily="34" charset="0"/>
              <a:buChar char="•"/>
            </a:pPr>
            <a:r>
              <a:rPr lang="en-US" sz="2000" dirty="0"/>
              <a:t>BI User Group</a:t>
            </a:r>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23</a:t>
            </a:fld>
            <a:endParaRPr lang="en-US"/>
          </a:p>
        </p:txBody>
      </p:sp>
    </p:spTree>
    <p:extLst>
      <p:ext uri="{BB962C8B-B14F-4D97-AF65-F5344CB8AC3E}">
        <p14:creationId xmlns:p14="http://schemas.microsoft.com/office/powerpoint/2010/main" val="102824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4C8A-EE7B-48D1-899B-93B0102EBB57}" type="slidenum">
              <a:rPr lang="en-US" smtClean="0"/>
              <a:t>2</a:t>
            </a:fld>
            <a:endParaRPr lang="en-US" dirty="0"/>
          </a:p>
        </p:txBody>
      </p:sp>
    </p:spTree>
    <p:extLst>
      <p:ext uri="{BB962C8B-B14F-4D97-AF65-F5344CB8AC3E}">
        <p14:creationId xmlns:p14="http://schemas.microsoft.com/office/powerpoint/2010/main" val="2909502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fld id="{DE713603-EA33-5145-B812-5C8767EA6C30}" type="slidenum">
              <a:rPr lang="en-US" smtClean="0"/>
              <a:t>24</a:t>
            </a:fld>
            <a:endParaRPr lang="en-US"/>
          </a:p>
        </p:txBody>
      </p:sp>
    </p:spTree>
    <p:extLst>
      <p:ext uri="{BB962C8B-B14F-4D97-AF65-F5344CB8AC3E}">
        <p14:creationId xmlns:p14="http://schemas.microsoft.com/office/powerpoint/2010/main" val="25419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Objectives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how grant plan has changed as we have learned more about our needs/requirements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Introduce Opioid data bank as pilot to develop data governance policies and processes</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the data governance value propositions specific to this project</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Communicate value of Opioid DB solutions for other County priorities (?)</a:t>
            </a:r>
          </a:p>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25</a:t>
            </a:fld>
            <a:endParaRPr lang="en-US"/>
          </a:p>
        </p:txBody>
      </p:sp>
    </p:spTree>
    <p:extLst>
      <p:ext uri="{BB962C8B-B14F-4D97-AF65-F5344CB8AC3E}">
        <p14:creationId xmlns:p14="http://schemas.microsoft.com/office/powerpoint/2010/main" val="3445330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Goal: </a:t>
            </a:r>
            <a:r>
              <a:rPr lang="en-US" sz="1200" b="1" kern="1200" dirty="0">
                <a:solidFill>
                  <a:schemeClr val="tx1"/>
                </a:solidFill>
                <a:effectLst/>
                <a:latin typeface="+mn-lt"/>
                <a:ea typeface="+mn-ea"/>
                <a:cs typeface="+mn-cs"/>
              </a:rPr>
              <a:t>save lives</a:t>
            </a:r>
            <a:r>
              <a:rPr lang="en-US" sz="1200" kern="1200" dirty="0">
                <a:solidFill>
                  <a:schemeClr val="tx1"/>
                </a:solidFill>
                <a:effectLst/>
                <a:latin typeface="+mn-lt"/>
                <a:ea typeface="+mn-ea"/>
                <a:cs typeface="+mn-cs"/>
              </a:rPr>
              <a:t> with real-time, multi-sector data</a:t>
            </a:r>
          </a:p>
          <a:p>
            <a:pPr lvl="1"/>
            <a:r>
              <a:rPr lang="en-US" sz="1200" kern="1200" dirty="0">
                <a:solidFill>
                  <a:schemeClr val="tx1"/>
                </a:solidFill>
                <a:effectLst/>
                <a:latin typeface="+mn-lt"/>
                <a:ea typeface="+mn-ea"/>
                <a:cs typeface="+mn-cs"/>
              </a:rPr>
              <a:t>Who we are (Beth &amp; Jeff)</a:t>
            </a:r>
          </a:p>
          <a:p>
            <a:pPr lvl="1"/>
            <a:r>
              <a:rPr lang="en-US" sz="1200" kern="1200" dirty="0">
                <a:solidFill>
                  <a:schemeClr val="tx1"/>
                </a:solidFill>
                <a:effectLst/>
                <a:latin typeface="+mn-lt"/>
                <a:ea typeface="+mn-ea"/>
                <a:cs typeface="+mn-cs"/>
              </a:rPr>
              <a:t>2 grants: one 6 months, the other 2 years, but they build on each other</a:t>
            </a:r>
          </a:p>
          <a:p>
            <a:pPr lvl="2"/>
            <a:r>
              <a:rPr lang="en-US" sz="1200" kern="1200" dirty="0">
                <a:solidFill>
                  <a:schemeClr val="tx1"/>
                </a:solidFill>
                <a:effectLst/>
                <a:latin typeface="+mn-lt"/>
                <a:ea typeface="+mn-ea"/>
                <a:cs typeface="+mn-cs"/>
              </a:rPr>
              <a:t>First 6 months: understand what’s available and what we could work on. Now we better understand what our community needs. Learned that if we can share data more readily, we can support interventions in the community.</a:t>
            </a:r>
          </a:p>
          <a:p>
            <a:pPr lvl="2"/>
            <a:r>
              <a:rPr lang="en-US" sz="1200" kern="1200" dirty="0">
                <a:solidFill>
                  <a:schemeClr val="tx1"/>
                </a:solidFill>
                <a:effectLst/>
                <a:latin typeface="+mn-lt"/>
                <a:ea typeface="+mn-ea"/>
                <a:cs typeface="+mn-cs"/>
              </a:rPr>
              <a:t>Now: ready to take action, identified this data bank as a top priority to achieve our goal and excited to move forward with IT</a:t>
            </a:r>
          </a:p>
          <a:p>
            <a:pPr lvl="1"/>
            <a:r>
              <a:rPr lang="en-US" sz="1200" kern="1200" dirty="0">
                <a:solidFill>
                  <a:schemeClr val="tx1"/>
                </a:solidFill>
                <a:effectLst/>
                <a:latin typeface="+mn-lt"/>
                <a:ea typeface="+mn-ea"/>
                <a:cs typeface="+mn-cs"/>
              </a:rPr>
              <a:t>[See table we created for IT and pull out key points (simplify for slide; </a:t>
            </a:r>
            <a:r>
              <a:rPr lang="en-US" sz="1200" u="sng" kern="1200" dirty="0">
                <a:solidFill>
                  <a:schemeClr val="tx1"/>
                </a:solidFill>
                <a:effectLst/>
                <a:latin typeface="+mn-lt"/>
                <a:ea typeface="+mn-ea"/>
                <a:cs typeface="+mn-cs"/>
                <a:hlinkClick r:id="rId3"/>
              </a:rPr>
              <a:t>use icons</a:t>
            </a:r>
            <a:r>
              <a:rPr lang="en-US" sz="1200" kern="1200" dirty="0">
                <a:solidFill>
                  <a:schemeClr val="tx1"/>
                </a:solidFill>
                <a:effectLst/>
                <a:latin typeface="+mn-lt"/>
                <a:ea typeface="+mn-ea"/>
                <a:cs typeface="+mn-cs"/>
              </a:rPr>
              <a:t>)]</a:t>
            </a:r>
          </a:p>
          <a:p>
            <a:endParaRPr lang="en-US" sz="1200" dirty="0">
              <a:solidFill>
                <a:schemeClr val="tx2"/>
              </a:solidFill>
            </a:endParaRPr>
          </a:p>
          <a:p>
            <a:pPr lvl="0"/>
            <a:r>
              <a:rPr lang="en-US" sz="1200" kern="1200" dirty="0">
                <a:solidFill>
                  <a:schemeClr val="tx1"/>
                </a:solidFill>
                <a:effectLst/>
                <a:latin typeface="+mn-lt"/>
                <a:ea typeface="+mn-ea"/>
                <a:cs typeface="+mn-cs"/>
              </a:rPr>
              <a:t>What we mean by “data bank”</a:t>
            </a:r>
          </a:p>
          <a:p>
            <a:pPr lvl="1"/>
            <a:r>
              <a:rPr lang="en-US" sz="1200" kern="1200" dirty="0">
                <a:solidFill>
                  <a:schemeClr val="tx1"/>
                </a:solidFill>
                <a:effectLst/>
                <a:latin typeface="+mn-lt"/>
                <a:ea typeface="+mn-ea"/>
                <a:cs typeface="+mn-cs"/>
              </a:rPr>
              <a:t>Place for multiple partners to upload and access relevant data</a:t>
            </a:r>
          </a:p>
          <a:p>
            <a:pPr lvl="1"/>
            <a:r>
              <a:rPr lang="en-US" sz="1200" kern="1200" dirty="0">
                <a:solidFill>
                  <a:schemeClr val="tx1"/>
                </a:solidFill>
                <a:effectLst/>
                <a:latin typeface="+mn-lt"/>
                <a:ea typeface="+mn-ea"/>
                <a:cs typeface="+mn-cs"/>
              </a:rPr>
              <a:t>Master Person Index linking individuals across these data sources</a:t>
            </a:r>
          </a:p>
          <a:p>
            <a:pPr lvl="1"/>
            <a:r>
              <a:rPr lang="en-US" sz="1200" kern="1200" dirty="0">
                <a:solidFill>
                  <a:schemeClr val="tx1"/>
                </a:solidFill>
                <a:effectLst/>
                <a:latin typeface="+mn-lt"/>
                <a:ea typeface="+mn-ea"/>
                <a:cs typeface="+mn-cs"/>
              </a:rPr>
              <a:t>Strong protections to comply with HIPPA, 42 CFR, and other requirements</a:t>
            </a:r>
          </a:p>
          <a:p>
            <a:endParaRPr lang="en-US" sz="1200" dirty="0">
              <a:solidFill>
                <a:schemeClr val="tx2"/>
              </a:solidFill>
            </a:endParaRPr>
          </a:p>
          <a:p>
            <a:endParaRPr lang="en-US" sz="1200" dirty="0">
              <a:solidFill>
                <a:schemeClr val="tx2"/>
              </a:solidFill>
            </a:endParaRPr>
          </a:p>
          <a:p>
            <a:pPr lvl="0"/>
            <a:endParaRPr lang="en-US" dirty="0"/>
          </a:p>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26</a:t>
            </a:fld>
            <a:endParaRPr lang="en-US"/>
          </a:p>
        </p:txBody>
      </p:sp>
    </p:spTree>
    <p:extLst>
      <p:ext uri="{BB962C8B-B14F-4D97-AF65-F5344CB8AC3E}">
        <p14:creationId xmlns:p14="http://schemas.microsoft.com/office/powerpoint/2010/main" val="3917656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Jeff: Partners for the opioid grants (share data, analyze data, improve programs to save lives)</a:t>
            </a:r>
          </a:p>
          <a:p>
            <a:pPr lvl="1"/>
            <a:r>
              <a:rPr lang="en-US" sz="1200" kern="1200" dirty="0">
                <a:solidFill>
                  <a:schemeClr val="tx1"/>
                </a:solidFill>
                <a:effectLst/>
                <a:latin typeface="+mn-lt"/>
                <a:ea typeface="+mn-ea"/>
                <a:cs typeface="+mn-cs"/>
              </a:rPr>
              <a:t>County Health Department &amp; Human Services lead</a:t>
            </a:r>
          </a:p>
          <a:p>
            <a:pPr lvl="1"/>
            <a:r>
              <a:rPr lang="en-US" sz="1200" kern="1200" dirty="0">
                <a:solidFill>
                  <a:schemeClr val="tx1"/>
                </a:solidFill>
                <a:effectLst/>
                <a:latin typeface="+mn-lt"/>
                <a:ea typeface="+mn-ea"/>
                <a:cs typeface="+mn-cs"/>
              </a:rPr>
              <a:t>CJS, CJAC, BH, DA, Sheriff’s Office, Mayor’s Office</a:t>
            </a:r>
          </a:p>
          <a:p>
            <a:pPr lvl="1"/>
            <a:r>
              <a:rPr lang="en-US" sz="1200" kern="1200" dirty="0">
                <a:solidFill>
                  <a:schemeClr val="tx1"/>
                </a:solidFill>
                <a:effectLst/>
                <a:latin typeface="+mn-lt"/>
                <a:ea typeface="+mn-ea"/>
                <a:cs typeface="+mn-cs"/>
              </a:rPr>
              <a:t>In discussions with </a:t>
            </a:r>
            <a:r>
              <a:rPr lang="en-US" sz="1200" kern="1200" dirty="0" err="1">
                <a:solidFill>
                  <a:schemeClr val="tx1"/>
                </a:solidFill>
                <a:effectLst/>
                <a:latin typeface="+mn-lt"/>
                <a:ea typeface="+mn-ea"/>
                <a:cs typeface="+mn-cs"/>
              </a:rPr>
              <a:t>UofU</a:t>
            </a:r>
            <a:r>
              <a:rPr lang="en-US" sz="1200" kern="1200" dirty="0">
                <a:solidFill>
                  <a:schemeClr val="tx1"/>
                </a:solidFill>
                <a:effectLst/>
                <a:latin typeface="+mn-lt"/>
                <a:ea typeface="+mn-ea"/>
                <a:cs typeface="+mn-cs"/>
              </a:rPr>
              <a:t>, IHC, UDOH (incl. EMS), UDHS, who are open to sharing data with the proper controls/protections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need a robust data governance structure!</a:t>
            </a:r>
          </a:p>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27</a:t>
            </a:fld>
            <a:endParaRPr lang="en-US"/>
          </a:p>
        </p:txBody>
      </p:sp>
    </p:spTree>
    <p:extLst>
      <p:ext uri="{BB962C8B-B14F-4D97-AF65-F5344CB8AC3E}">
        <p14:creationId xmlns:p14="http://schemas.microsoft.com/office/powerpoint/2010/main" val="3972581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Partnering with data governance working group to get those controls in place</a:t>
            </a:r>
          </a:p>
          <a:p>
            <a:pPr lvl="1"/>
            <a:r>
              <a:rPr lang="en-US" sz="1200" kern="1200" dirty="0">
                <a:solidFill>
                  <a:schemeClr val="tx1"/>
                </a:solidFill>
                <a:effectLst/>
                <a:latin typeface="+mn-lt"/>
                <a:ea typeface="+mn-ea"/>
                <a:cs typeface="+mn-cs"/>
              </a:rPr>
              <a:t>Creating and testing data gov processes as we go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pilot project for the data gov group</a:t>
            </a:r>
          </a:p>
          <a:p>
            <a:pPr lvl="1"/>
            <a:r>
              <a:rPr lang="en-US" sz="1200" kern="1200" dirty="0">
                <a:solidFill>
                  <a:schemeClr val="tx1"/>
                </a:solidFill>
                <a:effectLst/>
                <a:latin typeface="+mn-lt"/>
                <a:ea typeface="+mn-ea"/>
                <a:cs typeface="+mn-cs"/>
              </a:rPr>
              <a:t>Value proposition of data gov specific to opioid response (how this saves lives)</a:t>
            </a:r>
          </a:p>
          <a:p>
            <a:pPr lvl="2"/>
            <a:r>
              <a:rPr lang="en-US" sz="1200" kern="1200" dirty="0">
                <a:solidFill>
                  <a:schemeClr val="tx1"/>
                </a:solidFill>
                <a:effectLst/>
                <a:latin typeface="+mn-lt"/>
                <a:ea typeface="+mn-ea"/>
                <a:cs typeface="+mn-cs"/>
              </a:rPr>
              <a:t>Overlap with criminal justice, behavioral health, and public health</a:t>
            </a:r>
          </a:p>
          <a:p>
            <a:pPr lvl="1"/>
            <a:r>
              <a:rPr lang="en-US" sz="1200" kern="1200" dirty="0">
                <a:solidFill>
                  <a:schemeClr val="tx1"/>
                </a:solidFill>
                <a:effectLst/>
                <a:latin typeface="+mn-lt"/>
                <a:ea typeface="+mn-ea"/>
                <a:cs typeface="+mn-cs"/>
              </a:rPr>
              <a:t>Value proposition for the County (creating tools and templates others could use for data gov)</a:t>
            </a:r>
          </a:p>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28</a:t>
            </a:fld>
            <a:endParaRPr lang="en-US"/>
          </a:p>
        </p:txBody>
      </p:sp>
    </p:spTree>
    <p:extLst>
      <p:ext uri="{BB962C8B-B14F-4D97-AF65-F5344CB8AC3E}">
        <p14:creationId xmlns:p14="http://schemas.microsoft.com/office/powerpoint/2010/main" val="1145253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Spatial data will be part of the data bank</a:t>
            </a:r>
          </a:p>
          <a:p>
            <a:pPr lvl="1"/>
            <a:r>
              <a:rPr lang="en-US" sz="1200" kern="1200" dirty="0">
                <a:solidFill>
                  <a:schemeClr val="tx1"/>
                </a:solidFill>
                <a:effectLst/>
                <a:latin typeface="+mn-lt"/>
                <a:ea typeface="+mn-ea"/>
                <a:cs typeface="+mn-cs"/>
              </a:rPr>
              <a:t>Potential applications of spatial data:</a:t>
            </a:r>
          </a:p>
          <a:p>
            <a:pPr lvl="1"/>
            <a:r>
              <a:rPr lang="en-US" sz="1200" kern="1200" dirty="0">
                <a:solidFill>
                  <a:schemeClr val="tx1"/>
                </a:solidFill>
                <a:effectLst/>
                <a:latin typeface="+mn-lt"/>
                <a:ea typeface="+mn-ea"/>
                <a:cs typeface="+mn-cs"/>
              </a:rPr>
              <a:t>Pull examples from other public health topics or other states’ opioid responses</a:t>
            </a:r>
          </a:p>
          <a:p>
            <a:pPr lvl="2"/>
            <a:r>
              <a:rPr lang="en-US" sz="1200" kern="1200" dirty="0">
                <a:solidFill>
                  <a:schemeClr val="tx1"/>
                </a:solidFill>
                <a:effectLst/>
                <a:latin typeface="+mn-lt"/>
                <a:ea typeface="+mn-ea"/>
                <a:cs typeface="+mn-cs"/>
              </a:rPr>
              <a:t>Cluster detection of opioid overdose deaths</a:t>
            </a:r>
          </a:p>
          <a:p>
            <a:pPr lvl="2"/>
            <a:r>
              <a:rPr lang="en-US" sz="1200" kern="1200" dirty="0">
                <a:solidFill>
                  <a:schemeClr val="tx1"/>
                </a:solidFill>
                <a:effectLst/>
                <a:latin typeface="+mn-lt"/>
                <a:ea typeface="+mn-ea"/>
                <a:cs typeface="+mn-cs"/>
              </a:rPr>
              <a:t>Geo hotspots</a:t>
            </a:r>
          </a:p>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29</a:t>
            </a:fld>
            <a:endParaRPr lang="en-US"/>
          </a:p>
        </p:txBody>
      </p:sp>
    </p:spTree>
    <p:extLst>
      <p:ext uri="{BB962C8B-B14F-4D97-AF65-F5344CB8AC3E}">
        <p14:creationId xmlns:p14="http://schemas.microsoft.com/office/powerpoint/2010/main" val="2215108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Invitation to GIS folks to help if they are interested (sales pitch)</a:t>
            </a:r>
          </a:p>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30</a:t>
            </a:fld>
            <a:endParaRPr lang="en-US"/>
          </a:p>
        </p:txBody>
      </p:sp>
    </p:spTree>
    <p:extLst>
      <p:ext uri="{BB962C8B-B14F-4D97-AF65-F5344CB8AC3E}">
        <p14:creationId xmlns:p14="http://schemas.microsoft.com/office/powerpoint/2010/main" val="1838733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31</a:t>
            </a:fld>
            <a:endParaRPr lang="en-US"/>
          </a:p>
        </p:txBody>
      </p:sp>
    </p:spTree>
    <p:extLst>
      <p:ext uri="{BB962C8B-B14F-4D97-AF65-F5344CB8AC3E}">
        <p14:creationId xmlns:p14="http://schemas.microsoft.com/office/powerpoint/2010/main" val="1183592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Black" panose="020B0A04020102020204" pitchFamily="34" charset="0"/>
              </a:rPr>
              <a:t>demonstrate that their needs are different</a:t>
            </a:r>
          </a:p>
          <a:p>
            <a:endParaRPr lang="en-US" dirty="0"/>
          </a:p>
        </p:txBody>
      </p:sp>
      <p:sp>
        <p:nvSpPr>
          <p:cNvPr id="4" name="Slide Number Placeholder 3"/>
          <p:cNvSpPr>
            <a:spLocks noGrp="1"/>
          </p:cNvSpPr>
          <p:nvPr>
            <p:ph type="sldNum" sz="quarter" idx="5"/>
          </p:nvPr>
        </p:nvSpPr>
        <p:spPr/>
        <p:txBody>
          <a:bodyPr/>
          <a:lstStyle/>
          <a:p>
            <a:fld id="{A76EB715-9810-402C-8AD2-D258191E4371}" type="slidenum">
              <a:rPr lang="en-US" smtClean="0"/>
              <a:t>34</a:t>
            </a:fld>
            <a:endParaRPr lang="en-US"/>
          </a:p>
        </p:txBody>
      </p:sp>
    </p:spTree>
    <p:extLst>
      <p:ext uri="{BB962C8B-B14F-4D97-AF65-F5344CB8AC3E}">
        <p14:creationId xmlns:p14="http://schemas.microsoft.com/office/powerpoint/2010/main" val="2265879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93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ED33BF1-E16D-4BE1-BFCE-385418AC6E54}" type="slidenum">
              <a:rPr lang="en-US" smtClean="0"/>
              <a:t>3</a:t>
            </a:fld>
            <a:endParaRPr lang="en-US" dirty="0"/>
          </a:p>
        </p:txBody>
      </p:sp>
    </p:spTree>
    <p:extLst>
      <p:ext uri="{BB962C8B-B14F-4D97-AF65-F5344CB8AC3E}">
        <p14:creationId xmlns:p14="http://schemas.microsoft.com/office/powerpoint/2010/main" val="727413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4C8A-EE7B-48D1-899B-93B0102EBB57}" type="slidenum">
              <a:rPr lang="en-US" smtClean="0"/>
              <a:t>40</a:t>
            </a:fld>
            <a:endParaRPr lang="en-US" dirty="0"/>
          </a:p>
        </p:txBody>
      </p:sp>
    </p:spTree>
    <p:extLst>
      <p:ext uri="{BB962C8B-B14F-4D97-AF65-F5344CB8AC3E}">
        <p14:creationId xmlns:p14="http://schemas.microsoft.com/office/powerpoint/2010/main" val="2909502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4C8A-EE7B-48D1-899B-93B0102EBB57}" type="slidenum">
              <a:rPr lang="en-US" smtClean="0"/>
              <a:t>41</a:t>
            </a:fld>
            <a:endParaRPr lang="en-US" dirty="0"/>
          </a:p>
        </p:txBody>
      </p:sp>
    </p:spTree>
    <p:extLst>
      <p:ext uri="{BB962C8B-B14F-4D97-AF65-F5344CB8AC3E}">
        <p14:creationId xmlns:p14="http://schemas.microsoft.com/office/powerpoint/2010/main" val="3022880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4C8A-EE7B-48D1-899B-93B0102EBB57}" type="slidenum">
              <a:rPr lang="en-US" smtClean="0"/>
              <a:t>42</a:t>
            </a:fld>
            <a:endParaRPr lang="en-US" dirty="0"/>
          </a:p>
        </p:txBody>
      </p:sp>
    </p:spTree>
    <p:extLst>
      <p:ext uri="{BB962C8B-B14F-4D97-AF65-F5344CB8AC3E}">
        <p14:creationId xmlns:p14="http://schemas.microsoft.com/office/powerpoint/2010/main" val="1908036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4C8A-EE7B-48D1-899B-93B0102EBB57}" type="slidenum">
              <a:rPr lang="en-US" smtClean="0"/>
              <a:t>43</a:t>
            </a:fld>
            <a:endParaRPr lang="en-US" dirty="0"/>
          </a:p>
        </p:txBody>
      </p:sp>
    </p:spTree>
    <p:extLst>
      <p:ext uri="{BB962C8B-B14F-4D97-AF65-F5344CB8AC3E}">
        <p14:creationId xmlns:p14="http://schemas.microsoft.com/office/powerpoint/2010/main" val="2185069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4C8A-EE7B-48D1-899B-93B0102EBB57}" type="slidenum">
              <a:rPr lang="en-US" smtClean="0"/>
              <a:t>44</a:t>
            </a:fld>
            <a:endParaRPr lang="en-US" dirty="0"/>
          </a:p>
        </p:txBody>
      </p:sp>
    </p:spTree>
    <p:extLst>
      <p:ext uri="{BB962C8B-B14F-4D97-AF65-F5344CB8AC3E}">
        <p14:creationId xmlns:p14="http://schemas.microsoft.com/office/powerpoint/2010/main" val="1910516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64" indent="-171364">
              <a:buFontTx/>
              <a:buChar char="-"/>
            </a:pPr>
            <a:endParaRPr lang="en-US" dirty="0"/>
          </a:p>
        </p:txBody>
      </p:sp>
      <p:sp>
        <p:nvSpPr>
          <p:cNvPr id="4" name="Slide Number Placeholder 3"/>
          <p:cNvSpPr>
            <a:spLocks noGrp="1"/>
          </p:cNvSpPr>
          <p:nvPr>
            <p:ph type="sldNum" sz="quarter" idx="5"/>
          </p:nvPr>
        </p:nvSpPr>
        <p:spPr/>
        <p:txBody>
          <a:bodyPr/>
          <a:lstStyle/>
          <a:p>
            <a:fld id="{359C4C8A-EE7B-48D1-899B-93B0102EBB57}" type="slidenum">
              <a:rPr lang="en-US" smtClean="0"/>
              <a:t>45</a:t>
            </a:fld>
            <a:endParaRPr lang="en-US" dirty="0"/>
          </a:p>
        </p:txBody>
      </p:sp>
    </p:spTree>
    <p:extLst>
      <p:ext uri="{BB962C8B-B14F-4D97-AF65-F5344CB8AC3E}">
        <p14:creationId xmlns:p14="http://schemas.microsoft.com/office/powerpoint/2010/main" val="2141816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defTabSz="456971">
              <a:defRPr/>
            </a:pPr>
            <a:fld id="{359C4C8A-EE7B-48D1-899B-93B0102EBB57}" type="slidenum">
              <a:rPr lang="en-US">
                <a:solidFill>
                  <a:prstClr val="black"/>
                </a:solidFill>
                <a:latin typeface="Calibri" panose="020F0502020204030204"/>
              </a:rPr>
              <a:pPr defTabSz="456971">
                <a:defRPr/>
              </a:pPr>
              <a:t>46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65879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is approximately 205 for May.   It was 308 in January.   Some old machines have come back on-line.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647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9C4C8A-EE7B-48D1-899B-93B0102EBB57}" type="slidenum">
              <a:rPr lang="en-US" smtClean="0"/>
              <a:t>48</a:t>
            </a:fld>
            <a:endParaRPr lang="en-US" dirty="0"/>
          </a:p>
        </p:txBody>
      </p:sp>
    </p:spTree>
    <p:extLst>
      <p:ext uri="{BB962C8B-B14F-4D97-AF65-F5344CB8AC3E}">
        <p14:creationId xmlns:p14="http://schemas.microsoft.com/office/powerpoint/2010/main" val="4268471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9C4C8A-EE7B-48D1-899B-93B0102EBB57}" type="slidenum">
              <a:rPr lang="en-US" smtClean="0"/>
              <a:t>49</a:t>
            </a:fld>
            <a:endParaRPr lang="en-US" dirty="0"/>
          </a:p>
        </p:txBody>
      </p:sp>
    </p:spTree>
    <p:extLst>
      <p:ext uri="{BB962C8B-B14F-4D97-AF65-F5344CB8AC3E}">
        <p14:creationId xmlns:p14="http://schemas.microsoft.com/office/powerpoint/2010/main" val="137846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4C8A-EE7B-48D1-899B-93B0102EBB57}" type="slidenum">
              <a:rPr lang="en-US" smtClean="0"/>
              <a:t>4</a:t>
            </a:fld>
            <a:endParaRPr lang="en-US" dirty="0"/>
          </a:p>
        </p:txBody>
      </p:sp>
    </p:spTree>
    <p:extLst>
      <p:ext uri="{BB962C8B-B14F-4D97-AF65-F5344CB8AC3E}">
        <p14:creationId xmlns:p14="http://schemas.microsoft.com/office/powerpoint/2010/main" val="304985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359C4C8A-EE7B-48D1-899B-93B0102EBB57}" type="slidenum">
              <a:rPr lang="en-US" smtClean="0"/>
              <a:t>50</a:t>
            </a:fld>
            <a:endParaRPr lang="en-US" dirty="0"/>
          </a:p>
        </p:txBody>
      </p:sp>
    </p:spTree>
    <p:extLst>
      <p:ext uri="{BB962C8B-B14F-4D97-AF65-F5344CB8AC3E}">
        <p14:creationId xmlns:p14="http://schemas.microsoft.com/office/powerpoint/2010/main" val="1376958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4C8A-EE7B-48D1-899B-93B0102EBB57}" type="slidenum">
              <a:rPr lang="en-US" smtClean="0"/>
              <a:t>52</a:t>
            </a:fld>
            <a:endParaRPr lang="en-US" dirty="0"/>
          </a:p>
        </p:txBody>
      </p:sp>
    </p:spTree>
    <p:extLst>
      <p:ext uri="{BB962C8B-B14F-4D97-AF65-F5344CB8AC3E}">
        <p14:creationId xmlns:p14="http://schemas.microsoft.com/office/powerpoint/2010/main" val="3147213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ED33BF1-E16D-4BE1-BFCE-385418AC6E54}" type="slidenum">
              <a:rPr lang="en-US" smtClean="0"/>
              <a:t>53</a:t>
            </a:fld>
            <a:endParaRPr lang="en-US" dirty="0"/>
          </a:p>
        </p:txBody>
      </p:sp>
    </p:spTree>
    <p:extLst>
      <p:ext uri="{BB962C8B-B14F-4D97-AF65-F5344CB8AC3E}">
        <p14:creationId xmlns:p14="http://schemas.microsoft.com/office/powerpoint/2010/main" val="296052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9C4C8A-EE7B-48D1-899B-93B0102EBB57}" type="slidenum">
              <a:rPr lang="en-US" smtClean="0"/>
              <a:t>54</a:t>
            </a:fld>
            <a:endParaRPr lang="en-US" dirty="0"/>
          </a:p>
        </p:txBody>
      </p:sp>
    </p:spTree>
    <p:extLst>
      <p:ext uri="{BB962C8B-B14F-4D97-AF65-F5344CB8AC3E}">
        <p14:creationId xmlns:p14="http://schemas.microsoft.com/office/powerpoint/2010/main" val="1308759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CJS and YS won’t need a budget request.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771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64" indent="-17136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59C4C8A-EE7B-48D1-899B-93B0102EBB57}" type="slidenum">
              <a:rPr lang="en-US" smtClean="0"/>
              <a:t>5</a:t>
            </a:fld>
            <a:endParaRPr lang="en-US" dirty="0"/>
          </a:p>
        </p:txBody>
      </p:sp>
    </p:spTree>
    <p:extLst>
      <p:ext uri="{BB962C8B-B14F-4D97-AF65-F5344CB8AC3E}">
        <p14:creationId xmlns:p14="http://schemas.microsoft.com/office/powerpoint/2010/main" val="365982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64" indent="-17136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59C4C8A-EE7B-48D1-899B-93B0102EBB57}" type="slidenum">
              <a:rPr lang="en-US" smtClean="0"/>
              <a:t>6</a:t>
            </a:fld>
            <a:endParaRPr lang="en-US" dirty="0"/>
          </a:p>
        </p:txBody>
      </p:sp>
    </p:spTree>
    <p:extLst>
      <p:ext uri="{BB962C8B-B14F-4D97-AF65-F5344CB8AC3E}">
        <p14:creationId xmlns:p14="http://schemas.microsoft.com/office/powerpoint/2010/main" val="422433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359C4C8A-EE7B-48D1-899B-93B0102EBB57}" type="slidenum">
              <a:rPr lang="en-US" smtClean="0"/>
              <a:t>7</a:t>
            </a:fld>
            <a:endParaRPr lang="en-US" dirty="0"/>
          </a:p>
        </p:txBody>
      </p:sp>
    </p:spTree>
    <p:extLst>
      <p:ext uri="{BB962C8B-B14F-4D97-AF65-F5344CB8AC3E}">
        <p14:creationId xmlns:p14="http://schemas.microsoft.com/office/powerpoint/2010/main" val="1015141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17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899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229600" cy="685800"/>
          </a:xfrm>
        </p:spPr>
        <p:txBody>
          <a:bodyPr lIns="0" tIns="0" rIns="0" bIns="0" anchor="t" anchorCtr="0"/>
          <a:lstStyle/>
          <a:p>
            <a:r>
              <a:rPr lang="en-US" dirty="0"/>
              <a:t>Click to edit Master title style</a:t>
            </a:r>
          </a:p>
        </p:txBody>
      </p:sp>
      <p:sp>
        <p:nvSpPr>
          <p:cNvPr id="3" name="Subtitle 2"/>
          <p:cNvSpPr>
            <a:spLocks noGrp="1"/>
          </p:cNvSpPr>
          <p:nvPr>
            <p:ph type="subTitle" idx="1"/>
          </p:nvPr>
        </p:nvSpPr>
        <p:spPr>
          <a:xfrm>
            <a:off x="253767" y="1143000"/>
            <a:ext cx="8229600" cy="384142"/>
          </a:xfrm>
        </p:spPr>
        <p:txBody>
          <a:bodyPr/>
          <a:lstStyle>
            <a:lvl1pPr marL="0" indent="0" algn="l">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Content Placeholder 2">
            <a:extLst>
              <a:ext uri="{FF2B5EF4-FFF2-40B4-BE49-F238E27FC236}">
                <a16:creationId xmlns:a16="http://schemas.microsoft.com/office/drawing/2014/main" id="{43FC1442-98E4-463C-A294-75E647E67CEC}"/>
              </a:ext>
            </a:extLst>
          </p:cNvPr>
          <p:cNvSpPr>
            <a:spLocks noGrp="1"/>
          </p:cNvSpPr>
          <p:nvPr>
            <p:ph idx="10"/>
          </p:nvPr>
        </p:nvSpPr>
        <p:spPr>
          <a:xfrm>
            <a:off x="457200" y="1762812"/>
            <a:ext cx="8229600" cy="4637988"/>
          </a:xfrm>
        </p:spPr>
        <p:txBody>
          <a:bodyPr/>
          <a:lstStyle>
            <a:lvl2pPr>
              <a:defRPr b="1">
                <a:solidFill>
                  <a:srgbClr val="66666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757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640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1513632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FB943-AD51-4D00-A877-2C5A820228C1}" type="slidenum">
              <a:rPr lang="en-US" smtClean="0"/>
              <a:t>‹#›</a:t>
            </a:fld>
            <a:endParaRPr lang="en-US"/>
          </a:p>
        </p:txBody>
      </p:sp>
    </p:spTree>
    <p:extLst>
      <p:ext uri="{BB962C8B-B14F-4D97-AF65-F5344CB8AC3E}">
        <p14:creationId xmlns:p14="http://schemas.microsoft.com/office/powerpoint/2010/main" val="98201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98862"/>
            <a:ext cx="8229600" cy="4901938"/>
          </a:xfrm>
        </p:spPr>
        <p:txBody>
          <a:bodyPr/>
          <a:lstStyle>
            <a:lvl1pPr marL="0" indent="0">
              <a:buNone/>
              <a:defRPr sz="3000"/>
            </a:lvl1pPr>
            <a:lvl2pPr>
              <a:defRPr b="1">
                <a:solidFill>
                  <a:srgbClr val="666666"/>
                </a:solidFill>
              </a:defRPr>
            </a:lvl2pPr>
          </a:lstStyle>
          <a:p>
            <a:pPr lvl="0"/>
            <a:r>
              <a:rPr lang="en-US" dirty="0"/>
              <a:t>Body</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C3D0478-5D8E-4387-8354-A769397B84F7}"/>
              </a:ext>
            </a:extLst>
          </p:cNvPr>
          <p:cNvSpPr>
            <a:spLocks noGrp="1"/>
          </p:cNvSpPr>
          <p:nvPr>
            <p:ph type="ctrTitle"/>
          </p:nvPr>
        </p:nvSpPr>
        <p:spPr>
          <a:xfrm>
            <a:off x="228600" y="457200"/>
            <a:ext cx="82296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124146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Click to edit Master title style</a:t>
            </a:r>
          </a:p>
        </p:txBody>
      </p:sp>
      <p:sp>
        <p:nvSpPr>
          <p:cNvPr id="3" name="Content Placeholder 2"/>
          <p:cNvSpPr>
            <a:spLocks noGrp="1"/>
          </p:cNvSpPr>
          <p:nvPr>
            <p:ph sz="half" idx="1" hasCustomPrompt="1"/>
          </p:nvPr>
        </p:nvSpPr>
        <p:spPr>
          <a:xfrm>
            <a:off x="457200" y="1600200"/>
            <a:ext cx="4038600" cy="4866588"/>
          </a:xfrm>
        </p:spPr>
        <p:txBody>
          <a:bodyPr/>
          <a:lstStyle>
            <a:lvl1pPr marL="0" indent="0">
              <a:buNone/>
              <a:defRPr sz="18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4" name="Content Placeholder 3"/>
          <p:cNvSpPr>
            <a:spLocks noGrp="1"/>
          </p:cNvSpPr>
          <p:nvPr>
            <p:ph sz="half" idx="2" hasCustomPrompt="1"/>
          </p:nvPr>
        </p:nvSpPr>
        <p:spPr>
          <a:xfrm>
            <a:off x="4648200" y="1600200"/>
            <a:ext cx="4038600" cy="4866588"/>
          </a:xfrm>
        </p:spPr>
        <p:txBody>
          <a:bodyPr/>
          <a:lstStyle>
            <a:lvl1pPr marL="0" indent="0">
              <a:buNone/>
              <a:defRPr sz="18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1493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 with col headings and page sub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150579"/>
            <a:ext cx="3886200" cy="29097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57200" y="2516965"/>
            <a:ext cx="3886200" cy="4006383"/>
          </a:xfrm>
        </p:spPr>
        <p:txBody>
          <a:bodyPr lIns="182880"/>
          <a:lstStyle>
            <a:lvl1pPr marL="0" indent="0">
              <a:buNone/>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894872" y="2150579"/>
            <a:ext cx="3886200" cy="29097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894872" y="2516965"/>
            <a:ext cx="3886200" cy="4006384"/>
          </a:xfrm>
        </p:spPr>
        <p:txBody>
          <a:bodyPr lIns="182880"/>
          <a:lstStyle>
            <a:lvl1pPr marL="0" indent="0">
              <a:buNone/>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Text Placeholder 2">
            <a:extLst>
              <a:ext uri="{FF2B5EF4-FFF2-40B4-BE49-F238E27FC236}">
                <a16:creationId xmlns:a16="http://schemas.microsoft.com/office/drawing/2014/main" id="{D798B48D-16AB-4BDC-8143-3F88F55CBA9E}"/>
              </a:ext>
            </a:extLst>
          </p:cNvPr>
          <p:cNvSpPr>
            <a:spLocks noGrp="1"/>
          </p:cNvSpPr>
          <p:nvPr>
            <p:ph type="body" idx="10"/>
          </p:nvPr>
        </p:nvSpPr>
        <p:spPr>
          <a:xfrm>
            <a:off x="253767" y="1159778"/>
            <a:ext cx="8229600" cy="357464"/>
          </a:xfrm>
        </p:spPr>
        <p:txBody>
          <a:bodyPr anchor="b"/>
          <a:lstStyle>
            <a:lvl1pPr marL="0" indent="0" algn="l">
              <a:buNone/>
              <a:defRPr sz="2800" b="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7E621BB1-73B7-49DA-AB19-1F0A8703C9B2}"/>
              </a:ext>
            </a:extLst>
          </p:cNvPr>
          <p:cNvCxnSpPr/>
          <p:nvPr userDrawn="1"/>
        </p:nvCxnSpPr>
        <p:spPr>
          <a:xfrm>
            <a:off x="4580389" y="2150579"/>
            <a:ext cx="0" cy="437277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73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 with col heading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3886200" cy="29097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57200" y="2024409"/>
            <a:ext cx="3886200" cy="4407021"/>
          </a:xfrm>
        </p:spPr>
        <p:txBody>
          <a:bodyPr lIns="182880"/>
          <a:lstStyle>
            <a:lvl1pPr marL="0" indent="0">
              <a:buNone/>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894872" y="1600200"/>
            <a:ext cx="3886200" cy="29097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894872" y="2024409"/>
            <a:ext cx="3886200" cy="4407022"/>
          </a:xfrm>
        </p:spPr>
        <p:txBody>
          <a:bodyPr lIns="182880"/>
          <a:lstStyle>
            <a:lvl1pPr marL="0" indent="0">
              <a:buNone/>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F41AD129-B4A8-4B44-B57B-D726BAE50900}"/>
              </a:ext>
            </a:extLst>
          </p:cNvPr>
          <p:cNvCxnSpPr>
            <a:cxnSpLocks/>
          </p:cNvCxnSpPr>
          <p:nvPr userDrawn="1"/>
        </p:nvCxnSpPr>
        <p:spPr>
          <a:xfrm>
            <a:off x="4580389" y="1600200"/>
            <a:ext cx="0" cy="492314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45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rows with page sub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05477"/>
            <a:ext cx="8229600" cy="29097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57200" y="2271863"/>
            <a:ext cx="8229600" cy="1838223"/>
          </a:xfrm>
        </p:spPr>
        <p:txBody>
          <a:bodyPr lIns="182880"/>
          <a:lstStyle>
            <a:lvl1pPr marL="182880" indent="-182880">
              <a:buFont typeface="Arial" panose="020B0604020202020204" pitchFamily="34" charset="0"/>
              <a:buChar cha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First Level </a:t>
            </a:r>
          </a:p>
          <a:p>
            <a:pPr lvl="1"/>
            <a:r>
              <a:rPr lang="en-US" dirty="0"/>
              <a:t>Second level</a:t>
            </a:r>
          </a:p>
          <a:p>
            <a:pPr lvl="2"/>
            <a:r>
              <a:rPr lang="en-US" dirty="0"/>
              <a:t>Third level</a:t>
            </a:r>
          </a:p>
        </p:txBody>
      </p:sp>
      <p:sp>
        <p:nvSpPr>
          <p:cNvPr id="11" name="Text Placeholder 2">
            <a:extLst>
              <a:ext uri="{FF2B5EF4-FFF2-40B4-BE49-F238E27FC236}">
                <a16:creationId xmlns:a16="http://schemas.microsoft.com/office/drawing/2014/main" id="{D798B48D-16AB-4BDC-8143-3F88F55CBA9E}"/>
              </a:ext>
            </a:extLst>
          </p:cNvPr>
          <p:cNvSpPr>
            <a:spLocks noGrp="1"/>
          </p:cNvSpPr>
          <p:nvPr>
            <p:ph type="body" idx="10"/>
          </p:nvPr>
        </p:nvSpPr>
        <p:spPr>
          <a:xfrm>
            <a:off x="253767" y="1161338"/>
            <a:ext cx="8229600" cy="357464"/>
          </a:xfrm>
        </p:spPr>
        <p:txBody>
          <a:bodyPr anchor="b"/>
          <a:lstStyle>
            <a:lvl1pPr marL="0" indent="0" algn="l">
              <a:buNone/>
              <a:defRPr sz="2800" b="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a:extLst>
              <a:ext uri="{FF2B5EF4-FFF2-40B4-BE49-F238E27FC236}">
                <a16:creationId xmlns:a16="http://schemas.microsoft.com/office/drawing/2014/main" id="{17B79EAA-29B2-4756-8B34-0C0260AFFB93}"/>
              </a:ext>
            </a:extLst>
          </p:cNvPr>
          <p:cNvSpPr>
            <a:spLocks noGrp="1"/>
          </p:cNvSpPr>
          <p:nvPr>
            <p:ph type="body" idx="11"/>
          </p:nvPr>
        </p:nvSpPr>
        <p:spPr>
          <a:xfrm>
            <a:off x="457200" y="4292033"/>
            <a:ext cx="8229600" cy="29097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A747D6B2-B88E-4D5D-BA8C-D899BDF02CB4}"/>
              </a:ext>
            </a:extLst>
          </p:cNvPr>
          <p:cNvSpPr>
            <a:spLocks noGrp="1"/>
          </p:cNvSpPr>
          <p:nvPr>
            <p:ph sz="half" idx="12" hasCustomPrompt="1"/>
          </p:nvPr>
        </p:nvSpPr>
        <p:spPr>
          <a:xfrm>
            <a:off x="457200" y="4658419"/>
            <a:ext cx="8229600" cy="1838223"/>
          </a:xfrm>
        </p:spPr>
        <p:txBody>
          <a:bodyPr lIns="182880"/>
          <a:lstStyle>
            <a:lvl1pPr marL="0" indent="0">
              <a:buNone/>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30A4FA24-7F68-4A9E-AF31-870D2F55AF1F}"/>
              </a:ext>
            </a:extLst>
          </p:cNvPr>
          <p:cNvCxnSpPr/>
          <p:nvPr userDrawn="1"/>
        </p:nvCxnSpPr>
        <p:spPr>
          <a:xfrm>
            <a:off x="4580389" y="2150579"/>
            <a:ext cx="0" cy="437277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ow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1600"/>
            <a:ext cx="8229600" cy="29097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57200" y="1681424"/>
            <a:ext cx="8229600" cy="1838223"/>
          </a:xfrm>
        </p:spPr>
        <p:txBody>
          <a:bodyPr lIns="182880"/>
          <a:lstStyle>
            <a:lvl1pPr marL="0" indent="0">
              <a:buNone/>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8" name="Text Placeholder 2">
            <a:extLst>
              <a:ext uri="{FF2B5EF4-FFF2-40B4-BE49-F238E27FC236}">
                <a16:creationId xmlns:a16="http://schemas.microsoft.com/office/drawing/2014/main" id="{E0CF34ED-04EC-4755-A57B-6C486362B0BF}"/>
              </a:ext>
            </a:extLst>
          </p:cNvPr>
          <p:cNvSpPr>
            <a:spLocks noGrp="1"/>
          </p:cNvSpPr>
          <p:nvPr>
            <p:ph type="body" idx="10"/>
          </p:nvPr>
        </p:nvSpPr>
        <p:spPr>
          <a:xfrm>
            <a:off x="457200" y="3786433"/>
            <a:ext cx="8229600" cy="29097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a:extLst>
              <a:ext uri="{FF2B5EF4-FFF2-40B4-BE49-F238E27FC236}">
                <a16:creationId xmlns:a16="http://schemas.microsoft.com/office/drawing/2014/main" id="{02AABFFE-27A5-4276-8CB4-E53D58130C9D}"/>
              </a:ext>
            </a:extLst>
          </p:cNvPr>
          <p:cNvSpPr>
            <a:spLocks noGrp="1"/>
          </p:cNvSpPr>
          <p:nvPr>
            <p:ph sz="half" idx="11" hasCustomPrompt="1"/>
          </p:nvPr>
        </p:nvSpPr>
        <p:spPr>
          <a:xfrm>
            <a:off x="457200" y="4096257"/>
            <a:ext cx="8229600" cy="1838223"/>
          </a:xfrm>
        </p:spPr>
        <p:txBody>
          <a:bodyPr lIns="182880"/>
          <a:lstStyle>
            <a:lvl1pPr marL="0" indent="0">
              <a:buNone/>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6268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rows-split 6/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87B0F32-1E13-4A34-ABAD-1E2F3492EF68}"/>
              </a:ext>
            </a:extLst>
          </p:cNvPr>
          <p:cNvCxnSpPr/>
          <p:nvPr userDrawn="1"/>
        </p:nvCxnSpPr>
        <p:spPr>
          <a:xfrm>
            <a:off x="5712639" y="1681424"/>
            <a:ext cx="0" cy="480421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23826" y="1371600"/>
            <a:ext cx="7362331" cy="29097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923827" y="1681424"/>
            <a:ext cx="4571996" cy="1838223"/>
          </a:xfrm>
        </p:spPr>
        <p:txBody>
          <a:bodyPr lIns="182880"/>
          <a:lstStyle>
            <a:lvl1pPr marL="0" indent="0">
              <a:buNone/>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Content Placeholder 3">
            <a:extLst>
              <a:ext uri="{FF2B5EF4-FFF2-40B4-BE49-F238E27FC236}">
                <a16:creationId xmlns:a16="http://schemas.microsoft.com/office/drawing/2014/main" id="{83654E2E-C34A-471D-A060-53E8C5A62F46}"/>
              </a:ext>
            </a:extLst>
          </p:cNvPr>
          <p:cNvSpPr>
            <a:spLocks noGrp="1"/>
          </p:cNvSpPr>
          <p:nvPr>
            <p:ph sz="half" idx="10" hasCustomPrompt="1"/>
          </p:nvPr>
        </p:nvSpPr>
        <p:spPr>
          <a:xfrm>
            <a:off x="5929457" y="1681424"/>
            <a:ext cx="2318996" cy="1838223"/>
          </a:xfrm>
        </p:spPr>
        <p:txBody>
          <a:bodyPr lIns="182880"/>
          <a:lstStyle>
            <a:lvl1pPr marL="0" indent="0">
              <a:buNone/>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Text Placeholder 2">
            <a:extLst>
              <a:ext uri="{FF2B5EF4-FFF2-40B4-BE49-F238E27FC236}">
                <a16:creationId xmlns:a16="http://schemas.microsoft.com/office/drawing/2014/main" id="{6C4F7A4F-24D8-4195-9AC4-1942A6106E6B}"/>
              </a:ext>
            </a:extLst>
          </p:cNvPr>
          <p:cNvSpPr>
            <a:spLocks noGrp="1"/>
          </p:cNvSpPr>
          <p:nvPr>
            <p:ph type="body" idx="11"/>
          </p:nvPr>
        </p:nvSpPr>
        <p:spPr>
          <a:xfrm>
            <a:off x="923826" y="3672047"/>
            <a:ext cx="7324624" cy="29097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A58321B7-7AA1-4013-A717-28A43B33D179}"/>
              </a:ext>
            </a:extLst>
          </p:cNvPr>
          <p:cNvSpPr>
            <a:spLocks noGrp="1"/>
          </p:cNvSpPr>
          <p:nvPr>
            <p:ph sz="half" idx="12" hasCustomPrompt="1"/>
          </p:nvPr>
        </p:nvSpPr>
        <p:spPr>
          <a:xfrm>
            <a:off x="923826" y="3981871"/>
            <a:ext cx="4571997" cy="1838223"/>
          </a:xfrm>
        </p:spPr>
        <p:txBody>
          <a:bodyPr lIns="182880"/>
          <a:lstStyle>
            <a:lvl1pPr marL="0" indent="0">
              <a:buNone/>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Content Placeholder 3">
            <a:extLst>
              <a:ext uri="{FF2B5EF4-FFF2-40B4-BE49-F238E27FC236}">
                <a16:creationId xmlns:a16="http://schemas.microsoft.com/office/drawing/2014/main" id="{1019DBEC-D3E0-4ED7-A8DF-8D1592613CEC}"/>
              </a:ext>
            </a:extLst>
          </p:cNvPr>
          <p:cNvSpPr>
            <a:spLocks noGrp="1"/>
          </p:cNvSpPr>
          <p:nvPr>
            <p:ph sz="half" idx="13" hasCustomPrompt="1"/>
          </p:nvPr>
        </p:nvSpPr>
        <p:spPr>
          <a:xfrm>
            <a:off x="5929456" y="3981871"/>
            <a:ext cx="2318994" cy="1838223"/>
          </a:xfrm>
        </p:spPr>
        <p:txBody>
          <a:bodyPr lIns="182880"/>
          <a:lstStyle>
            <a:lvl1pPr marL="0" indent="0">
              <a:buNone/>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8111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423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7200"/>
            <a:ext cx="8229600" cy="6858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5029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381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9" r:id="rId5"/>
    <p:sldLayoutId id="2147483658" r:id="rId6"/>
    <p:sldLayoutId id="2147483660" r:id="rId7"/>
    <p:sldLayoutId id="2147483661" r:id="rId8"/>
    <p:sldLayoutId id="2147483654" r:id="rId9"/>
    <p:sldLayoutId id="2147483657" r:id="rId10"/>
    <p:sldLayoutId id="2147483662" r:id="rId11"/>
    <p:sldLayoutId id="2147483663" r:id="rId12"/>
  </p:sldLayoutIdLst>
  <p:hf hdr="0" ftr="0" dt="0"/>
  <p:txStyles>
    <p:titleStyle>
      <a:lvl1pPr algn="l" defTabSz="457200" rtl="0" eaLnBrk="1" latinLnBrk="0" hangingPunct="1">
        <a:spcBef>
          <a:spcPct val="0"/>
        </a:spcBef>
        <a:buNone/>
        <a:defRPr sz="4400" b="1" kern="1200">
          <a:solidFill>
            <a:srgbClr val="8B1E41"/>
          </a:solidFill>
          <a:latin typeface="+mj-lt"/>
          <a:ea typeface="+mj-ea"/>
          <a:cs typeface="+mj-cs"/>
        </a:defRPr>
      </a:lvl1pPr>
    </p:titleStyle>
    <p:bodyStyle>
      <a:lvl1pPr marL="182880" indent="-182880" algn="l" defTabSz="457200" rtl="0" eaLnBrk="1" latinLnBrk="0" hangingPunct="1">
        <a:spcBef>
          <a:spcPct val="20000"/>
        </a:spcBef>
        <a:buFont typeface="Arial"/>
        <a:buChar char="•"/>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rgbClr val="66666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comments" Target="../comments/comment1.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egraham@slco.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mailto:jeason@slco.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46.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2.emf"/><Relationship Id="rId4" Type="http://schemas.openxmlformats.org/officeDocument/2006/relationships/package" Target="../embeddings/Microsoft_Excel_Worksheet.xlsx"/></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sharepoint1.slcounty.org/sites/AdminSvcs/IS/PMO/ppm/Shared%20Documents/TAB/TAB%20Meetings/2020/TAB%202020-05-28/2020%20Open%20Meetings%20Training.pptx?web=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pp.smartsheet.com/dashboards/9gCwCwxX8HR3Hpr9485r9QXmMRCfh7RPC2cGCHr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app.smartsheet.com/dashboards/9gCwCwxX8HR3Hpr9485r9QXmMRCfh7RPC2cGCHr1"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2EC027-48C0-4AF5-9E4D-67905D746226}"/>
              </a:ext>
            </a:extLst>
          </p:cNvPr>
          <p:cNvSpPr/>
          <p:nvPr/>
        </p:nvSpPr>
        <p:spPr>
          <a:xfrm>
            <a:off x="0" y="3574512"/>
            <a:ext cx="9144000" cy="3145162"/>
          </a:xfrm>
          <a:prstGeom prst="rect">
            <a:avLst/>
          </a:prstGeom>
          <a:solidFill>
            <a:srgbClr val="666666"/>
          </a:solidFill>
          <a:ln>
            <a:noFill/>
          </a:ln>
          <a:effectLst>
            <a:outerShdw blurRad="40000" dist="23000" dir="5400000" rotWithShape="0">
              <a:srgbClr val="6666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97743" y="3727614"/>
            <a:ext cx="5838825" cy="1171575"/>
          </a:xfrm>
        </p:spPr>
        <p:txBody>
          <a:bodyPr wrap="none" lIns="0" tIns="0" rIns="0" bIns="0">
            <a:normAutofit/>
          </a:bodyPr>
          <a:lstStyle/>
          <a:p>
            <a:pPr algn="l">
              <a:spcBef>
                <a:spcPct val="0"/>
              </a:spcBef>
            </a:pPr>
            <a:r>
              <a:rPr lang="en-US" sz="6400" dirty="0">
                <a:solidFill>
                  <a:schemeClr val="bg1"/>
                </a:solidFill>
                <a:latin typeface="Century Gothic" panose="020B0502020202020204" pitchFamily="34" charset="0"/>
                <a:ea typeface="+mj-ea"/>
                <a:cs typeface="+mj-cs"/>
              </a:rPr>
              <a:t>May 28, 2020</a:t>
            </a:r>
          </a:p>
        </p:txBody>
      </p:sp>
      <p:grpSp>
        <p:nvGrpSpPr>
          <p:cNvPr id="11" name="Group 10">
            <a:extLst>
              <a:ext uri="{FF2B5EF4-FFF2-40B4-BE49-F238E27FC236}">
                <a16:creationId xmlns:a16="http://schemas.microsoft.com/office/drawing/2014/main" id="{F031FAAE-1962-447D-8953-17594BB98E23}"/>
              </a:ext>
            </a:extLst>
          </p:cNvPr>
          <p:cNvGrpSpPr/>
          <p:nvPr/>
        </p:nvGrpSpPr>
        <p:grpSpPr>
          <a:xfrm>
            <a:off x="502467" y="599299"/>
            <a:ext cx="8171016" cy="4814673"/>
            <a:chOff x="1190625" y="1121835"/>
            <a:chExt cx="6400800" cy="4326465"/>
          </a:xfrm>
        </p:grpSpPr>
        <p:sp>
          <p:nvSpPr>
            <p:cNvPr id="10" name="Rectangle 9">
              <a:extLst>
                <a:ext uri="{FF2B5EF4-FFF2-40B4-BE49-F238E27FC236}">
                  <a16:creationId xmlns:a16="http://schemas.microsoft.com/office/drawing/2014/main" id="{0CBF9AF3-DEBA-4F8A-BD57-F9D48474F6CB}"/>
                </a:ext>
              </a:extLst>
            </p:cNvPr>
            <p:cNvSpPr/>
            <p:nvPr/>
          </p:nvSpPr>
          <p:spPr>
            <a:xfrm>
              <a:off x="1190625" y="1141984"/>
              <a:ext cx="6400800" cy="2871216"/>
            </a:xfrm>
            <a:prstGeom prst="rect">
              <a:avLst/>
            </a:prstGeom>
            <a:blipFill dpi="0" rotWithShape="1">
              <a:blip r:embed="rId4"/>
              <a:srcRect/>
              <a:stretch>
                <a:fillRect/>
              </a:stretch>
            </a:blip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559628-7097-40CD-B321-AEEE9B3F4FD5}"/>
                </a:ext>
              </a:extLst>
            </p:cNvPr>
            <p:cNvSpPr/>
            <p:nvPr/>
          </p:nvSpPr>
          <p:spPr>
            <a:xfrm>
              <a:off x="1190625" y="1121835"/>
              <a:ext cx="6400800" cy="4326465"/>
            </a:xfrm>
            <a:prstGeom prst="rect">
              <a:avLst/>
            </a:prstGeom>
            <a:noFill/>
            <a:ln w="25400">
              <a:solidFill>
                <a:srgbClr val="CA97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87407270-2AC9-4A12-A4E1-B78FB4092CDB}"/>
              </a:ext>
            </a:extLst>
          </p:cNvPr>
          <p:cNvPicPr>
            <a:picLocks noChangeAspect="1"/>
          </p:cNvPicPr>
          <p:nvPr/>
        </p:nvPicPr>
        <p:blipFill>
          <a:blip r:embed="rId5"/>
          <a:stretch>
            <a:fillRect/>
          </a:stretch>
        </p:blipFill>
        <p:spPr>
          <a:xfrm>
            <a:off x="0" y="0"/>
            <a:ext cx="9144000" cy="721519"/>
          </a:xfrm>
          <a:prstGeom prst="rect">
            <a:avLst/>
          </a:prstGeom>
        </p:spPr>
      </p:pic>
    </p:spTree>
    <p:extLst>
      <p:ext uri="{BB962C8B-B14F-4D97-AF65-F5344CB8AC3E}">
        <p14:creationId xmlns:p14="http://schemas.microsoft.com/office/powerpoint/2010/main" val="1436874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091E19D-9FE0-447A-A7B8-4A31C53D31F7}"/>
              </a:ext>
            </a:extLst>
          </p:cNvPr>
          <p:cNvPicPr>
            <a:picLocks noGrp="1" noChangeAspect="1"/>
          </p:cNvPicPr>
          <p:nvPr>
            <p:ph idx="1"/>
          </p:nvPr>
        </p:nvPicPr>
        <p:blipFill>
          <a:blip r:embed="rId2"/>
          <a:stretch>
            <a:fillRect/>
          </a:stretch>
        </p:blipFill>
        <p:spPr>
          <a:xfrm>
            <a:off x="40367" y="434760"/>
            <a:ext cx="9063265" cy="5988479"/>
          </a:xfrm>
        </p:spPr>
      </p:pic>
    </p:spTree>
    <p:extLst>
      <p:ext uri="{BB962C8B-B14F-4D97-AF65-F5344CB8AC3E}">
        <p14:creationId xmlns:p14="http://schemas.microsoft.com/office/powerpoint/2010/main" val="82532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38FEB80-5748-4D4F-B9D6-120ACBB6047C}"/>
              </a:ext>
            </a:extLst>
          </p:cNvPr>
          <p:cNvPicPr>
            <a:picLocks noGrp="1" noChangeAspect="1"/>
          </p:cNvPicPr>
          <p:nvPr>
            <p:ph idx="1"/>
          </p:nvPr>
        </p:nvPicPr>
        <p:blipFill>
          <a:blip r:embed="rId2"/>
          <a:stretch>
            <a:fillRect/>
          </a:stretch>
        </p:blipFill>
        <p:spPr>
          <a:xfrm>
            <a:off x="231953" y="434284"/>
            <a:ext cx="8680093" cy="6327612"/>
          </a:xfrm>
        </p:spPr>
      </p:pic>
    </p:spTree>
    <p:extLst>
      <p:ext uri="{BB962C8B-B14F-4D97-AF65-F5344CB8AC3E}">
        <p14:creationId xmlns:p14="http://schemas.microsoft.com/office/powerpoint/2010/main" val="3799086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D4AD-F1C7-4438-9C16-9F9A8BDCEC2C}"/>
              </a:ext>
            </a:extLst>
          </p:cNvPr>
          <p:cNvSpPr>
            <a:spLocks noGrp="1"/>
          </p:cNvSpPr>
          <p:nvPr>
            <p:ph type="ctrTitle"/>
          </p:nvPr>
        </p:nvSpPr>
        <p:spPr/>
        <p:txBody>
          <a:bodyPr>
            <a:normAutofit fontScale="90000"/>
          </a:bodyPr>
          <a:lstStyle/>
          <a:p>
            <a:r>
              <a:rPr lang="en-US" dirty="0">
                <a:latin typeface="Calibri Light" panose="020F0302020204030204" pitchFamily="34" charset="0"/>
                <a:cs typeface="Calibri Light" panose="020F0302020204030204" pitchFamily="34" charset="0"/>
              </a:rPr>
              <a:t>County-Wide Website Redesign</a:t>
            </a:r>
            <a:br>
              <a:rPr lang="en-US" dirty="0"/>
            </a:br>
            <a:r>
              <a:rPr lang="en-US" sz="4000" dirty="0">
                <a:latin typeface="Calibri Light" panose="020F0302020204030204" pitchFamily="34" charset="0"/>
                <a:cs typeface="Calibri Light" panose="020F0302020204030204" pitchFamily="34" charset="0"/>
              </a:rPr>
              <a:t>Megan Hillyard</a:t>
            </a:r>
          </a:p>
        </p:txBody>
      </p:sp>
      <p:sp>
        <p:nvSpPr>
          <p:cNvPr id="5" name="Content Placeholder 4">
            <a:extLst>
              <a:ext uri="{FF2B5EF4-FFF2-40B4-BE49-F238E27FC236}">
                <a16:creationId xmlns:a16="http://schemas.microsoft.com/office/drawing/2014/main" id="{C9767029-5EEA-4C2B-ABA4-1863624CED5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11017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D4AD-F1C7-4438-9C16-9F9A8BDCEC2C}"/>
              </a:ext>
            </a:extLst>
          </p:cNvPr>
          <p:cNvSpPr>
            <a:spLocks noGrp="1"/>
          </p:cNvSpPr>
          <p:nvPr>
            <p:ph type="ctrTitle"/>
          </p:nvPr>
        </p:nvSpPr>
        <p:spPr/>
        <p:txBody>
          <a:bodyPr>
            <a:normAutofit fontScale="90000"/>
          </a:bodyPr>
          <a:lstStyle/>
          <a:p>
            <a:r>
              <a:rPr lang="en-US" dirty="0">
                <a:latin typeface="Calibri Light" panose="020F0302020204030204" pitchFamily="34" charset="0"/>
                <a:cs typeface="Calibri Light" panose="020F0302020204030204" pitchFamily="34" charset="0"/>
              </a:rPr>
              <a:t>Data Working Group Update</a:t>
            </a:r>
            <a:br>
              <a:rPr lang="en-US" dirty="0"/>
            </a:br>
            <a:r>
              <a:rPr lang="en-US" sz="4000" dirty="0">
                <a:latin typeface="Calibri Light" panose="020F0302020204030204" pitchFamily="34" charset="0"/>
                <a:cs typeface="Calibri Light" panose="020F0302020204030204" pitchFamily="34" charset="0"/>
              </a:rPr>
              <a:t>Javaid Lal, Beth Graham, &amp; Jeff Eason </a:t>
            </a:r>
            <a:endParaRPr lang="en-US" sz="4000" dirty="0">
              <a:highlight>
                <a:srgbClr val="FFFF00"/>
              </a:highlight>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C9767029-5EEA-4C2B-ABA4-1863624CED52}"/>
              </a:ext>
            </a:extLst>
          </p:cNvPr>
          <p:cNvSpPr>
            <a:spLocks noGrp="1"/>
          </p:cNvSpPr>
          <p:nvPr>
            <p:ph idx="1"/>
          </p:nvPr>
        </p:nvSpPr>
        <p:spPr>
          <a:xfrm>
            <a:off x="457200" y="2340244"/>
            <a:ext cx="8229600" cy="4060556"/>
          </a:xfrm>
        </p:spPr>
        <p:txBody>
          <a:bodyPr/>
          <a:lstStyle/>
          <a:p>
            <a:endParaRPr lang="en-US" dirty="0"/>
          </a:p>
        </p:txBody>
      </p:sp>
    </p:spTree>
    <p:extLst>
      <p:ext uri="{BB962C8B-B14F-4D97-AF65-F5344CB8AC3E}">
        <p14:creationId xmlns:p14="http://schemas.microsoft.com/office/powerpoint/2010/main" val="269039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Data Governance Working Group Update</a:t>
            </a:r>
          </a:p>
        </p:txBody>
      </p:sp>
      <p:sp>
        <p:nvSpPr>
          <p:cNvPr id="6" name="Subtitle 5">
            <a:extLst>
              <a:ext uri="{FF2B5EF4-FFF2-40B4-BE49-F238E27FC236}">
                <a16:creationId xmlns:a16="http://schemas.microsoft.com/office/drawing/2014/main" id="{10478624-91C7-45F9-BF1E-7FA942385FA0}"/>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7B800FC7-AB8D-45B2-8FF2-5CAFED660571}"/>
              </a:ext>
            </a:extLst>
          </p:cNvPr>
          <p:cNvSpPr>
            <a:spLocks noGrp="1"/>
          </p:cNvSpPr>
          <p:nvPr>
            <p:ph type="sldNum" sz="quarter" idx="12"/>
          </p:nvPr>
        </p:nvSpPr>
        <p:spPr/>
        <p:txBody>
          <a:bodyPr/>
          <a:lstStyle/>
          <a:p>
            <a:fld id="{C187D63C-B224-5F4E-84CB-62AC19F45557}" type="slidenum">
              <a:rPr lang="en-US" smtClean="0"/>
              <a:t>14</a:t>
            </a:fld>
            <a:endParaRPr lang="en-US"/>
          </a:p>
        </p:txBody>
      </p:sp>
    </p:spTree>
    <p:extLst>
      <p:ext uri="{BB962C8B-B14F-4D97-AF65-F5344CB8AC3E}">
        <p14:creationId xmlns:p14="http://schemas.microsoft.com/office/powerpoint/2010/main" val="3949340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8E94-7E7B-4C79-BB3E-2980783B29F0}"/>
              </a:ext>
            </a:extLst>
          </p:cNvPr>
          <p:cNvSpPr>
            <a:spLocks noGrp="1"/>
          </p:cNvSpPr>
          <p:nvPr>
            <p:ph type="title"/>
          </p:nvPr>
        </p:nvSpPr>
        <p:spPr/>
        <p:txBody>
          <a:bodyPr>
            <a:noAutofit/>
          </a:bodyPr>
          <a:lstStyle/>
          <a:p>
            <a:r>
              <a:rPr lang="en-US" sz="3200" dirty="0"/>
              <a:t>Data Governance Working Group Update</a:t>
            </a:r>
          </a:p>
        </p:txBody>
      </p:sp>
      <p:sp>
        <p:nvSpPr>
          <p:cNvPr id="3" name="Content Placeholder 2">
            <a:extLst>
              <a:ext uri="{FF2B5EF4-FFF2-40B4-BE49-F238E27FC236}">
                <a16:creationId xmlns:a16="http://schemas.microsoft.com/office/drawing/2014/main" id="{C25D9AE0-4FFC-4E36-AEE1-15C3EDA9F8E9}"/>
              </a:ext>
            </a:extLst>
          </p:cNvPr>
          <p:cNvSpPr>
            <a:spLocks noGrp="1"/>
          </p:cNvSpPr>
          <p:nvPr>
            <p:ph idx="1"/>
          </p:nvPr>
        </p:nvSpPr>
        <p:spPr>
          <a:xfrm>
            <a:off x="398479" y="2043295"/>
            <a:ext cx="8229600" cy="3917308"/>
          </a:xfrm>
        </p:spPr>
        <p:txBody>
          <a:bodyPr>
            <a:normAutofit/>
          </a:bodyPr>
          <a:lstStyle/>
          <a:p>
            <a:r>
              <a:rPr lang="en-US" sz="2400" b="1" dirty="0"/>
              <a:t>Monthly Meetings</a:t>
            </a:r>
          </a:p>
          <a:p>
            <a:pPr lvl="1"/>
            <a:r>
              <a:rPr lang="en-US" sz="2100" dirty="0"/>
              <a:t>Data Security</a:t>
            </a:r>
          </a:p>
          <a:p>
            <a:pPr lvl="1"/>
            <a:r>
              <a:rPr lang="en-US" sz="2100" dirty="0"/>
              <a:t>Risk Management</a:t>
            </a:r>
          </a:p>
          <a:p>
            <a:pPr lvl="1"/>
            <a:r>
              <a:rPr lang="en-US" sz="2100" dirty="0"/>
              <a:t>Enterprise Data Architecture</a:t>
            </a:r>
          </a:p>
          <a:p>
            <a:pPr lvl="1"/>
            <a:r>
              <a:rPr lang="en-US" sz="2100" dirty="0"/>
              <a:t>Physical Data Integrity </a:t>
            </a:r>
          </a:p>
          <a:p>
            <a:pPr lvl="1"/>
            <a:r>
              <a:rPr lang="en-US" sz="2100" dirty="0"/>
              <a:t>WebEx</a:t>
            </a:r>
          </a:p>
          <a:p>
            <a:r>
              <a:rPr lang="en-US" sz="2400" b="1" dirty="0"/>
              <a:t>Development of Value Data Governance Value  Propositions</a:t>
            </a:r>
          </a:p>
        </p:txBody>
      </p:sp>
    </p:spTree>
    <p:extLst>
      <p:ext uri="{BB962C8B-B14F-4D97-AF65-F5344CB8AC3E}">
        <p14:creationId xmlns:p14="http://schemas.microsoft.com/office/powerpoint/2010/main" val="2559696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89DB2D-D0DC-4196-BFDC-6A190311CD30}"/>
              </a:ext>
            </a:extLst>
          </p:cNvPr>
          <p:cNvSpPr txBox="1">
            <a:spLocks/>
          </p:cNvSpPr>
          <p:nvPr/>
        </p:nvSpPr>
        <p:spPr>
          <a:xfrm>
            <a:off x="457200" y="1177387"/>
            <a:ext cx="8229600" cy="8659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dirty="0"/>
              <a:t>Value Propositions</a:t>
            </a:r>
          </a:p>
        </p:txBody>
      </p:sp>
      <p:sp>
        <p:nvSpPr>
          <p:cNvPr id="4" name="Content Placeholder 2">
            <a:extLst>
              <a:ext uri="{FF2B5EF4-FFF2-40B4-BE49-F238E27FC236}">
                <a16:creationId xmlns:a16="http://schemas.microsoft.com/office/drawing/2014/main" id="{28176875-43DD-4E0C-A826-EE3557A5BAE3}"/>
              </a:ext>
            </a:extLst>
          </p:cNvPr>
          <p:cNvSpPr txBox="1">
            <a:spLocks/>
          </p:cNvSpPr>
          <p:nvPr/>
        </p:nvSpPr>
        <p:spPr>
          <a:xfrm>
            <a:off x="457200" y="2249649"/>
            <a:ext cx="8229600" cy="3426988"/>
          </a:xfrm>
          <a:prstGeom prst="rect">
            <a:avLst/>
          </a:prstGeom>
          <a:ln>
            <a:solidFill>
              <a:srgbClr val="666666"/>
            </a:solidFill>
          </a:ln>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US" dirty="0">
                <a:solidFill>
                  <a:schemeClr val="tx2"/>
                </a:solidFill>
              </a:rPr>
              <a:t>Data as a Strategic Asset</a:t>
            </a:r>
          </a:p>
          <a:p>
            <a:pPr marL="514350" indent="-514350" algn="l">
              <a:buFont typeface="+mj-lt"/>
              <a:buAutoNum type="arabicPeriod"/>
            </a:pPr>
            <a:r>
              <a:rPr lang="en-US" dirty="0">
                <a:solidFill>
                  <a:schemeClr val="tx2"/>
                </a:solidFill>
              </a:rPr>
              <a:t>Data Catalog/Library</a:t>
            </a:r>
          </a:p>
          <a:p>
            <a:pPr marL="514350" indent="-514350" algn="l">
              <a:buFont typeface="+mj-lt"/>
              <a:buAutoNum type="arabicPeriod"/>
            </a:pPr>
            <a:r>
              <a:rPr lang="en-US" dirty="0">
                <a:solidFill>
                  <a:schemeClr val="tx2"/>
                </a:solidFill>
              </a:rPr>
              <a:t>Data Security </a:t>
            </a:r>
          </a:p>
          <a:p>
            <a:pPr marL="514350" indent="-514350" algn="l">
              <a:buFont typeface="+mj-lt"/>
              <a:buAutoNum type="arabicPeriod"/>
            </a:pPr>
            <a:r>
              <a:rPr lang="en-US" dirty="0">
                <a:solidFill>
                  <a:schemeClr val="tx2"/>
                </a:solidFill>
              </a:rPr>
              <a:t>Data Integrity</a:t>
            </a:r>
          </a:p>
          <a:p>
            <a:pPr marL="514350" indent="-514350" algn="l">
              <a:buFont typeface="+mj-lt"/>
              <a:buAutoNum type="arabicPeriod"/>
            </a:pPr>
            <a:r>
              <a:rPr lang="en-US" dirty="0">
                <a:solidFill>
                  <a:schemeClr val="tx2"/>
                </a:solidFill>
              </a:rPr>
              <a:t>Data Accessibility &amp; Sharing</a:t>
            </a:r>
          </a:p>
          <a:p>
            <a:pPr marL="514350" indent="-514350" algn="l">
              <a:buFont typeface="+mj-lt"/>
              <a:buAutoNum type="arabicPeriod"/>
            </a:pPr>
            <a:r>
              <a:rPr lang="en-US" dirty="0">
                <a:solidFill>
                  <a:schemeClr val="tx2"/>
                </a:solidFill>
              </a:rPr>
              <a:t>Data Risk &amp; Liability</a:t>
            </a:r>
          </a:p>
          <a:p>
            <a:pPr lvl="0"/>
            <a:endParaRPr lang="en-US" dirty="0"/>
          </a:p>
          <a:p>
            <a:pPr marL="285750" indent="-285750" algn="l">
              <a:buFont typeface="Arial" panose="020B0604020202020204" pitchFamily="34" charset="0"/>
              <a:buChar char="•"/>
            </a:pPr>
            <a:endParaRPr lang="en-US" sz="2000" dirty="0">
              <a:solidFill>
                <a:schemeClr val="tx2"/>
              </a:solidFill>
            </a:endParaRPr>
          </a:p>
          <a:p>
            <a:pPr marL="285750" indent="-285750" algn="l">
              <a:buFont typeface="Arial" panose="020B0604020202020204" pitchFamily="34" charset="0"/>
              <a:buChar char="•"/>
            </a:pPr>
            <a:endParaRPr lang="en-US" sz="2000" dirty="0">
              <a:solidFill>
                <a:schemeClr val="tx2"/>
              </a:solidFill>
            </a:endParaRPr>
          </a:p>
          <a:p>
            <a:pPr marL="285750" indent="-285750" algn="l">
              <a:buFont typeface="Arial" panose="020B0604020202020204" pitchFamily="34" charset="0"/>
              <a:buChar char="•"/>
            </a:pPr>
            <a:endParaRPr lang="en-US" sz="2000" dirty="0">
              <a:solidFill>
                <a:schemeClr val="tx2"/>
              </a:solidFill>
            </a:endParaRPr>
          </a:p>
          <a:p>
            <a:pPr marL="285750" indent="-285750" algn="l">
              <a:buFont typeface="Arial" panose="020B0604020202020204" pitchFamily="34" charset="0"/>
              <a:buChar char="•"/>
            </a:pPr>
            <a:endParaRPr lang="en-US" sz="2000" dirty="0">
              <a:solidFill>
                <a:schemeClr val="tx2"/>
              </a:solidFill>
            </a:endParaRPr>
          </a:p>
          <a:p>
            <a:pPr algn="l"/>
            <a:endParaRPr lang="en-US" sz="2000" dirty="0">
              <a:solidFill>
                <a:schemeClr val="tx2"/>
              </a:solidFill>
            </a:endParaRPr>
          </a:p>
        </p:txBody>
      </p:sp>
      <p:sp>
        <p:nvSpPr>
          <p:cNvPr id="3" name="Slide Number Placeholder 2">
            <a:extLst>
              <a:ext uri="{FF2B5EF4-FFF2-40B4-BE49-F238E27FC236}">
                <a16:creationId xmlns:a16="http://schemas.microsoft.com/office/drawing/2014/main" id="{BD705C89-DDB2-4EE2-86EB-2C773365A7FD}"/>
              </a:ext>
            </a:extLst>
          </p:cNvPr>
          <p:cNvSpPr>
            <a:spLocks noGrp="1"/>
          </p:cNvSpPr>
          <p:nvPr>
            <p:ph type="sldNum" sz="quarter" idx="12"/>
          </p:nvPr>
        </p:nvSpPr>
        <p:spPr/>
        <p:txBody>
          <a:bodyPr/>
          <a:lstStyle/>
          <a:p>
            <a:fld id="{C187D63C-B224-5F4E-84CB-62AC19F45557}" type="slidenum">
              <a:rPr lang="en-US" smtClean="0"/>
              <a:t>16</a:t>
            </a:fld>
            <a:endParaRPr lang="en-US"/>
          </a:p>
        </p:txBody>
      </p:sp>
    </p:spTree>
    <p:extLst>
      <p:ext uri="{BB962C8B-B14F-4D97-AF65-F5344CB8AC3E}">
        <p14:creationId xmlns:p14="http://schemas.microsoft.com/office/powerpoint/2010/main" val="2820116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89DB2D-D0DC-4196-BFDC-6A190311CD30}"/>
              </a:ext>
            </a:extLst>
          </p:cNvPr>
          <p:cNvSpPr txBox="1">
            <a:spLocks/>
          </p:cNvSpPr>
          <p:nvPr/>
        </p:nvSpPr>
        <p:spPr>
          <a:xfrm>
            <a:off x="457200" y="1177387"/>
            <a:ext cx="8229600" cy="8659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dirty="0"/>
              <a:t>Value Propositions</a:t>
            </a:r>
          </a:p>
        </p:txBody>
      </p:sp>
      <p:sp>
        <p:nvSpPr>
          <p:cNvPr id="4" name="Content Placeholder 2">
            <a:extLst>
              <a:ext uri="{FF2B5EF4-FFF2-40B4-BE49-F238E27FC236}">
                <a16:creationId xmlns:a16="http://schemas.microsoft.com/office/drawing/2014/main" id="{28176875-43DD-4E0C-A826-EE3557A5BAE3}"/>
              </a:ext>
            </a:extLst>
          </p:cNvPr>
          <p:cNvSpPr txBox="1">
            <a:spLocks/>
          </p:cNvSpPr>
          <p:nvPr/>
        </p:nvSpPr>
        <p:spPr>
          <a:xfrm>
            <a:off x="457200" y="2979140"/>
            <a:ext cx="8229600" cy="3307360"/>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r>
              <a:rPr lang="en-US" sz="3000" b="1" dirty="0">
                <a:solidFill>
                  <a:schemeClr val="tx2"/>
                </a:solidFill>
              </a:rPr>
              <a:t>Data as a Strategic Asset</a:t>
            </a:r>
          </a:p>
          <a:p>
            <a:pPr>
              <a:lnSpc>
                <a:spcPct val="120000"/>
              </a:lnSpc>
            </a:pPr>
            <a:r>
              <a:rPr lang="en-US" sz="2000" b="1" dirty="0">
                <a:solidFill>
                  <a:schemeClr val="tx1"/>
                </a:solidFill>
              </a:rPr>
              <a:t>Definition: </a:t>
            </a:r>
            <a:r>
              <a:rPr lang="en-US" sz="2000" dirty="0">
                <a:solidFill>
                  <a:schemeClr val="tx2"/>
                </a:solidFill>
              </a:rPr>
              <a:t>Data and content of all types are assets with all the characteristics of any other asset. Therefore, they should be managed, secured, and accounted for as other material or financial assets.</a:t>
            </a:r>
            <a:endParaRPr lang="en-US" sz="2000" b="1" dirty="0"/>
          </a:p>
          <a:p>
            <a:endParaRPr lang="en-US" sz="2000" dirty="0">
              <a:solidFill>
                <a:schemeClr val="tx2"/>
              </a:solidFill>
            </a:endParaRPr>
          </a:p>
          <a:p>
            <a:r>
              <a:rPr lang="en-US" sz="2000" b="1" dirty="0">
                <a:solidFill>
                  <a:schemeClr val="tx1"/>
                </a:solidFill>
              </a:rPr>
              <a:t>Value: </a:t>
            </a:r>
            <a:r>
              <a:rPr lang="en-US" sz="2000" dirty="0">
                <a:solidFill>
                  <a:schemeClr val="tx2"/>
                </a:solidFill>
              </a:rPr>
              <a:t>Advancing the understanding of data as a strategic asset will allow the implementation of and adherence to effective data governance policies and processes.</a:t>
            </a:r>
          </a:p>
          <a:p>
            <a:pPr marL="285750" indent="-285750" algn="l">
              <a:buFont typeface="Arial" panose="020B0604020202020204" pitchFamily="34" charset="0"/>
              <a:buChar char="•"/>
            </a:pPr>
            <a:endParaRPr lang="en-US" sz="2000" dirty="0">
              <a:solidFill>
                <a:schemeClr val="tx2"/>
              </a:solidFill>
            </a:endParaRPr>
          </a:p>
          <a:p>
            <a:pPr algn="l"/>
            <a:endParaRPr lang="en-US" sz="2000" dirty="0">
              <a:solidFill>
                <a:schemeClr val="tx2"/>
              </a:solidFill>
            </a:endParaRPr>
          </a:p>
        </p:txBody>
      </p:sp>
      <p:pic>
        <p:nvPicPr>
          <p:cNvPr id="3" name="Graphic 2" descr="Diamond">
            <a:extLst>
              <a:ext uri="{FF2B5EF4-FFF2-40B4-BE49-F238E27FC236}">
                <a16:creationId xmlns:a16="http://schemas.microsoft.com/office/drawing/2014/main" id="{ED92127A-9AD3-4BEF-ABA7-5B6B70FA7C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9717" y="1928935"/>
            <a:ext cx="1164566" cy="1164566"/>
          </a:xfrm>
          <a:prstGeom prst="rect">
            <a:avLst/>
          </a:prstGeom>
        </p:spPr>
      </p:pic>
      <p:sp>
        <p:nvSpPr>
          <p:cNvPr id="5" name="Slide Number Placeholder 4">
            <a:extLst>
              <a:ext uri="{FF2B5EF4-FFF2-40B4-BE49-F238E27FC236}">
                <a16:creationId xmlns:a16="http://schemas.microsoft.com/office/drawing/2014/main" id="{BD02363C-F424-457D-A920-98872A2CA786}"/>
              </a:ext>
            </a:extLst>
          </p:cNvPr>
          <p:cNvSpPr>
            <a:spLocks noGrp="1"/>
          </p:cNvSpPr>
          <p:nvPr>
            <p:ph type="sldNum" sz="quarter" idx="12"/>
          </p:nvPr>
        </p:nvSpPr>
        <p:spPr/>
        <p:txBody>
          <a:bodyPr/>
          <a:lstStyle/>
          <a:p>
            <a:fld id="{C187D63C-B224-5F4E-84CB-62AC19F45557}" type="slidenum">
              <a:rPr lang="en-US" smtClean="0"/>
              <a:t>17</a:t>
            </a:fld>
            <a:endParaRPr lang="en-US"/>
          </a:p>
        </p:txBody>
      </p:sp>
    </p:spTree>
    <p:extLst>
      <p:ext uri="{BB962C8B-B14F-4D97-AF65-F5344CB8AC3E}">
        <p14:creationId xmlns:p14="http://schemas.microsoft.com/office/powerpoint/2010/main" val="16674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89DB2D-D0DC-4196-BFDC-6A190311CD30}"/>
              </a:ext>
            </a:extLst>
          </p:cNvPr>
          <p:cNvSpPr txBox="1">
            <a:spLocks/>
          </p:cNvSpPr>
          <p:nvPr/>
        </p:nvSpPr>
        <p:spPr>
          <a:xfrm>
            <a:off x="457200" y="1177387"/>
            <a:ext cx="8229600" cy="8659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dirty="0"/>
              <a:t>Value Propositions</a:t>
            </a:r>
          </a:p>
        </p:txBody>
      </p:sp>
      <p:sp>
        <p:nvSpPr>
          <p:cNvPr id="4" name="Content Placeholder 2">
            <a:extLst>
              <a:ext uri="{FF2B5EF4-FFF2-40B4-BE49-F238E27FC236}">
                <a16:creationId xmlns:a16="http://schemas.microsoft.com/office/drawing/2014/main" id="{28176875-43DD-4E0C-A826-EE3557A5BAE3}"/>
              </a:ext>
            </a:extLst>
          </p:cNvPr>
          <p:cNvSpPr txBox="1">
            <a:spLocks/>
          </p:cNvSpPr>
          <p:nvPr/>
        </p:nvSpPr>
        <p:spPr>
          <a:xfrm>
            <a:off x="457200" y="2979141"/>
            <a:ext cx="8229600" cy="323891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r>
              <a:rPr lang="en-US" sz="3000" b="1" dirty="0">
                <a:solidFill>
                  <a:schemeClr val="tx2"/>
                </a:solidFill>
              </a:rPr>
              <a:t>Data Catalog / Library</a:t>
            </a:r>
          </a:p>
          <a:p>
            <a:r>
              <a:rPr lang="en-US" sz="2000" b="1" dirty="0">
                <a:solidFill>
                  <a:schemeClr val="tx1"/>
                </a:solidFill>
              </a:rPr>
              <a:t>Definition: </a:t>
            </a:r>
            <a:r>
              <a:rPr lang="en-US" sz="2000" dirty="0">
                <a:solidFill>
                  <a:schemeClr val="tx2"/>
                </a:solidFill>
              </a:rPr>
              <a:t>A detailed and comprehensive data inventory that makes data appropriately discoverable. </a:t>
            </a:r>
          </a:p>
          <a:p>
            <a:endParaRPr lang="en-US" sz="2000" b="1" dirty="0">
              <a:solidFill>
                <a:schemeClr val="tx2"/>
              </a:solidFill>
            </a:endParaRPr>
          </a:p>
          <a:p>
            <a:r>
              <a:rPr lang="en-US" sz="2000" b="1" dirty="0">
                <a:solidFill>
                  <a:schemeClr val="tx1"/>
                </a:solidFill>
              </a:rPr>
              <a:t>Value: </a:t>
            </a:r>
            <a:r>
              <a:rPr lang="en-US" sz="2000" dirty="0">
                <a:solidFill>
                  <a:schemeClr val="tx2"/>
                </a:solidFill>
              </a:rPr>
              <a:t>Knowing what information is available and how it can be related allows for new insights, knowledge, and wisdom. </a:t>
            </a:r>
          </a:p>
          <a:p>
            <a:pPr lvl="0"/>
            <a:endParaRPr lang="en-US" b="1" dirty="0"/>
          </a:p>
          <a:p>
            <a:pPr marL="285750" indent="-285750" algn="l">
              <a:buFont typeface="Arial" panose="020B0604020202020204" pitchFamily="34" charset="0"/>
              <a:buChar char="•"/>
            </a:pPr>
            <a:endParaRPr lang="en-US" sz="2000" dirty="0">
              <a:solidFill>
                <a:schemeClr val="tx2"/>
              </a:solidFill>
            </a:endParaRPr>
          </a:p>
          <a:p>
            <a:pPr algn="l"/>
            <a:endParaRPr lang="en-US" sz="2000" dirty="0">
              <a:solidFill>
                <a:schemeClr val="tx2"/>
              </a:solidFill>
            </a:endParaRPr>
          </a:p>
        </p:txBody>
      </p:sp>
      <p:pic>
        <p:nvPicPr>
          <p:cNvPr id="9" name="Graphic 8" descr="Open book">
            <a:extLst>
              <a:ext uri="{FF2B5EF4-FFF2-40B4-BE49-F238E27FC236}">
                <a16:creationId xmlns:a16="http://schemas.microsoft.com/office/drawing/2014/main" id="{D022D2B1-189D-43D9-9584-83803CC3D9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4223" y="1963442"/>
            <a:ext cx="1095555" cy="1095555"/>
          </a:xfrm>
          <a:prstGeom prst="rect">
            <a:avLst/>
          </a:prstGeom>
        </p:spPr>
      </p:pic>
      <p:sp>
        <p:nvSpPr>
          <p:cNvPr id="3" name="Slide Number Placeholder 2">
            <a:extLst>
              <a:ext uri="{FF2B5EF4-FFF2-40B4-BE49-F238E27FC236}">
                <a16:creationId xmlns:a16="http://schemas.microsoft.com/office/drawing/2014/main" id="{B79304DA-303C-4F58-BD6D-4419E27849BE}"/>
              </a:ext>
            </a:extLst>
          </p:cNvPr>
          <p:cNvSpPr>
            <a:spLocks noGrp="1"/>
          </p:cNvSpPr>
          <p:nvPr>
            <p:ph type="sldNum" sz="quarter" idx="12"/>
          </p:nvPr>
        </p:nvSpPr>
        <p:spPr/>
        <p:txBody>
          <a:bodyPr/>
          <a:lstStyle/>
          <a:p>
            <a:fld id="{C187D63C-B224-5F4E-84CB-62AC19F45557}" type="slidenum">
              <a:rPr lang="en-US" smtClean="0"/>
              <a:t>18</a:t>
            </a:fld>
            <a:endParaRPr lang="en-US"/>
          </a:p>
        </p:txBody>
      </p:sp>
    </p:spTree>
    <p:extLst>
      <p:ext uri="{BB962C8B-B14F-4D97-AF65-F5344CB8AC3E}">
        <p14:creationId xmlns:p14="http://schemas.microsoft.com/office/powerpoint/2010/main" val="104492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89DB2D-D0DC-4196-BFDC-6A190311CD30}"/>
              </a:ext>
            </a:extLst>
          </p:cNvPr>
          <p:cNvSpPr txBox="1">
            <a:spLocks/>
          </p:cNvSpPr>
          <p:nvPr/>
        </p:nvSpPr>
        <p:spPr>
          <a:xfrm>
            <a:off x="457200" y="1177387"/>
            <a:ext cx="8229600" cy="8659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dirty="0"/>
              <a:t>Value Propositions</a:t>
            </a:r>
          </a:p>
        </p:txBody>
      </p:sp>
      <p:sp>
        <p:nvSpPr>
          <p:cNvPr id="6" name="Content Placeholder 2">
            <a:extLst>
              <a:ext uri="{FF2B5EF4-FFF2-40B4-BE49-F238E27FC236}">
                <a16:creationId xmlns:a16="http://schemas.microsoft.com/office/drawing/2014/main" id="{4E659D87-C54B-4996-820F-E91E15AB329E}"/>
              </a:ext>
            </a:extLst>
          </p:cNvPr>
          <p:cNvSpPr txBox="1">
            <a:spLocks/>
          </p:cNvSpPr>
          <p:nvPr/>
        </p:nvSpPr>
        <p:spPr>
          <a:xfrm>
            <a:off x="457200" y="2970752"/>
            <a:ext cx="8229599" cy="33157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r>
              <a:rPr lang="en-US" sz="3000" b="1" dirty="0">
                <a:solidFill>
                  <a:schemeClr val="tx2"/>
                </a:solidFill>
              </a:rPr>
              <a:t>Data Security</a:t>
            </a:r>
          </a:p>
          <a:p>
            <a:r>
              <a:rPr lang="en-US" sz="2000" b="1" dirty="0">
                <a:solidFill>
                  <a:schemeClr val="tx1"/>
                </a:solidFill>
              </a:rPr>
              <a:t>Definition: </a:t>
            </a:r>
            <a:r>
              <a:rPr lang="en-US" sz="2000" dirty="0">
                <a:solidFill>
                  <a:schemeClr val="tx2"/>
                </a:solidFill>
              </a:rPr>
              <a:t>Data Security means protecting digital data from unauthorized access and unwanted actions. </a:t>
            </a:r>
            <a:endParaRPr lang="en-US" sz="2000" b="1" dirty="0">
              <a:solidFill>
                <a:schemeClr val="tx2"/>
              </a:solidFill>
            </a:endParaRPr>
          </a:p>
          <a:p>
            <a:endParaRPr lang="en-US" sz="2000" dirty="0">
              <a:solidFill>
                <a:schemeClr val="tx2"/>
              </a:solidFill>
            </a:endParaRPr>
          </a:p>
          <a:p>
            <a:r>
              <a:rPr lang="en-US" sz="2000" b="1" dirty="0">
                <a:solidFill>
                  <a:schemeClr val="tx1"/>
                </a:solidFill>
              </a:rPr>
              <a:t>Value: </a:t>
            </a:r>
            <a:r>
              <a:rPr lang="en-US" sz="2000" dirty="0">
                <a:solidFill>
                  <a:schemeClr val="tx2"/>
                </a:solidFill>
              </a:rPr>
              <a:t>Knowing what data is restricted or protected allows implementation of proper security measures to protect the privacy and confidentiality of the data.</a:t>
            </a:r>
          </a:p>
          <a:p>
            <a:pPr lvl="0"/>
            <a:endParaRPr lang="en-US" sz="2000" dirty="0"/>
          </a:p>
          <a:p>
            <a:pPr marL="285750" indent="-285750" algn="l">
              <a:buFont typeface="Arial" panose="020B0604020202020204" pitchFamily="34" charset="0"/>
              <a:buChar char="•"/>
            </a:pPr>
            <a:endParaRPr lang="en-US" sz="2000" dirty="0">
              <a:solidFill>
                <a:schemeClr val="tx2"/>
              </a:solidFill>
            </a:endParaRPr>
          </a:p>
          <a:p>
            <a:pPr marL="285750" indent="-285750" algn="l">
              <a:buFont typeface="Arial" panose="020B0604020202020204" pitchFamily="34" charset="0"/>
              <a:buChar char="•"/>
            </a:pPr>
            <a:endParaRPr lang="en-US" sz="2000" dirty="0">
              <a:solidFill>
                <a:schemeClr val="tx2"/>
              </a:solidFill>
            </a:endParaRPr>
          </a:p>
          <a:p>
            <a:pPr marL="285750" indent="-285750" algn="l">
              <a:buFont typeface="Arial" panose="020B0604020202020204" pitchFamily="34" charset="0"/>
              <a:buChar char="•"/>
            </a:pPr>
            <a:endParaRPr lang="en-US" sz="2000" dirty="0">
              <a:solidFill>
                <a:schemeClr val="tx2"/>
              </a:solidFill>
            </a:endParaRPr>
          </a:p>
          <a:p>
            <a:pPr marL="285750" indent="-285750" algn="l">
              <a:buFont typeface="Arial" panose="020B0604020202020204" pitchFamily="34" charset="0"/>
              <a:buChar char="•"/>
            </a:pPr>
            <a:endParaRPr lang="en-US" sz="2000" dirty="0">
              <a:solidFill>
                <a:schemeClr val="tx2"/>
              </a:solidFill>
            </a:endParaRPr>
          </a:p>
          <a:p>
            <a:pPr algn="l"/>
            <a:endParaRPr lang="en-US" sz="2000" dirty="0">
              <a:solidFill>
                <a:schemeClr val="tx2"/>
              </a:solidFill>
            </a:endParaRPr>
          </a:p>
        </p:txBody>
      </p:sp>
      <p:pic>
        <p:nvPicPr>
          <p:cNvPr id="7" name="Graphic 6" descr="Lock">
            <a:extLst>
              <a:ext uri="{FF2B5EF4-FFF2-40B4-BE49-F238E27FC236}">
                <a16:creationId xmlns:a16="http://schemas.microsoft.com/office/drawing/2014/main" id="{E025AC3A-598A-441B-A452-86996B354D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5406" y="1950432"/>
            <a:ext cx="1113185" cy="1113185"/>
          </a:xfrm>
          <a:prstGeom prst="rect">
            <a:avLst/>
          </a:prstGeom>
        </p:spPr>
      </p:pic>
      <p:sp>
        <p:nvSpPr>
          <p:cNvPr id="3" name="Slide Number Placeholder 2">
            <a:extLst>
              <a:ext uri="{FF2B5EF4-FFF2-40B4-BE49-F238E27FC236}">
                <a16:creationId xmlns:a16="http://schemas.microsoft.com/office/drawing/2014/main" id="{41321639-A524-460F-BD40-933280D19B78}"/>
              </a:ext>
            </a:extLst>
          </p:cNvPr>
          <p:cNvSpPr>
            <a:spLocks noGrp="1"/>
          </p:cNvSpPr>
          <p:nvPr>
            <p:ph type="sldNum" sz="quarter" idx="12"/>
          </p:nvPr>
        </p:nvSpPr>
        <p:spPr/>
        <p:txBody>
          <a:bodyPr/>
          <a:lstStyle/>
          <a:p>
            <a:fld id="{C187D63C-B224-5F4E-84CB-62AC19F45557}" type="slidenum">
              <a:rPr lang="en-US" smtClean="0"/>
              <a:t>19</a:t>
            </a:fld>
            <a:endParaRPr lang="en-US"/>
          </a:p>
        </p:txBody>
      </p:sp>
    </p:spTree>
    <p:extLst>
      <p:ext uri="{BB962C8B-B14F-4D97-AF65-F5344CB8AC3E}">
        <p14:creationId xmlns:p14="http://schemas.microsoft.com/office/powerpoint/2010/main" val="4056713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710E-2C45-4651-B57D-AF6A66200D6B}"/>
              </a:ext>
            </a:extLst>
          </p:cNvPr>
          <p:cNvSpPr>
            <a:spLocks noGrp="1"/>
          </p:cNvSpPr>
          <p:nvPr>
            <p:ph type="ctrTitle"/>
          </p:nvPr>
        </p:nvSpPr>
        <p:spPr/>
        <p:txBody>
          <a:bodyPr>
            <a:normAutofit fontScale="90000"/>
          </a:bodyPr>
          <a:lstStyle/>
          <a:p>
            <a:pPr algn="l"/>
            <a:r>
              <a:rPr lang="en-US" dirty="0">
                <a:latin typeface="Calibri Light" panose="020F0302020204030204" pitchFamily="34" charset="0"/>
                <a:cs typeface="Calibri Light" panose="020F0302020204030204" pitchFamily="34" charset="0"/>
              </a:rPr>
              <a:t>Remote Meeting Instructions</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Phil Martinez</a:t>
            </a:r>
            <a:br>
              <a:rPr lang="en-US" dirty="0">
                <a:latin typeface="Calibri Light" panose="020F0302020204030204" pitchFamily="34" charset="0"/>
                <a:cs typeface="Calibri Light" panose="020F0302020204030204" pitchFamily="34" charset="0"/>
              </a:rPr>
            </a:br>
            <a:endParaRPr lang="en-US" sz="4000" b="1" dirty="0">
              <a:latin typeface="Calibri Light" panose="020F0302020204030204" pitchFamily="34" charset="0"/>
              <a:cs typeface="Calibri Light" panose="020F0302020204030204" pitchFamily="34" charset="0"/>
            </a:endParaRPr>
          </a:p>
        </p:txBody>
      </p:sp>
      <p:sp>
        <p:nvSpPr>
          <p:cNvPr id="4" name="Content Placeholder 3">
            <a:extLst>
              <a:ext uri="{FF2B5EF4-FFF2-40B4-BE49-F238E27FC236}">
                <a16:creationId xmlns:a16="http://schemas.microsoft.com/office/drawing/2014/main" id="{CF34BC80-8829-4F8C-BD37-0C5895340B45}"/>
              </a:ext>
            </a:extLst>
          </p:cNvPr>
          <p:cNvSpPr txBox="1">
            <a:spLocks noGrp="1"/>
          </p:cNvSpPr>
          <p:nvPr>
            <p:ph idx="1"/>
          </p:nvPr>
        </p:nvSpPr>
        <p:spPr>
          <a:xfrm>
            <a:off x="567599" y="642765"/>
            <a:ext cx="8052419" cy="1107996"/>
          </a:xfrm>
          <a:prstGeom prst="rect">
            <a:avLst/>
          </a:prstGeom>
          <a:noFill/>
        </p:spPr>
        <p:txBody>
          <a:bodyPr wrap="square" rtlCol="0">
            <a:spAutoFit/>
          </a:bodyPr>
          <a:lstStyle/>
          <a:p>
            <a:endParaRPr lang="en-US" sz="36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BE2F47CE-EF65-4139-A2B0-ADF11F8DAED7}"/>
              </a:ext>
            </a:extLst>
          </p:cNvPr>
          <p:cNvSpPr txBox="1"/>
          <p:nvPr/>
        </p:nvSpPr>
        <p:spPr>
          <a:xfrm>
            <a:off x="106018" y="2199861"/>
            <a:ext cx="8666921" cy="3046988"/>
          </a:xfrm>
          <a:prstGeom prst="rect">
            <a:avLst/>
          </a:prstGeom>
          <a:noFill/>
          <a:ln w="28575">
            <a:solidFill>
              <a:schemeClr val="accent6"/>
            </a:solidFill>
          </a:ln>
        </p:spPr>
        <p:txBody>
          <a:bodyPr wrap="square" rtlCol="0">
            <a:spAutoFit/>
          </a:bodyPr>
          <a:lstStyle/>
          <a:p>
            <a:pPr marL="342900" indent="-342900">
              <a:buFont typeface="+mj-lt"/>
              <a:buAutoNum type="arabicPeriod"/>
            </a:pPr>
            <a:r>
              <a:rPr lang="en-US" sz="2400" dirty="0"/>
              <a:t>This meeting is being recorded.</a:t>
            </a:r>
          </a:p>
          <a:p>
            <a:pPr marL="342900" indent="-342900">
              <a:buFont typeface="+mj-lt"/>
              <a:buAutoNum type="arabicPeriod"/>
            </a:pPr>
            <a:r>
              <a:rPr lang="en-US" sz="2400" dirty="0"/>
              <a:t>If you want to make a comment, please raise your hand or put your comment in the chat.   </a:t>
            </a:r>
          </a:p>
          <a:p>
            <a:pPr marL="342900" indent="-342900">
              <a:buFont typeface="+mj-lt"/>
              <a:buAutoNum type="arabicPeriod"/>
            </a:pPr>
            <a:r>
              <a:rPr lang="en-US" sz="2400" dirty="0"/>
              <a:t>Any comment in the chat will be addressed for the recording.</a:t>
            </a:r>
          </a:p>
          <a:p>
            <a:pPr marL="342900" indent="-342900">
              <a:buFont typeface="+mj-lt"/>
              <a:buAutoNum type="arabicPeriod"/>
            </a:pPr>
            <a:r>
              <a:rPr lang="en-US" sz="2400" dirty="0"/>
              <a:t>If you are joining via phone, you will be muted initially.  During Public Comments, your phone will be unmuted and you will be able to make a comment if desired. </a:t>
            </a:r>
          </a:p>
        </p:txBody>
      </p:sp>
    </p:spTree>
    <p:extLst>
      <p:ext uri="{BB962C8B-B14F-4D97-AF65-F5344CB8AC3E}">
        <p14:creationId xmlns:p14="http://schemas.microsoft.com/office/powerpoint/2010/main" val="1132334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89DB2D-D0DC-4196-BFDC-6A190311CD30}"/>
              </a:ext>
            </a:extLst>
          </p:cNvPr>
          <p:cNvSpPr txBox="1">
            <a:spLocks/>
          </p:cNvSpPr>
          <p:nvPr/>
        </p:nvSpPr>
        <p:spPr>
          <a:xfrm>
            <a:off x="457200" y="1177387"/>
            <a:ext cx="8229600" cy="8659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dirty="0"/>
              <a:t>Value Propositions</a:t>
            </a:r>
          </a:p>
        </p:txBody>
      </p:sp>
      <p:sp>
        <p:nvSpPr>
          <p:cNvPr id="6" name="Content Placeholder 2">
            <a:extLst>
              <a:ext uri="{FF2B5EF4-FFF2-40B4-BE49-F238E27FC236}">
                <a16:creationId xmlns:a16="http://schemas.microsoft.com/office/drawing/2014/main" id="{4E659D87-C54B-4996-820F-E91E15AB329E}"/>
              </a:ext>
            </a:extLst>
          </p:cNvPr>
          <p:cNvSpPr txBox="1">
            <a:spLocks/>
          </p:cNvSpPr>
          <p:nvPr/>
        </p:nvSpPr>
        <p:spPr>
          <a:xfrm>
            <a:off x="457200" y="2962363"/>
            <a:ext cx="8229599" cy="33241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r>
              <a:rPr lang="en-US" sz="3000" b="1" dirty="0">
                <a:solidFill>
                  <a:schemeClr val="tx2"/>
                </a:solidFill>
              </a:rPr>
              <a:t>Data Integrity</a:t>
            </a:r>
          </a:p>
          <a:p>
            <a:r>
              <a:rPr lang="en-US" sz="2000" b="1" dirty="0">
                <a:solidFill>
                  <a:schemeClr val="tx1"/>
                </a:solidFill>
              </a:rPr>
              <a:t>Definition: </a:t>
            </a:r>
            <a:r>
              <a:rPr lang="en-US" sz="2000" dirty="0">
                <a:solidFill>
                  <a:schemeClr val="tx2"/>
                </a:solidFill>
              </a:rPr>
              <a:t>Data integrity is the overall accuracy, completeness, relevance, timeliness, and consistency of data and metadata.</a:t>
            </a:r>
          </a:p>
          <a:p>
            <a:endParaRPr lang="en-US" sz="2000" dirty="0">
              <a:solidFill>
                <a:schemeClr val="tx1"/>
              </a:solidFill>
            </a:endParaRPr>
          </a:p>
          <a:p>
            <a:r>
              <a:rPr lang="en-US" sz="2000" b="1" dirty="0">
                <a:solidFill>
                  <a:schemeClr val="tx1"/>
                </a:solidFill>
              </a:rPr>
              <a:t>Value: </a:t>
            </a:r>
            <a:r>
              <a:rPr lang="en-US" sz="2000" dirty="0">
                <a:solidFill>
                  <a:schemeClr val="tx2"/>
                </a:solidFill>
              </a:rPr>
              <a:t>Maintaining data integrity allows users to trust data and generate reliable insights. Strong data integrity guidelines support validity, stability, searchability, and recoverability</a:t>
            </a:r>
            <a:r>
              <a:rPr lang="en-US" sz="2000" dirty="0">
                <a:solidFill>
                  <a:schemeClr val="tx1"/>
                </a:solidFill>
              </a:rPr>
              <a:t>.</a:t>
            </a:r>
          </a:p>
        </p:txBody>
      </p:sp>
      <p:pic>
        <p:nvPicPr>
          <p:cNvPr id="3" name="Graphic 2" descr="Scales of justice">
            <a:extLst>
              <a:ext uri="{FF2B5EF4-FFF2-40B4-BE49-F238E27FC236}">
                <a16:creationId xmlns:a16="http://schemas.microsoft.com/office/drawing/2014/main" id="{3DA47AD6-0B4E-4BE6-BC93-2976C0A287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798" y="1938631"/>
            <a:ext cx="1023732" cy="1023732"/>
          </a:xfrm>
          <a:prstGeom prst="rect">
            <a:avLst/>
          </a:prstGeom>
        </p:spPr>
      </p:pic>
      <p:sp>
        <p:nvSpPr>
          <p:cNvPr id="4" name="Slide Number Placeholder 3">
            <a:extLst>
              <a:ext uri="{FF2B5EF4-FFF2-40B4-BE49-F238E27FC236}">
                <a16:creationId xmlns:a16="http://schemas.microsoft.com/office/drawing/2014/main" id="{18ED47BB-62B7-45E1-AAB3-0AF7104B7658}"/>
              </a:ext>
            </a:extLst>
          </p:cNvPr>
          <p:cNvSpPr>
            <a:spLocks noGrp="1"/>
          </p:cNvSpPr>
          <p:nvPr>
            <p:ph type="sldNum" sz="quarter" idx="12"/>
          </p:nvPr>
        </p:nvSpPr>
        <p:spPr/>
        <p:txBody>
          <a:bodyPr/>
          <a:lstStyle/>
          <a:p>
            <a:fld id="{C187D63C-B224-5F4E-84CB-62AC19F45557}" type="slidenum">
              <a:rPr lang="en-US" smtClean="0"/>
              <a:t>20</a:t>
            </a:fld>
            <a:endParaRPr lang="en-US"/>
          </a:p>
        </p:txBody>
      </p:sp>
    </p:spTree>
    <p:extLst>
      <p:ext uri="{BB962C8B-B14F-4D97-AF65-F5344CB8AC3E}">
        <p14:creationId xmlns:p14="http://schemas.microsoft.com/office/powerpoint/2010/main" val="156432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89DB2D-D0DC-4196-BFDC-6A190311CD30}"/>
              </a:ext>
            </a:extLst>
          </p:cNvPr>
          <p:cNvSpPr txBox="1">
            <a:spLocks/>
          </p:cNvSpPr>
          <p:nvPr/>
        </p:nvSpPr>
        <p:spPr>
          <a:xfrm>
            <a:off x="457200" y="1177387"/>
            <a:ext cx="8229600" cy="8659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dirty="0"/>
              <a:t>Value Propositions</a:t>
            </a:r>
          </a:p>
        </p:txBody>
      </p:sp>
      <p:sp>
        <p:nvSpPr>
          <p:cNvPr id="6" name="Content Placeholder 2">
            <a:extLst>
              <a:ext uri="{FF2B5EF4-FFF2-40B4-BE49-F238E27FC236}">
                <a16:creationId xmlns:a16="http://schemas.microsoft.com/office/drawing/2014/main" id="{4E659D87-C54B-4996-820F-E91E15AB329E}"/>
              </a:ext>
            </a:extLst>
          </p:cNvPr>
          <p:cNvSpPr txBox="1">
            <a:spLocks/>
          </p:cNvSpPr>
          <p:nvPr/>
        </p:nvSpPr>
        <p:spPr>
          <a:xfrm>
            <a:off x="457200" y="2970752"/>
            <a:ext cx="8229599" cy="3315749"/>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r>
              <a:rPr lang="en-US" sz="3000" b="1" dirty="0">
                <a:solidFill>
                  <a:schemeClr val="tx2"/>
                </a:solidFill>
              </a:rPr>
              <a:t>Data Accessibility &amp; Sharing</a:t>
            </a:r>
          </a:p>
          <a:p>
            <a:r>
              <a:rPr lang="en-US" sz="2000" b="1" dirty="0">
                <a:solidFill>
                  <a:schemeClr val="tx1"/>
                </a:solidFill>
              </a:rPr>
              <a:t>Definition: </a:t>
            </a:r>
            <a:r>
              <a:rPr lang="en-US" sz="2000" i="1" u="sng" dirty="0">
                <a:solidFill>
                  <a:schemeClr val="tx2"/>
                </a:solidFill>
              </a:rPr>
              <a:t>Data access</a:t>
            </a:r>
            <a:r>
              <a:rPr lang="en-US" sz="2000" dirty="0">
                <a:solidFill>
                  <a:schemeClr val="tx2"/>
                </a:solidFill>
              </a:rPr>
              <a:t> is the on-demand, authorized ability to retrieve, modify, copy, or move data from IT systems based on organizational roles or responsibilities. </a:t>
            </a:r>
            <a:r>
              <a:rPr lang="en-US" sz="2000" i="1" u="sng" dirty="0">
                <a:solidFill>
                  <a:schemeClr val="tx2"/>
                </a:solidFill>
              </a:rPr>
              <a:t>Data sharing</a:t>
            </a:r>
            <a:r>
              <a:rPr lang="en-US" sz="2000" i="1" dirty="0">
                <a:solidFill>
                  <a:schemeClr val="tx2"/>
                </a:solidFill>
              </a:rPr>
              <a:t> </a:t>
            </a:r>
            <a:r>
              <a:rPr lang="en-US" sz="2000" dirty="0">
                <a:solidFill>
                  <a:schemeClr val="tx2"/>
                </a:solidFill>
              </a:rPr>
              <a:t>means</a:t>
            </a:r>
            <a:r>
              <a:rPr lang="en-US" sz="2000" i="1" dirty="0">
                <a:solidFill>
                  <a:schemeClr val="tx2"/>
                </a:solidFill>
              </a:rPr>
              <a:t> </a:t>
            </a:r>
            <a:r>
              <a:rPr lang="en-US" sz="2100" i="1" dirty="0">
                <a:solidFill>
                  <a:schemeClr val="tx2"/>
                </a:solidFill>
              </a:rPr>
              <a:t>s</a:t>
            </a:r>
            <a:r>
              <a:rPr lang="en-US" sz="2100" dirty="0">
                <a:solidFill>
                  <a:schemeClr val="tx2"/>
                </a:solidFill>
              </a:rPr>
              <a:t>ending data, receiving data, or both to </a:t>
            </a:r>
            <a:r>
              <a:rPr lang="en-US" sz="2000" dirty="0">
                <a:solidFill>
                  <a:schemeClr val="tx2"/>
                </a:solidFill>
              </a:rPr>
              <a:t>advance shared objectives according to certain terms &amp; conditions.</a:t>
            </a:r>
            <a:endParaRPr lang="en-US" sz="2000" b="1" i="1" dirty="0">
              <a:solidFill>
                <a:schemeClr val="tx2"/>
              </a:solidFill>
            </a:endParaRPr>
          </a:p>
          <a:p>
            <a:endParaRPr lang="en-US" sz="2000" b="1" dirty="0">
              <a:solidFill>
                <a:schemeClr val="tx2"/>
              </a:solidFill>
            </a:endParaRPr>
          </a:p>
          <a:p>
            <a:r>
              <a:rPr lang="en-US" sz="2000" b="1" dirty="0">
                <a:solidFill>
                  <a:schemeClr val="tx1"/>
                </a:solidFill>
              </a:rPr>
              <a:t>Value: </a:t>
            </a:r>
            <a:r>
              <a:rPr lang="en-US" sz="2000" dirty="0">
                <a:solidFill>
                  <a:schemeClr val="tx2"/>
                </a:solidFill>
              </a:rPr>
              <a:t>Proper data access and ability to share with internal and external partners allows County agencies to leverage the power of data to advance greater public good. </a:t>
            </a:r>
            <a:endParaRPr lang="en-US" sz="2000" b="1" dirty="0"/>
          </a:p>
          <a:p>
            <a:pPr algn="l"/>
            <a:endParaRPr lang="en-US" sz="2000" dirty="0">
              <a:solidFill>
                <a:schemeClr val="tx2"/>
              </a:solidFill>
            </a:endParaRPr>
          </a:p>
        </p:txBody>
      </p:sp>
      <p:pic>
        <p:nvPicPr>
          <p:cNvPr id="3" name="Graphic 2" descr="Network">
            <a:extLst>
              <a:ext uri="{FF2B5EF4-FFF2-40B4-BE49-F238E27FC236}">
                <a16:creationId xmlns:a16="http://schemas.microsoft.com/office/drawing/2014/main" id="{4E9DC47B-95AA-458E-BDDD-4A94D561A7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0376" y="1867507"/>
            <a:ext cx="1103245" cy="1103245"/>
          </a:xfrm>
          <a:prstGeom prst="rect">
            <a:avLst/>
          </a:prstGeom>
        </p:spPr>
      </p:pic>
      <p:sp>
        <p:nvSpPr>
          <p:cNvPr id="4" name="Slide Number Placeholder 3">
            <a:extLst>
              <a:ext uri="{FF2B5EF4-FFF2-40B4-BE49-F238E27FC236}">
                <a16:creationId xmlns:a16="http://schemas.microsoft.com/office/drawing/2014/main" id="{0D059468-EDB0-44EF-AFA2-B920278816E3}"/>
              </a:ext>
            </a:extLst>
          </p:cNvPr>
          <p:cNvSpPr>
            <a:spLocks noGrp="1"/>
          </p:cNvSpPr>
          <p:nvPr>
            <p:ph type="sldNum" sz="quarter" idx="12"/>
          </p:nvPr>
        </p:nvSpPr>
        <p:spPr/>
        <p:txBody>
          <a:bodyPr/>
          <a:lstStyle/>
          <a:p>
            <a:fld id="{C187D63C-B224-5F4E-84CB-62AC19F45557}" type="slidenum">
              <a:rPr lang="en-US" smtClean="0"/>
              <a:t>21</a:t>
            </a:fld>
            <a:endParaRPr lang="en-US"/>
          </a:p>
        </p:txBody>
      </p:sp>
    </p:spTree>
    <p:extLst>
      <p:ext uri="{BB962C8B-B14F-4D97-AF65-F5344CB8AC3E}">
        <p14:creationId xmlns:p14="http://schemas.microsoft.com/office/powerpoint/2010/main" val="4225563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89DB2D-D0DC-4196-BFDC-6A190311CD30}"/>
              </a:ext>
            </a:extLst>
          </p:cNvPr>
          <p:cNvSpPr txBox="1">
            <a:spLocks/>
          </p:cNvSpPr>
          <p:nvPr/>
        </p:nvSpPr>
        <p:spPr>
          <a:xfrm>
            <a:off x="457200" y="1177387"/>
            <a:ext cx="8229600" cy="8659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dirty="0"/>
              <a:t>Value Propositions</a:t>
            </a:r>
          </a:p>
        </p:txBody>
      </p:sp>
      <p:sp>
        <p:nvSpPr>
          <p:cNvPr id="6" name="Content Placeholder 2">
            <a:extLst>
              <a:ext uri="{FF2B5EF4-FFF2-40B4-BE49-F238E27FC236}">
                <a16:creationId xmlns:a16="http://schemas.microsoft.com/office/drawing/2014/main" id="{4E659D87-C54B-4996-820F-E91E15AB329E}"/>
              </a:ext>
            </a:extLst>
          </p:cNvPr>
          <p:cNvSpPr txBox="1">
            <a:spLocks/>
          </p:cNvSpPr>
          <p:nvPr/>
        </p:nvSpPr>
        <p:spPr>
          <a:xfrm>
            <a:off x="457200" y="2962363"/>
            <a:ext cx="8229599" cy="3324138"/>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nSpc>
                <a:spcPct val="120000"/>
              </a:lnSpc>
            </a:pPr>
            <a:r>
              <a:rPr lang="en-US" sz="3500" b="1" dirty="0">
                <a:solidFill>
                  <a:schemeClr val="tx2"/>
                </a:solidFill>
              </a:rPr>
              <a:t>Data Risk &amp; Liability</a:t>
            </a:r>
            <a:endParaRPr lang="en-US" sz="3500" dirty="0">
              <a:solidFill>
                <a:schemeClr val="tx2"/>
              </a:solidFill>
            </a:endParaRPr>
          </a:p>
          <a:p>
            <a:pPr>
              <a:lnSpc>
                <a:spcPct val="120000"/>
              </a:lnSpc>
            </a:pPr>
            <a:r>
              <a:rPr lang="en-US" sz="2400" b="1" dirty="0">
                <a:solidFill>
                  <a:schemeClr val="tx1"/>
                </a:solidFill>
              </a:rPr>
              <a:t>Definition: </a:t>
            </a:r>
            <a:r>
              <a:rPr lang="en-US" sz="2400" dirty="0">
                <a:solidFill>
                  <a:schemeClr val="tx2"/>
                </a:solidFill>
              </a:rPr>
              <a:t>The risks in information means there is a financial liability inherent in all data or content that is based on regulatory and ethical misuse or mismanagement. </a:t>
            </a:r>
          </a:p>
          <a:p>
            <a:pPr>
              <a:lnSpc>
                <a:spcPct val="120000"/>
              </a:lnSpc>
            </a:pPr>
            <a:endParaRPr lang="en-US" sz="2400" dirty="0">
              <a:solidFill>
                <a:schemeClr val="tx2"/>
              </a:solidFill>
            </a:endParaRPr>
          </a:p>
          <a:p>
            <a:pPr>
              <a:lnSpc>
                <a:spcPct val="120000"/>
              </a:lnSpc>
            </a:pPr>
            <a:r>
              <a:rPr lang="en-US" sz="2400" b="1" dirty="0">
                <a:solidFill>
                  <a:schemeClr val="tx1"/>
                </a:solidFill>
              </a:rPr>
              <a:t>Value: </a:t>
            </a:r>
            <a:r>
              <a:rPr lang="en-US" sz="2400" dirty="0">
                <a:solidFill>
                  <a:schemeClr val="tx2"/>
                </a:solidFill>
              </a:rPr>
              <a:t>Recognizing risks and liability associated with data will promote appropriate measures for data collection, retention, disposal and security to protect county from litigation and malicious ransomware attacks. </a:t>
            </a:r>
            <a:endParaRPr lang="en-US" sz="2800" dirty="0">
              <a:solidFill>
                <a:schemeClr val="tx2"/>
              </a:solidFill>
            </a:endParaRPr>
          </a:p>
          <a:p>
            <a:pPr>
              <a:lnSpc>
                <a:spcPct val="120000"/>
              </a:lnSpc>
            </a:pPr>
            <a:endParaRPr lang="en-US" sz="2400" dirty="0">
              <a:solidFill>
                <a:schemeClr val="tx2"/>
              </a:solidFill>
            </a:endParaRPr>
          </a:p>
        </p:txBody>
      </p:sp>
      <p:pic>
        <p:nvPicPr>
          <p:cNvPr id="4" name="Graphic 3" descr="Warning">
            <a:extLst>
              <a:ext uri="{FF2B5EF4-FFF2-40B4-BE49-F238E27FC236}">
                <a16:creationId xmlns:a16="http://schemas.microsoft.com/office/drawing/2014/main" id="{8DC1C60C-49B2-4721-9D37-F2AC9A40CA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5345" y="1956176"/>
            <a:ext cx="1093306" cy="1093306"/>
          </a:xfrm>
          <a:prstGeom prst="rect">
            <a:avLst/>
          </a:prstGeom>
        </p:spPr>
      </p:pic>
      <p:sp>
        <p:nvSpPr>
          <p:cNvPr id="3" name="Slide Number Placeholder 2">
            <a:extLst>
              <a:ext uri="{FF2B5EF4-FFF2-40B4-BE49-F238E27FC236}">
                <a16:creationId xmlns:a16="http://schemas.microsoft.com/office/drawing/2014/main" id="{C7236FF8-0DE3-41B5-8971-338243A41BA1}"/>
              </a:ext>
            </a:extLst>
          </p:cNvPr>
          <p:cNvSpPr>
            <a:spLocks noGrp="1"/>
          </p:cNvSpPr>
          <p:nvPr>
            <p:ph type="sldNum" sz="quarter" idx="12"/>
          </p:nvPr>
        </p:nvSpPr>
        <p:spPr/>
        <p:txBody>
          <a:bodyPr/>
          <a:lstStyle/>
          <a:p>
            <a:fld id="{C187D63C-B224-5F4E-84CB-62AC19F45557}" type="slidenum">
              <a:rPr lang="en-US" smtClean="0"/>
              <a:t>22</a:t>
            </a:fld>
            <a:endParaRPr lang="en-US"/>
          </a:p>
        </p:txBody>
      </p:sp>
    </p:spTree>
    <p:extLst>
      <p:ext uri="{BB962C8B-B14F-4D97-AF65-F5344CB8AC3E}">
        <p14:creationId xmlns:p14="http://schemas.microsoft.com/office/powerpoint/2010/main" val="1704054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8E94-7E7B-4C79-BB3E-2980783B29F0}"/>
              </a:ext>
            </a:extLst>
          </p:cNvPr>
          <p:cNvSpPr>
            <a:spLocks noGrp="1"/>
          </p:cNvSpPr>
          <p:nvPr>
            <p:ph type="title"/>
          </p:nvPr>
        </p:nvSpPr>
        <p:spPr>
          <a:xfrm>
            <a:off x="457200" y="875384"/>
            <a:ext cx="8229600" cy="865909"/>
          </a:xfrm>
        </p:spPr>
        <p:txBody>
          <a:bodyPr>
            <a:noAutofit/>
          </a:bodyPr>
          <a:lstStyle/>
          <a:p>
            <a:r>
              <a:rPr lang="en-US" sz="3200" dirty="0"/>
              <a:t>Data Gov Working Group Survey</a:t>
            </a:r>
          </a:p>
        </p:txBody>
      </p:sp>
      <p:pic>
        <p:nvPicPr>
          <p:cNvPr id="4" name="Picture 3">
            <a:extLst>
              <a:ext uri="{FF2B5EF4-FFF2-40B4-BE49-F238E27FC236}">
                <a16:creationId xmlns:a16="http://schemas.microsoft.com/office/drawing/2014/main" id="{0A0B9A5A-7044-4189-BC1E-4484F9EDEE79}"/>
              </a:ext>
            </a:extLst>
          </p:cNvPr>
          <p:cNvPicPr>
            <a:picLocks noChangeAspect="1"/>
          </p:cNvPicPr>
          <p:nvPr/>
        </p:nvPicPr>
        <p:blipFill>
          <a:blip r:embed="rId3"/>
          <a:stretch>
            <a:fillRect/>
          </a:stretch>
        </p:blipFill>
        <p:spPr>
          <a:xfrm>
            <a:off x="214718" y="1741292"/>
            <a:ext cx="8714565" cy="4368804"/>
          </a:xfrm>
          <a:prstGeom prst="rect">
            <a:avLst/>
          </a:prstGeom>
        </p:spPr>
      </p:pic>
    </p:spTree>
    <p:extLst>
      <p:ext uri="{BB962C8B-B14F-4D97-AF65-F5344CB8AC3E}">
        <p14:creationId xmlns:p14="http://schemas.microsoft.com/office/powerpoint/2010/main" val="3529429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1661"/>
            <a:ext cx="7772400" cy="1950719"/>
          </a:xfrm>
        </p:spPr>
        <p:txBody>
          <a:bodyPr>
            <a:normAutofit fontScale="90000"/>
          </a:bodyPr>
          <a:lstStyle/>
          <a:p>
            <a:r>
              <a:rPr lang="en-US" b="1" dirty="0"/>
              <a:t>SD-HIVE:</a:t>
            </a:r>
            <a:br>
              <a:rPr lang="en-US" dirty="0"/>
            </a:br>
            <a:r>
              <a:rPr lang="en-US" dirty="0"/>
              <a:t>Social Determinants of Health</a:t>
            </a:r>
            <a:br>
              <a:rPr lang="en-US" dirty="0"/>
            </a:br>
            <a:r>
              <a:rPr lang="en-US" dirty="0"/>
              <a:t>Integrated Virtual Exchange</a:t>
            </a:r>
          </a:p>
        </p:txBody>
      </p:sp>
      <p:sp>
        <p:nvSpPr>
          <p:cNvPr id="3" name="Subtitle 2"/>
          <p:cNvSpPr>
            <a:spLocks noGrp="1"/>
          </p:cNvSpPr>
          <p:nvPr>
            <p:ph type="subTitle" idx="1"/>
          </p:nvPr>
        </p:nvSpPr>
        <p:spPr>
          <a:xfrm>
            <a:off x="2047240" y="4428490"/>
            <a:ext cx="5049520" cy="1460500"/>
          </a:xfrm>
        </p:spPr>
        <p:txBody>
          <a:bodyPr>
            <a:normAutofit/>
          </a:bodyPr>
          <a:lstStyle/>
          <a:p>
            <a:pPr fontAlgn="base"/>
            <a:r>
              <a:rPr lang="en-US" dirty="0"/>
              <a:t>Unlocking the value of data sharing to save lives</a:t>
            </a:r>
          </a:p>
        </p:txBody>
      </p:sp>
      <p:sp>
        <p:nvSpPr>
          <p:cNvPr id="5" name="Slide Number Placeholder 4">
            <a:extLst>
              <a:ext uri="{FF2B5EF4-FFF2-40B4-BE49-F238E27FC236}">
                <a16:creationId xmlns:a16="http://schemas.microsoft.com/office/drawing/2014/main" id="{122BB3A6-B30F-405C-8BAB-CB5412DFFA25}"/>
              </a:ext>
            </a:extLst>
          </p:cNvPr>
          <p:cNvSpPr>
            <a:spLocks noGrp="1"/>
          </p:cNvSpPr>
          <p:nvPr>
            <p:ph type="sldNum" sz="quarter" idx="12"/>
          </p:nvPr>
        </p:nvSpPr>
        <p:spPr/>
        <p:txBody>
          <a:bodyPr/>
          <a:lstStyle/>
          <a:p>
            <a:fld id="{C187D63C-B224-5F4E-84CB-62AC19F45557}" type="slidenum">
              <a:rPr lang="en-US" smtClean="0"/>
              <a:t>24</a:t>
            </a:fld>
            <a:endParaRPr lang="en-US"/>
          </a:p>
        </p:txBody>
      </p:sp>
    </p:spTree>
    <p:extLst>
      <p:ext uri="{BB962C8B-B14F-4D97-AF65-F5344CB8AC3E}">
        <p14:creationId xmlns:p14="http://schemas.microsoft.com/office/powerpoint/2010/main" val="873917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325"/>
            <a:ext cx="8229600" cy="778040"/>
          </a:xfrm>
        </p:spPr>
        <p:txBody>
          <a:bodyPr>
            <a:noAutofit/>
          </a:bodyPr>
          <a:lstStyle/>
          <a:p>
            <a:r>
              <a:rPr lang="en-US" sz="2800" dirty="0"/>
              <a:t>Project: Develop an </a:t>
            </a:r>
            <a:r>
              <a:rPr lang="en-US" sz="2800" i="1" dirty="0"/>
              <a:t>integrated</a:t>
            </a:r>
            <a:r>
              <a:rPr lang="en-US" sz="2800" dirty="0"/>
              <a:t> data infrastructure </a:t>
            </a:r>
            <a:br>
              <a:rPr lang="en-US" sz="2800" dirty="0"/>
            </a:br>
            <a:r>
              <a:rPr lang="en-US" sz="2800" dirty="0"/>
              <a:t>to detect emerging drug threats and save lives</a:t>
            </a:r>
          </a:p>
        </p:txBody>
      </p:sp>
      <p:grpSp>
        <p:nvGrpSpPr>
          <p:cNvPr id="12" name="Group 11">
            <a:extLst>
              <a:ext uri="{FF2B5EF4-FFF2-40B4-BE49-F238E27FC236}">
                <a16:creationId xmlns:a16="http://schemas.microsoft.com/office/drawing/2014/main" id="{03D6E4BE-ACB5-40FB-8408-159991D9072A}"/>
              </a:ext>
            </a:extLst>
          </p:cNvPr>
          <p:cNvGrpSpPr/>
          <p:nvPr/>
        </p:nvGrpSpPr>
        <p:grpSpPr>
          <a:xfrm>
            <a:off x="1953040" y="2526165"/>
            <a:ext cx="4671755" cy="4201443"/>
            <a:chOff x="2117820" y="1465364"/>
            <a:chExt cx="4671755" cy="4201443"/>
          </a:xfrm>
        </p:grpSpPr>
        <p:sp>
          <p:nvSpPr>
            <p:cNvPr id="29" name="Oval 28">
              <a:extLst>
                <a:ext uri="{FF2B5EF4-FFF2-40B4-BE49-F238E27FC236}">
                  <a16:creationId xmlns:a16="http://schemas.microsoft.com/office/drawing/2014/main" id="{086F0A33-56B6-46D8-A282-B50055C5D8EC}"/>
                </a:ext>
              </a:extLst>
            </p:cNvPr>
            <p:cNvSpPr/>
            <p:nvPr/>
          </p:nvSpPr>
          <p:spPr>
            <a:xfrm>
              <a:off x="2748901" y="1751099"/>
              <a:ext cx="3739844" cy="3588523"/>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0F9DE66-20E7-49C2-AFCF-6A65FEFBE80B}"/>
                </a:ext>
              </a:extLst>
            </p:cNvPr>
            <p:cNvGrpSpPr/>
            <p:nvPr/>
          </p:nvGrpSpPr>
          <p:grpSpPr>
            <a:xfrm>
              <a:off x="2117820" y="1465364"/>
              <a:ext cx="4671755" cy="4201443"/>
              <a:chOff x="2302385" y="1632879"/>
              <a:chExt cx="4487189" cy="4035458"/>
            </a:xfrm>
          </p:grpSpPr>
          <p:sp>
            <p:nvSpPr>
              <p:cNvPr id="18" name="Oval 17">
                <a:extLst>
                  <a:ext uri="{FF2B5EF4-FFF2-40B4-BE49-F238E27FC236}">
                    <a16:creationId xmlns:a16="http://schemas.microsoft.com/office/drawing/2014/main" id="{54DAB864-9321-4ABC-8C99-A8C0AEEAAB73}"/>
                  </a:ext>
                </a:extLst>
              </p:cNvPr>
              <p:cNvSpPr/>
              <p:nvPr/>
            </p:nvSpPr>
            <p:spPr>
              <a:xfrm>
                <a:off x="5454177" y="2009332"/>
                <a:ext cx="1215494" cy="11605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62BB392-7D92-47C8-879C-3CF3790D538F}"/>
                  </a:ext>
                </a:extLst>
              </p:cNvPr>
              <p:cNvSpPr/>
              <p:nvPr/>
            </p:nvSpPr>
            <p:spPr>
              <a:xfrm>
                <a:off x="3205494" y="1682312"/>
                <a:ext cx="1215494" cy="11605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302D773-AD17-4AEA-AE7B-D182AA832EBF}"/>
                  </a:ext>
                </a:extLst>
              </p:cNvPr>
              <p:cNvSpPr/>
              <p:nvPr/>
            </p:nvSpPr>
            <p:spPr>
              <a:xfrm>
                <a:off x="5454177" y="4193540"/>
                <a:ext cx="1215494" cy="11605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647E715-37B2-4912-B0F2-F532B26B3FDF}"/>
                  </a:ext>
                </a:extLst>
              </p:cNvPr>
              <p:cNvSpPr/>
              <p:nvPr/>
            </p:nvSpPr>
            <p:spPr>
              <a:xfrm>
                <a:off x="3360562" y="4507799"/>
                <a:ext cx="1215494" cy="11605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ED0CCE3-4707-44D8-A0BC-B3B487ADCAD2}"/>
                  </a:ext>
                </a:extLst>
              </p:cNvPr>
              <p:cNvSpPr/>
              <p:nvPr/>
            </p:nvSpPr>
            <p:spPr>
              <a:xfrm>
                <a:off x="2473679" y="3195513"/>
                <a:ext cx="1010691" cy="106439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1988D434-8BDA-4064-8A5B-C3FC49F983A9}"/>
                  </a:ext>
                </a:extLst>
              </p:cNvPr>
              <p:cNvGrpSpPr/>
              <p:nvPr/>
            </p:nvGrpSpPr>
            <p:grpSpPr>
              <a:xfrm>
                <a:off x="2302385" y="1632879"/>
                <a:ext cx="4487189" cy="3980693"/>
                <a:chOff x="2588963" y="1632879"/>
                <a:chExt cx="4487189" cy="3980693"/>
              </a:xfrm>
            </p:grpSpPr>
            <p:grpSp>
              <p:nvGrpSpPr>
                <p:cNvPr id="7" name="Group 6">
                  <a:extLst>
                    <a:ext uri="{FF2B5EF4-FFF2-40B4-BE49-F238E27FC236}">
                      <a16:creationId xmlns:a16="http://schemas.microsoft.com/office/drawing/2014/main" id="{7B6038F6-0D88-47AE-B4BE-E9127653116C}"/>
                    </a:ext>
                  </a:extLst>
                </p:cNvPr>
                <p:cNvGrpSpPr/>
                <p:nvPr/>
              </p:nvGrpSpPr>
              <p:grpSpPr>
                <a:xfrm>
                  <a:off x="3566063" y="1632879"/>
                  <a:ext cx="3510089" cy="3980693"/>
                  <a:chOff x="3510162" y="1742236"/>
                  <a:chExt cx="3510089" cy="3980693"/>
                </a:xfrm>
              </p:grpSpPr>
              <p:grpSp>
                <p:nvGrpSpPr>
                  <p:cNvPr id="5" name="Group 4">
                    <a:extLst>
                      <a:ext uri="{FF2B5EF4-FFF2-40B4-BE49-F238E27FC236}">
                        <a16:creationId xmlns:a16="http://schemas.microsoft.com/office/drawing/2014/main" id="{02FED939-B06E-47F9-9BAE-6387E7F57FAB}"/>
                      </a:ext>
                    </a:extLst>
                  </p:cNvPr>
                  <p:cNvGrpSpPr/>
                  <p:nvPr/>
                </p:nvGrpSpPr>
                <p:grpSpPr>
                  <a:xfrm>
                    <a:off x="3510162" y="1935103"/>
                    <a:ext cx="3510089" cy="3787826"/>
                    <a:chOff x="3599476" y="1854028"/>
                    <a:chExt cx="3510089" cy="3787826"/>
                  </a:xfrm>
                </p:grpSpPr>
                <p:grpSp>
                  <p:nvGrpSpPr>
                    <p:cNvPr id="25" name="Group 24">
                      <a:extLst>
                        <a:ext uri="{FF2B5EF4-FFF2-40B4-BE49-F238E27FC236}">
                          <a16:creationId xmlns:a16="http://schemas.microsoft.com/office/drawing/2014/main" id="{B990C9AD-4D9C-4B6A-8E4A-C54E973E2478}"/>
                        </a:ext>
                      </a:extLst>
                    </p:cNvPr>
                    <p:cNvGrpSpPr/>
                    <p:nvPr/>
                  </p:nvGrpSpPr>
                  <p:grpSpPr>
                    <a:xfrm>
                      <a:off x="3599476" y="2871132"/>
                      <a:ext cx="3510089" cy="2770722"/>
                      <a:chOff x="3582279" y="2647612"/>
                      <a:chExt cx="3510089" cy="2770722"/>
                    </a:xfrm>
                  </p:grpSpPr>
                  <p:pic>
                    <p:nvPicPr>
                      <p:cNvPr id="22" name="Picture 21" descr="A picture containing drawing&#10;&#10;Description automatically generated">
                        <a:extLst>
                          <a:ext uri="{FF2B5EF4-FFF2-40B4-BE49-F238E27FC236}">
                            <a16:creationId xmlns:a16="http://schemas.microsoft.com/office/drawing/2014/main" id="{C4E2ADA2-4CAB-46D0-A0DA-57721BB77AA7}"/>
                          </a:ext>
                        </a:extLst>
                      </p:cNvPr>
                      <p:cNvPicPr>
                        <a:picLocks noChangeAspect="1"/>
                      </p:cNvPicPr>
                      <p:nvPr/>
                    </p:nvPicPr>
                    <p:blipFill rotWithShape="1">
                      <a:blip r:embed="rId3">
                        <a:clrChange>
                          <a:clrFrom>
                            <a:srgbClr val="FAFAFA"/>
                          </a:clrFrom>
                          <a:clrTo>
                            <a:srgbClr val="FAFAFA">
                              <a:alpha val="0"/>
                            </a:srgbClr>
                          </a:clrTo>
                        </a:clrChange>
                      </a:blip>
                      <a:srcRect l="-16203" t="-1" r="-6384" b="-14573"/>
                      <a:stretch/>
                    </p:blipFill>
                    <p:spPr>
                      <a:xfrm>
                        <a:off x="5710307" y="3866788"/>
                        <a:ext cx="1382061" cy="1304873"/>
                      </a:xfrm>
                      <a:prstGeom prst="ellipse">
                        <a:avLst/>
                      </a:prstGeom>
                    </p:spPr>
                  </p:pic>
                  <p:pic>
                    <p:nvPicPr>
                      <p:cNvPr id="23" name="Picture 22" descr="A picture containing game, table, window&#10;&#10;Description automatically generated">
                        <a:extLst>
                          <a:ext uri="{FF2B5EF4-FFF2-40B4-BE49-F238E27FC236}">
                            <a16:creationId xmlns:a16="http://schemas.microsoft.com/office/drawing/2014/main" id="{30882A2C-226B-4D3F-ACA9-E1367B731699}"/>
                          </a:ext>
                        </a:extLst>
                      </p:cNvPr>
                      <p:cNvPicPr>
                        <a:picLocks noChangeAspect="1"/>
                      </p:cNvPicPr>
                      <p:nvPr/>
                    </p:nvPicPr>
                    <p:blipFill rotWithShape="1">
                      <a:blip r:embed="rId4">
                        <a:clrChange>
                          <a:clrFrom>
                            <a:srgbClr val="FAFAFA"/>
                          </a:clrFrom>
                          <a:clrTo>
                            <a:srgbClr val="FAFAFA">
                              <a:alpha val="0"/>
                            </a:srgbClr>
                          </a:clrTo>
                        </a:clrChange>
                      </a:blip>
                      <a:srcRect l="-9813" r="-9496" b="-6121"/>
                      <a:stretch/>
                    </p:blipFill>
                    <p:spPr>
                      <a:xfrm>
                        <a:off x="3582279" y="4089280"/>
                        <a:ext cx="1227281" cy="1329054"/>
                      </a:xfrm>
                      <a:prstGeom prst="ellipse">
                        <a:avLst/>
                      </a:prstGeom>
                    </p:spPr>
                  </p:pic>
                  <p:pic>
                    <p:nvPicPr>
                      <p:cNvPr id="24" name="Picture 23">
                        <a:extLst>
                          <a:ext uri="{FF2B5EF4-FFF2-40B4-BE49-F238E27FC236}">
                            <a16:creationId xmlns:a16="http://schemas.microsoft.com/office/drawing/2014/main" id="{3FFEA1E8-0428-444A-A539-E032E53B1A7F}"/>
                          </a:ext>
                        </a:extLst>
                      </p:cNvPr>
                      <p:cNvPicPr>
                        <a:picLocks noChangeAspect="1"/>
                      </p:cNvPicPr>
                      <p:nvPr/>
                    </p:nvPicPr>
                    <p:blipFill>
                      <a:blip r:embed="rId5"/>
                      <a:stretch>
                        <a:fillRect/>
                      </a:stretch>
                    </p:blipFill>
                    <p:spPr>
                      <a:xfrm>
                        <a:off x="4151653" y="2647612"/>
                        <a:ext cx="1689188" cy="1527254"/>
                      </a:xfrm>
                      <a:prstGeom prst="rect">
                        <a:avLst/>
                      </a:prstGeom>
                    </p:spPr>
                  </p:pic>
                </p:grpSp>
                <p:pic>
                  <p:nvPicPr>
                    <p:cNvPr id="4" name="Picture 3">
                      <a:extLst>
                        <a:ext uri="{FF2B5EF4-FFF2-40B4-BE49-F238E27FC236}">
                          <a16:creationId xmlns:a16="http://schemas.microsoft.com/office/drawing/2014/main" id="{FB439B7C-1BF4-4C1D-80F2-0007DF675A9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748663" y="1854028"/>
                      <a:ext cx="1360901" cy="1369767"/>
                    </a:xfrm>
                    <a:prstGeom prst="rect">
                      <a:avLst/>
                    </a:prstGeom>
                  </p:spPr>
                </p:pic>
              </p:grpSp>
              <p:pic>
                <p:nvPicPr>
                  <p:cNvPr id="6" name="Picture 5">
                    <a:extLst>
                      <a:ext uri="{FF2B5EF4-FFF2-40B4-BE49-F238E27FC236}">
                        <a16:creationId xmlns:a16="http://schemas.microsoft.com/office/drawing/2014/main" id="{8E63C747-2D65-49D8-8398-5C163D937EB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547551" y="1742236"/>
                    <a:ext cx="1094312" cy="1044835"/>
                  </a:xfrm>
                  <a:prstGeom prst="rect">
                    <a:avLst/>
                  </a:prstGeom>
                </p:spPr>
              </p:pic>
            </p:grpSp>
            <p:pic>
              <p:nvPicPr>
                <p:cNvPr id="8" name="Picture 7">
                  <a:extLst>
                    <a:ext uri="{FF2B5EF4-FFF2-40B4-BE49-F238E27FC236}">
                      <a16:creationId xmlns:a16="http://schemas.microsoft.com/office/drawing/2014/main" id="{48D75909-9461-460C-9F76-45FC13A339EA}"/>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588963" y="3219792"/>
                  <a:ext cx="1228471" cy="991552"/>
                </a:xfrm>
                <a:prstGeom prst="rect">
                  <a:avLst/>
                </a:prstGeom>
              </p:spPr>
            </p:pic>
          </p:grpSp>
        </p:grpSp>
      </p:grpSp>
    </p:spTree>
    <p:extLst>
      <p:ext uri="{BB962C8B-B14F-4D97-AF65-F5344CB8AC3E}">
        <p14:creationId xmlns:p14="http://schemas.microsoft.com/office/powerpoint/2010/main" val="3727694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A373ADC-7A4D-45E7-AB7A-92C200FE2737}"/>
              </a:ext>
            </a:extLst>
          </p:cNvPr>
          <p:cNvGraphicFramePr>
            <a:graphicFrameLocks noGrp="1"/>
          </p:cNvGraphicFramePr>
          <p:nvPr/>
        </p:nvGraphicFramePr>
        <p:xfrm>
          <a:off x="303289" y="1909501"/>
          <a:ext cx="8617191" cy="2328807"/>
        </p:xfrm>
        <a:graphic>
          <a:graphicData uri="http://schemas.openxmlformats.org/drawingml/2006/table">
            <a:tbl>
              <a:tblPr firstRow="1" firstCol="1" bandRow="1">
                <a:tableStyleId>{2D5ABB26-0587-4C30-8999-92F81FD0307C}</a:tableStyleId>
              </a:tblPr>
              <a:tblGrid>
                <a:gridCol w="2550672">
                  <a:extLst>
                    <a:ext uri="{9D8B030D-6E8A-4147-A177-3AD203B41FA5}">
                      <a16:colId xmlns:a16="http://schemas.microsoft.com/office/drawing/2014/main" val="1847816699"/>
                    </a:ext>
                  </a:extLst>
                </a:gridCol>
                <a:gridCol w="1129838">
                  <a:extLst>
                    <a:ext uri="{9D8B030D-6E8A-4147-A177-3AD203B41FA5}">
                      <a16:colId xmlns:a16="http://schemas.microsoft.com/office/drawing/2014/main" val="1073386986"/>
                    </a:ext>
                  </a:extLst>
                </a:gridCol>
                <a:gridCol w="4936681">
                  <a:extLst>
                    <a:ext uri="{9D8B030D-6E8A-4147-A177-3AD203B41FA5}">
                      <a16:colId xmlns:a16="http://schemas.microsoft.com/office/drawing/2014/main" val="841604860"/>
                    </a:ext>
                  </a:extLst>
                </a:gridCol>
              </a:tblGrid>
              <a:tr h="424337">
                <a:tc>
                  <a:txBody>
                    <a:bodyPr/>
                    <a:lstStyle/>
                    <a:p>
                      <a:pPr algn="l">
                        <a:spcAft>
                          <a:spcPts val="600"/>
                        </a:spcAft>
                      </a:pPr>
                      <a:r>
                        <a:rPr lang="en-US" sz="1600" b="1" dirty="0">
                          <a:effectLst/>
                        </a:rPr>
                        <a:t>Grant</a:t>
                      </a:r>
                      <a:endParaRPr lang="en-US" sz="1600" b="1"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600"/>
                        </a:spcAft>
                      </a:pPr>
                      <a:r>
                        <a:rPr lang="en-US" sz="1600" b="1" dirty="0">
                          <a:effectLst/>
                        </a:rPr>
                        <a:t>Time</a:t>
                      </a:r>
                      <a:endParaRPr lang="en-US" sz="1600" b="1"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600"/>
                        </a:spcAft>
                      </a:pPr>
                      <a:r>
                        <a:rPr lang="en-US" sz="1600" b="1" dirty="0">
                          <a:effectLst/>
                        </a:rPr>
                        <a:t>Outputs</a:t>
                      </a:r>
                      <a:endParaRPr lang="en-US" sz="1600" b="1"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148589"/>
                  </a:ext>
                </a:extLst>
              </a:tr>
              <a:tr h="797982">
                <a:tc>
                  <a:txBody>
                    <a:bodyPr/>
                    <a:lstStyle/>
                    <a:p>
                      <a:pPr algn="l">
                        <a:spcAft>
                          <a:spcPts val="600"/>
                        </a:spcAft>
                      </a:pPr>
                      <a:r>
                        <a:rPr lang="en-US" sz="1600" b="0" dirty="0">
                          <a:effectLst/>
                        </a:rPr>
                        <a:t>Robert Wood Johnson Foundation (philanthropic)</a:t>
                      </a:r>
                      <a:endParaRPr lang="en-US" sz="1600" b="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600"/>
                        </a:spcAft>
                      </a:pPr>
                      <a:r>
                        <a:rPr lang="en-US" sz="1600" dirty="0">
                          <a:effectLst/>
                        </a:rPr>
                        <a:t>6 months</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a:lnSpc>
                          <a:spcPct val="107000"/>
                        </a:lnSpc>
                        <a:spcBef>
                          <a:spcPts val="0"/>
                        </a:spcBef>
                        <a:spcAft>
                          <a:spcPts val="600"/>
                        </a:spcAft>
                        <a:buClr>
                          <a:srgbClr val="000000"/>
                        </a:buClr>
                        <a:buFont typeface="Symbol" panose="05050102010706020507" pitchFamily="18" charset="2"/>
                        <a:buChar char=""/>
                      </a:pPr>
                      <a:r>
                        <a:rPr lang="en-US" sz="1600" dirty="0">
                          <a:effectLst/>
                        </a:rPr>
                        <a:t>Data bank</a:t>
                      </a:r>
                    </a:p>
                    <a:p>
                      <a:pPr marL="342900" marR="0" lvl="0" indent="-342900" algn="l">
                        <a:lnSpc>
                          <a:spcPct val="107000"/>
                        </a:lnSpc>
                        <a:spcBef>
                          <a:spcPts val="0"/>
                        </a:spcBef>
                        <a:spcAft>
                          <a:spcPts val="600"/>
                        </a:spcAft>
                        <a:buClr>
                          <a:srgbClr val="000000"/>
                        </a:buClr>
                        <a:buFont typeface="Symbol" panose="05050102010706020507" pitchFamily="18" charset="2"/>
                        <a:buChar char=""/>
                      </a:pPr>
                      <a:r>
                        <a:rPr lang="en-US" sz="1600" dirty="0">
                          <a:effectLst/>
                        </a:rPr>
                        <a:t>Master Person Index (MPI)</a:t>
                      </a:r>
                      <a:endParaRPr lang="en-US" sz="16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4968888"/>
                  </a:ext>
                </a:extLst>
              </a:tr>
              <a:tr h="980801">
                <a:tc>
                  <a:txBody>
                    <a:bodyPr/>
                    <a:lstStyle/>
                    <a:p>
                      <a:pPr algn="l">
                        <a:spcAft>
                          <a:spcPts val="600"/>
                        </a:spcAft>
                      </a:pPr>
                      <a:r>
                        <a:rPr lang="en-US" sz="1600" b="0" dirty="0">
                          <a:effectLst/>
                        </a:rPr>
                        <a:t>Bureau of Justice Assistance (federal)</a:t>
                      </a:r>
                      <a:endParaRPr lang="en-US" sz="1600" b="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600"/>
                        </a:spcAft>
                      </a:pPr>
                      <a:r>
                        <a:rPr lang="en-US" sz="1600" dirty="0">
                          <a:effectLst/>
                        </a:rPr>
                        <a:t>2 years</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a:lnSpc>
                          <a:spcPct val="107000"/>
                        </a:lnSpc>
                        <a:spcBef>
                          <a:spcPts val="0"/>
                        </a:spcBef>
                        <a:spcAft>
                          <a:spcPts val="600"/>
                        </a:spcAft>
                        <a:buClr>
                          <a:srgbClr val="000000"/>
                        </a:buClr>
                        <a:buFont typeface="Symbol" panose="05050102010706020507" pitchFamily="18" charset="2"/>
                        <a:buChar char=""/>
                      </a:pPr>
                      <a:r>
                        <a:rPr lang="en-US" sz="1600" dirty="0">
                          <a:effectLst/>
                        </a:rPr>
                        <a:t>Interface for internal + external partners to upload and export data from MPI and data bank</a:t>
                      </a:r>
                    </a:p>
                    <a:p>
                      <a:pPr marL="342900" marR="0" lvl="0" indent="-342900" algn="l">
                        <a:lnSpc>
                          <a:spcPct val="107000"/>
                        </a:lnSpc>
                        <a:spcBef>
                          <a:spcPts val="0"/>
                        </a:spcBef>
                        <a:spcAft>
                          <a:spcPts val="600"/>
                        </a:spcAft>
                        <a:buClr>
                          <a:srgbClr val="000000"/>
                        </a:buClr>
                        <a:buFont typeface="Symbol" panose="05050102010706020507" pitchFamily="18" charset="2"/>
                        <a:buChar char=""/>
                      </a:pPr>
                      <a:r>
                        <a:rPr lang="en-US" sz="1600" dirty="0">
                          <a:effectLst/>
                        </a:rPr>
                        <a:t>Query interface for analysis</a:t>
                      </a:r>
                      <a:endParaRPr lang="en-US" sz="16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6799437"/>
                  </a:ext>
                </a:extLst>
              </a:tr>
            </a:tbl>
          </a:graphicData>
        </a:graphic>
      </p:graphicFrame>
      <p:pic>
        <p:nvPicPr>
          <p:cNvPr id="6" name="Picture 5" descr="A close up of a logo&#10;&#10;Description automatically generated">
            <a:extLst>
              <a:ext uri="{FF2B5EF4-FFF2-40B4-BE49-F238E27FC236}">
                <a16:creationId xmlns:a16="http://schemas.microsoft.com/office/drawing/2014/main" id="{44EDCD09-7F9D-44AF-B8E5-818864A0460E}"/>
              </a:ext>
            </a:extLst>
          </p:cNvPr>
          <p:cNvPicPr>
            <a:picLocks noChangeAspect="1"/>
          </p:cNvPicPr>
          <p:nvPr/>
        </p:nvPicPr>
        <p:blipFill>
          <a:blip r:embed="rId3">
            <a:clrChange>
              <a:clrFrom>
                <a:srgbClr val="FAFAFA"/>
              </a:clrFrom>
              <a:clrTo>
                <a:srgbClr val="FAFAFA">
                  <a:alpha val="0"/>
                </a:srgbClr>
              </a:clrTo>
            </a:clrChange>
          </a:blip>
          <a:stretch>
            <a:fillRect/>
          </a:stretch>
        </p:blipFill>
        <p:spPr>
          <a:xfrm>
            <a:off x="357724" y="4515698"/>
            <a:ext cx="1062620" cy="1008071"/>
          </a:xfrm>
          <a:prstGeom prst="rect">
            <a:avLst/>
          </a:prstGeom>
        </p:spPr>
      </p:pic>
      <p:pic>
        <p:nvPicPr>
          <p:cNvPr id="16" name="Picture 15" descr="A picture containing window, building&#10;&#10;Description automatically generated">
            <a:extLst>
              <a:ext uri="{FF2B5EF4-FFF2-40B4-BE49-F238E27FC236}">
                <a16:creationId xmlns:a16="http://schemas.microsoft.com/office/drawing/2014/main" id="{228CBA44-9A51-4150-8D39-844732C4BAE5}"/>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2038468" y="4594563"/>
            <a:ext cx="806590" cy="845837"/>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E3B8F582-ACD3-4DFE-9476-882169EBB58C}"/>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2816521" y="4594564"/>
            <a:ext cx="806590" cy="818567"/>
          </a:xfrm>
          <a:prstGeom prst="rect">
            <a:avLst/>
          </a:prstGeom>
        </p:spPr>
      </p:pic>
      <p:sp>
        <p:nvSpPr>
          <p:cNvPr id="7" name="Title 1">
            <a:extLst>
              <a:ext uri="{FF2B5EF4-FFF2-40B4-BE49-F238E27FC236}">
                <a16:creationId xmlns:a16="http://schemas.microsoft.com/office/drawing/2014/main" id="{DB35D18D-C182-42DA-ACB3-294137293CDD}"/>
              </a:ext>
            </a:extLst>
          </p:cNvPr>
          <p:cNvSpPr txBox="1">
            <a:spLocks/>
          </p:cNvSpPr>
          <p:nvPr/>
        </p:nvSpPr>
        <p:spPr>
          <a:xfrm>
            <a:off x="268272" y="1132325"/>
            <a:ext cx="8671374" cy="7780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sz="2800" dirty="0"/>
              <a:t>Two grants with shared objectives support the project</a:t>
            </a:r>
          </a:p>
        </p:txBody>
      </p:sp>
      <p:pic>
        <p:nvPicPr>
          <p:cNvPr id="4" name="Picture 3">
            <a:extLst>
              <a:ext uri="{FF2B5EF4-FFF2-40B4-BE49-F238E27FC236}">
                <a16:creationId xmlns:a16="http://schemas.microsoft.com/office/drawing/2014/main" id="{FB901E19-0BAD-4B60-BCF4-CB096177C24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734601" y="4356586"/>
            <a:ext cx="1142043" cy="1152149"/>
          </a:xfrm>
          <a:prstGeom prst="rect">
            <a:avLst/>
          </a:prstGeom>
        </p:spPr>
      </p:pic>
      <p:pic>
        <p:nvPicPr>
          <p:cNvPr id="5" name="Picture 4">
            <a:extLst>
              <a:ext uri="{FF2B5EF4-FFF2-40B4-BE49-F238E27FC236}">
                <a16:creationId xmlns:a16="http://schemas.microsoft.com/office/drawing/2014/main" id="{963F8FA8-3D62-471E-B3BD-F8897742045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241236" y="4363932"/>
            <a:ext cx="1166539" cy="1144802"/>
          </a:xfrm>
          <a:prstGeom prst="rect">
            <a:avLst/>
          </a:prstGeom>
        </p:spPr>
      </p:pic>
      <p:sp>
        <p:nvSpPr>
          <p:cNvPr id="11" name="TextBox 10">
            <a:extLst>
              <a:ext uri="{FF2B5EF4-FFF2-40B4-BE49-F238E27FC236}">
                <a16:creationId xmlns:a16="http://schemas.microsoft.com/office/drawing/2014/main" id="{C7F57749-DCD2-4D70-B86C-73108E4EDF65}"/>
              </a:ext>
            </a:extLst>
          </p:cNvPr>
          <p:cNvSpPr txBox="1"/>
          <p:nvPr/>
        </p:nvSpPr>
        <p:spPr>
          <a:xfrm>
            <a:off x="120698" y="5523795"/>
            <a:ext cx="1494186" cy="584775"/>
          </a:xfrm>
          <a:prstGeom prst="rect">
            <a:avLst/>
          </a:prstGeom>
          <a:noFill/>
        </p:spPr>
        <p:txBody>
          <a:bodyPr wrap="square" rtlCol="0">
            <a:spAutoFit/>
          </a:bodyPr>
          <a:lstStyle/>
          <a:p>
            <a:pPr algn="ctr">
              <a:spcAft>
                <a:spcPts val="1200"/>
              </a:spcAft>
            </a:pPr>
            <a:r>
              <a:rPr lang="en-US" sz="1600" b="1" dirty="0">
                <a:solidFill>
                  <a:srgbClr val="8B1E41"/>
                </a:solidFill>
              </a:rPr>
              <a:t>Share + link data</a:t>
            </a:r>
          </a:p>
        </p:txBody>
      </p:sp>
      <p:sp>
        <p:nvSpPr>
          <p:cNvPr id="12" name="TextBox 11">
            <a:extLst>
              <a:ext uri="{FF2B5EF4-FFF2-40B4-BE49-F238E27FC236}">
                <a16:creationId xmlns:a16="http://schemas.microsoft.com/office/drawing/2014/main" id="{941C8B46-AA12-4921-89E8-D21E40267213}"/>
              </a:ext>
            </a:extLst>
          </p:cNvPr>
          <p:cNvSpPr txBox="1"/>
          <p:nvPr/>
        </p:nvSpPr>
        <p:spPr>
          <a:xfrm>
            <a:off x="2097965" y="5519831"/>
            <a:ext cx="1494186" cy="584775"/>
          </a:xfrm>
          <a:prstGeom prst="rect">
            <a:avLst/>
          </a:prstGeom>
          <a:noFill/>
        </p:spPr>
        <p:txBody>
          <a:bodyPr wrap="square" rtlCol="0">
            <a:spAutoFit/>
          </a:bodyPr>
          <a:lstStyle/>
          <a:p>
            <a:pPr algn="ctr">
              <a:spcAft>
                <a:spcPts val="1200"/>
              </a:spcAft>
            </a:pPr>
            <a:r>
              <a:rPr lang="en-US" sz="1600" b="1" dirty="0">
                <a:solidFill>
                  <a:srgbClr val="8B1E41"/>
                </a:solidFill>
              </a:rPr>
              <a:t>Analyze data</a:t>
            </a:r>
          </a:p>
        </p:txBody>
      </p:sp>
      <p:sp>
        <p:nvSpPr>
          <p:cNvPr id="13" name="TextBox 12">
            <a:extLst>
              <a:ext uri="{FF2B5EF4-FFF2-40B4-BE49-F238E27FC236}">
                <a16:creationId xmlns:a16="http://schemas.microsoft.com/office/drawing/2014/main" id="{B33475E2-10A4-4F12-9E94-36055381B4DC}"/>
              </a:ext>
            </a:extLst>
          </p:cNvPr>
          <p:cNvSpPr txBox="1"/>
          <p:nvPr/>
        </p:nvSpPr>
        <p:spPr>
          <a:xfrm>
            <a:off x="4071779" y="5523795"/>
            <a:ext cx="1494186" cy="584775"/>
          </a:xfrm>
          <a:prstGeom prst="rect">
            <a:avLst/>
          </a:prstGeom>
          <a:noFill/>
        </p:spPr>
        <p:txBody>
          <a:bodyPr wrap="square" rtlCol="0">
            <a:spAutoFit/>
          </a:bodyPr>
          <a:lstStyle/>
          <a:p>
            <a:pPr algn="ctr">
              <a:spcAft>
                <a:spcPts val="1200"/>
              </a:spcAft>
            </a:pPr>
            <a:r>
              <a:rPr lang="en-US" sz="1600" b="1" dirty="0">
                <a:solidFill>
                  <a:srgbClr val="8B1E41"/>
                </a:solidFill>
              </a:rPr>
              <a:t>Generate insights</a:t>
            </a:r>
          </a:p>
        </p:txBody>
      </p:sp>
      <p:sp>
        <p:nvSpPr>
          <p:cNvPr id="14" name="TextBox 13">
            <a:extLst>
              <a:ext uri="{FF2B5EF4-FFF2-40B4-BE49-F238E27FC236}">
                <a16:creationId xmlns:a16="http://schemas.microsoft.com/office/drawing/2014/main" id="{57AADDEF-4F5E-477B-BAC9-090F7826FD10}"/>
              </a:ext>
            </a:extLst>
          </p:cNvPr>
          <p:cNvSpPr txBox="1"/>
          <p:nvPr/>
        </p:nvSpPr>
        <p:spPr>
          <a:xfrm>
            <a:off x="5835653" y="5523795"/>
            <a:ext cx="1534567" cy="584775"/>
          </a:xfrm>
          <a:prstGeom prst="rect">
            <a:avLst/>
          </a:prstGeom>
          <a:noFill/>
        </p:spPr>
        <p:txBody>
          <a:bodyPr wrap="square" rtlCol="0">
            <a:spAutoFit/>
          </a:bodyPr>
          <a:lstStyle/>
          <a:p>
            <a:pPr algn="ctr">
              <a:spcAft>
                <a:spcPts val="1200"/>
              </a:spcAft>
            </a:pPr>
            <a:r>
              <a:rPr lang="en-US" sz="1600" b="1" dirty="0">
                <a:solidFill>
                  <a:srgbClr val="8B1E41"/>
                </a:solidFill>
              </a:rPr>
              <a:t>Inform policy + programs</a:t>
            </a:r>
          </a:p>
        </p:txBody>
      </p:sp>
      <p:sp>
        <p:nvSpPr>
          <p:cNvPr id="17" name="TextBox 16">
            <a:extLst>
              <a:ext uri="{FF2B5EF4-FFF2-40B4-BE49-F238E27FC236}">
                <a16:creationId xmlns:a16="http://schemas.microsoft.com/office/drawing/2014/main" id="{9C13CC2A-EC54-4BE9-87BD-7724C107558B}"/>
              </a:ext>
            </a:extLst>
          </p:cNvPr>
          <p:cNvSpPr txBox="1"/>
          <p:nvPr/>
        </p:nvSpPr>
        <p:spPr>
          <a:xfrm>
            <a:off x="7709132" y="5512205"/>
            <a:ext cx="1240742" cy="338554"/>
          </a:xfrm>
          <a:prstGeom prst="rect">
            <a:avLst/>
          </a:prstGeom>
          <a:noFill/>
        </p:spPr>
        <p:txBody>
          <a:bodyPr wrap="square" rtlCol="0">
            <a:spAutoFit/>
          </a:bodyPr>
          <a:lstStyle/>
          <a:p>
            <a:pPr algn="ctr">
              <a:spcAft>
                <a:spcPts val="1200"/>
              </a:spcAft>
            </a:pPr>
            <a:r>
              <a:rPr lang="en-US" sz="1600" b="1" dirty="0">
                <a:solidFill>
                  <a:srgbClr val="8B1E41"/>
                </a:solidFill>
              </a:rPr>
              <a:t>Save lives </a:t>
            </a:r>
          </a:p>
        </p:txBody>
      </p:sp>
      <p:pic>
        <p:nvPicPr>
          <p:cNvPr id="8" name="Picture 7">
            <a:extLst>
              <a:ext uri="{FF2B5EF4-FFF2-40B4-BE49-F238E27FC236}">
                <a16:creationId xmlns:a16="http://schemas.microsoft.com/office/drawing/2014/main" id="{54E1487F-552A-4EEC-A0A6-3E25C071525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022648" y="4341931"/>
            <a:ext cx="1270735" cy="1213137"/>
          </a:xfrm>
          <a:prstGeom prst="rect">
            <a:avLst/>
          </a:prstGeom>
        </p:spPr>
      </p:pic>
      <p:sp>
        <p:nvSpPr>
          <p:cNvPr id="9" name="Slide Number Placeholder 8">
            <a:extLst>
              <a:ext uri="{FF2B5EF4-FFF2-40B4-BE49-F238E27FC236}">
                <a16:creationId xmlns:a16="http://schemas.microsoft.com/office/drawing/2014/main" id="{95EEA7E4-8A36-4271-949A-F9C5274AF57E}"/>
              </a:ext>
            </a:extLst>
          </p:cNvPr>
          <p:cNvSpPr>
            <a:spLocks noGrp="1"/>
          </p:cNvSpPr>
          <p:nvPr>
            <p:ph type="sldNum" sz="quarter" idx="12"/>
          </p:nvPr>
        </p:nvSpPr>
        <p:spPr/>
        <p:txBody>
          <a:bodyPr/>
          <a:lstStyle/>
          <a:p>
            <a:fld id="{C187D63C-B224-5F4E-84CB-62AC19F45557}" type="slidenum">
              <a:rPr lang="en-US" smtClean="0"/>
              <a:t>26</a:t>
            </a:fld>
            <a:endParaRPr lang="en-US"/>
          </a:p>
        </p:txBody>
      </p:sp>
    </p:spTree>
    <p:extLst>
      <p:ext uri="{BB962C8B-B14F-4D97-AF65-F5344CB8AC3E}">
        <p14:creationId xmlns:p14="http://schemas.microsoft.com/office/powerpoint/2010/main" val="2033654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56DE9D-65AE-45D4-A601-DB843B0777F2}"/>
              </a:ext>
            </a:extLst>
          </p:cNvPr>
          <p:cNvSpPr txBox="1"/>
          <p:nvPr/>
        </p:nvSpPr>
        <p:spPr>
          <a:xfrm>
            <a:off x="845879" y="2256883"/>
            <a:ext cx="2108076" cy="984885"/>
          </a:xfrm>
          <a:prstGeom prst="rect">
            <a:avLst/>
          </a:prstGeom>
          <a:noFill/>
        </p:spPr>
        <p:txBody>
          <a:bodyPr wrap="square" rtlCol="0">
            <a:spAutoFit/>
          </a:bodyPr>
          <a:lstStyle/>
          <a:p>
            <a:pPr algn="r">
              <a:spcAft>
                <a:spcPts val="1200"/>
              </a:spcAft>
            </a:pPr>
            <a:r>
              <a:rPr lang="en-US" sz="1600" b="1" dirty="0" err="1">
                <a:solidFill>
                  <a:srgbClr val="8B1E41"/>
                </a:solidFill>
              </a:rPr>
              <a:t>SLCo</a:t>
            </a:r>
            <a:r>
              <a:rPr lang="en-US" sz="1600" b="1" dirty="0">
                <a:solidFill>
                  <a:srgbClr val="8B1E41"/>
                </a:solidFill>
              </a:rPr>
              <a:t> Health Dept.*</a:t>
            </a:r>
          </a:p>
          <a:p>
            <a:pPr algn="r">
              <a:spcAft>
                <a:spcPts val="1200"/>
              </a:spcAft>
            </a:pPr>
            <a:r>
              <a:rPr lang="en-US" sz="1600" dirty="0"/>
              <a:t>Utah Dept. of Health</a:t>
            </a:r>
          </a:p>
        </p:txBody>
      </p:sp>
      <p:sp>
        <p:nvSpPr>
          <p:cNvPr id="10" name="TextBox 9">
            <a:extLst>
              <a:ext uri="{FF2B5EF4-FFF2-40B4-BE49-F238E27FC236}">
                <a16:creationId xmlns:a16="http://schemas.microsoft.com/office/drawing/2014/main" id="{D319EB36-FC4A-4D19-A1F8-CC5619C636BD}"/>
              </a:ext>
            </a:extLst>
          </p:cNvPr>
          <p:cNvSpPr txBox="1"/>
          <p:nvPr/>
        </p:nvSpPr>
        <p:spPr>
          <a:xfrm>
            <a:off x="6594322" y="2415982"/>
            <a:ext cx="2328178" cy="1631216"/>
          </a:xfrm>
          <a:prstGeom prst="rect">
            <a:avLst/>
          </a:prstGeom>
          <a:noFill/>
        </p:spPr>
        <p:txBody>
          <a:bodyPr wrap="square" rtlCol="0">
            <a:spAutoFit/>
          </a:bodyPr>
          <a:lstStyle/>
          <a:p>
            <a:pPr>
              <a:spcAft>
                <a:spcPts val="1200"/>
              </a:spcAft>
            </a:pPr>
            <a:r>
              <a:rPr lang="en-US" sz="1600" b="1" dirty="0" err="1">
                <a:solidFill>
                  <a:srgbClr val="8B1E41"/>
                </a:solidFill>
              </a:rPr>
              <a:t>SLCo</a:t>
            </a:r>
            <a:r>
              <a:rPr lang="en-US" sz="1600" b="1" dirty="0">
                <a:solidFill>
                  <a:srgbClr val="8B1E41"/>
                </a:solidFill>
              </a:rPr>
              <a:t> Criminal Justice Services</a:t>
            </a:r>
          </a:p>
          <a:p>
            <a:pPr>
              <a:spcAft>
                <a:spcPts val="1200"/>
              </a:spcAft>
            </a:pPr>
            <a:r>
              <a:rPr lang="en-US" sz="1600" dirty="0"/>
              <a:t>Criminal Justice Advisory Council</a:t>
            </a:r>
          </a:p>
          <a:p>
            <a:pPr>
              <a:spcAft>
                <a:spcPts val="1200"/>
              </a:spcAft>
            </a:pPr>
            <a:endParaRPr lang="en-US" sz="1600" dirty="0"/>
          </a:p>
        </p:txBody>
      </p:sp>
      <p:sp>
        <p:nvSpPr>
          <p:cNvPr id="11" name="TextBox 10">
            <a:extLst>
              <a:ext uri="{FF2B5EF4-FFF2-40B4-BE49-F238E27FC236}">
                <a16:creationId xmlns:a16="http://schemas.microsoft.com/office/drawing/2014/main" id="{87EAED26-9FCA-430D-AE82-C1C29DD02C7C}"/>
              </a:ext>
            </a:extLst>
          </p:cNvPr>
          <p:cNvSpPr txBox="1"/>
          <p:nvPr/>
        </p:nvSpPr>
        <p:spPr>
          <a:xfrm>
            <a:off x="6473011" y="4884108"/>
            <a:ext cx="2328178" cy="738664"/>
          </a:xfrm>
          <a:prstGeom prst="rect">
            <a:avLst/>
          </a:prstGeom>
          <a:noFill/>
        </p:spPr>
        <p:txBody>
          <a:bodyPr wrap="square" rtlCol="0">
            <a:spAutoFit/>
          </a:bodyPr>
          <a:lstStyle/>
          <a:p>
            <a:pPr>
              <a:spcAft>
                <a:spcPts val="1200"/>
              </a:spcAft>
            </a:pPr>
            <a:r>
              <a:rPr lang="en-US" sz="1600" dirty="0"/>
              <a:t>Healthcare Providers</a:t>
            </a:r>
          </a:p>
          <a:p>
            <a:pPr>
              <a:spcAft>
                <a:spcPts val="1200"/>
              </a:spcAft>
            </a:pPr>
            <a:r>
              <a:rPr lang="en-US" sz="1600" dirty="0"/>
              <a:t>Community Partners</a:t>
            </a:r>
          </a:p>
        </p:txBody>
      </p:sp>
      <p:sp>
        <p:nvSpPr>
          <p:cNvPr id="13" name="TextBox 12">
            <a:extLst>
              <a:ext uri="{FF2B5EF4-FFF2-40B4-BE49-F238E27FC236}">
                <a16:creationId xmlns:a16="http://schemas.microsoft.com/office/drawing/2014/main" id="{D52A4B77-5DB2-4630-8407-734BE86A2A0D}"/>
              </a:ext>
            </a:extLst>
          </p:cNvPr>
          <p:cNvSpPr txBox="1"/>
          <p:nvPr/>
        </p:nvSpPr>
        <p:spPr>
          <a:xfrm>
            <a:off x="1666413" y="5633528"/>
            <a:ext cx="1494186" cy="338554"/>
          </a:xfrm>
          <a:prstGeom prst="rect">
            <a:avLst/>
          </a:prstGeom>
          <a:noFill/>
        </p:spPr>
        <p:txBody>
          <a:bodyPr wrap="square" rtlCol="0">
            <a:spAutoFit/>
          </a:bodyPr>
          <a:lstStyle/>
          <a:p>
            <a:pPr>
              <a:spcAft>
                <a:spcPts val="1200"/>
              </a:spcAft>
            </a:pPr>
            <a:r>
              <a:rPr lang="en-US" sz="1600" b="1" dirty="0" err="1">
                <a:solidFill>
                  <a:srgbClr val="8B1E41"/>
                </a:solidFill>
              </a:rPr>
              <a:t>SLCo</a:t>
            </a:r>
            <a:r>
              <a:rPr lang="en-US" sz="1600" b="1" dirty="0">
                <a:solidFill>
                  <a:srgbClr val="8B1E41"/>
                </a:solidFill>
              </a:rPr>
              <a:t> Sheriff</a:t>
            </a:r>
          </a:p>
        </p:txBody>
      </p:sp>
      <p:grpSp>
        <p:nvGrpSpPr>
          <p:cNvPr id="17" name="Group 16">
            <a:extLst>
              <a:ext uri="{FF2B5EF4-FFF2-40B4-BE49-F238E27FC236}">
                <a16:creationId xmlns:a16="http://schemas.microsoft.com/office/drawing/2014/main" id="{A97838CC-2403-40B5-B2AA-E507A1775F23}"/>
              </a:ext>
            </a:extLst>
          </p:cNvPr>
          <p:cNvGrpSpPr/>
          <p:nvPr/>
        </p:nvGrpSpPr>
        <p:grpSpPr>
          <a:xfrm>
            <a:off x="2008796" y="2097825"/>
            <a:ext cx="4671755" cy="4201443"/>
            <a:chOff x="2117820" y="1465364"/>
            <a:chExt cx="4671755" cy="4201443"/>
          </a:xfrm>
        </p:grpSpPr>
        <p:sp>
          <p:nvSpPr>
            <p:cNvPr id="18" name="Oval 17">
              <a:extLst>
                <a:ext uri="{FF2B5EF4-FFF2-40B4-BE49-F238E27FC236}">
                  <a16:creationId xmlns:a16="http://schemas.microsoft.com/office/drawing/2014/main" id="{49F5DF2D-3A5E-4622-A732-4B2AEAD0D639}"/>
                </a:ext>
              </a:extLst>
            </p:cNvPr>
            <p:cNvSpPr/>
            <p:nvPr/>
          </p:nvSpPr>
          <p:spPr>
            <a:xfrm>
              <a:off x="2748901" y="1751099"/>
              <a:ext cx="3739844" cy="3588523"/>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68F9F5B-D6D8-4E03-B64A-098437DC987A}"/>
                </a:ext>
              </a:extLst>
            </p:cNvPr>
            <p:cNvGrpSpPr/>
            <p:nvPr/>
          </p:nvGrpSpPr>
          <p:grpSpPr>
            <a:xfrm>
              <a:off x="2117820" y="1465364"/>
              <a:ext cx="4671755" cy="4201443"/>
              <a:chOff x="2302385" y="1632879"/>
              <a:chExt cx="4487189" cy="4035458"/>
            </a:xfrm>
          </p:grpSpPr>
          <p:sp>
            <p:nvSpPr>
              <p:cNvPr id="20" name="Oval 19">
                <a:extLst>
                  <a:ext uri="{FF2B5EF4-FFF2-40B4-BE49-F238E27FC236}">
                    <a16:creationId xmlns:a16="http://schemas.microsoft.com/office/drawing/2014/main" id="{96B3F54A-36F3-4038-B686-8831D4BE8A9E}"/>
                  </a:ext>
                </a:extLst>
              </p:cNvPr>
              <p:cNvSpPr/>
              <p:nvPr/>
            </p:nvSpPr>
            <p:spPr>
              <a:xfrm>
                <a:off x="5454177" y="2009332"/>
                <a:ext cx="1215494" cy="11605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0588EA1-BDDB-4A37-8143-97A19C13EB69}"/>
                  </a:ext>
                </a:extLst>
              </p:cNvPr>
              <p:cNvSpPr/>
              <p:nvPr/>
            </p:nvSpPr>
            <p:spPr>
              <a:xfrm>
                <a:off x="3205494" y="1682312"/>
                <a:ext cx="1215494" cy="11605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F0C8E9A-79A5-4506-8BB4-435E1CC67A4B}"/>
                  </a:ext>
                </a:extLst>
              </p:cNvPr>
              <p:cNvSpPr/>
              <p:nvPr/>
            </p:nvSpPr>
            <p:spPr>
              <a:xfrm>
                <a:off x="5454177" y="4193540"/>
                <a:ext cx="1215494" cy="11605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9DBE5B9-58CB-47F1-8A72-DABF8DCBE1C6}"/>
                  </a:ext>
                </a:extLst>
              </p:cNvPr>
              <p:cNvSpPr/>
              <p:nvPr/>
            </p:nvSpPr>
            <p:spPr>
              <a:xfrm>
                <a:off x="3360562" y="4507799"/>
                <a:ext cx="1215494" cy="11605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F6349D9-8762-4249-BCB7-16019625C3AE}"/>
                  </a:ext>
                </a:extLst>
              </p:cNvPr>
              <p:cNvSpPr/>
              <p:nvPr/>
            </p:nvSpPr>
            <p:spPr>
              <a:xfrm>
                <a:off x="2473679" y="3195513"/>
                <a:ext cx="1010691" cy="106439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DE5286D-346A-435B-91F8-E1D377BD0939}"/>
                  </a:ext>
                </a:extLst>
              </p:cNvPr>
              <p:cNvGrpSpPr/>
              <p:nvPr/>
            </p:nvGrpSpPr>
            <p:grpSpPr>
              <a:xfrm>
                <a:off x="2302385" y="1632879"/>
                <a:ext cx="4487189" cy="3980693"/>
                <a:chOff x="2588963" y="1632879"/>
                <a:chExt cx="4487189" cy="3980693"/>
              </a:xfrm>
            </p:grpSpPr>
            <p:grpSp>
              <p:nvGrpSpPr>
                <p:cNvPr id="26" name="Group 25">
                  <a:extLst>
                    <a:ext uri="{FF2B5EF4-FFF2-40B4-BE49-F238E27FC236}">
                      <a16:creationId xmlns:a16="http://schemas.microsoft.com/office/drawing/2014/main" id="{A1FC05D0-EC2B-45C0-B79A-CBE103D8AA67}"/>
                    </a:ext>
                  </a:extLst>
                </p:cNvPr>
                <p:cNvGrpSpPr/>
                <p:nvPr/>
              </p:nvGrpSpPr>
              <p:grpSpPr>
                <a:xfrm>
                  <a:off x="3566063" y="1632879"/>
                  <a:ext cx="3510089" cy="3980693"/>
                  <a:chOff x="3510162" y="1742236"/>
                  <a:chExt cx="3510089" cy="3980693"/>
                </a:xfrm>
              </p:grpSpPr>
              <p:grpSp>
                <p:nvGrpSpPr>
                  <p:cNvPr id="28" name="Group 27">
                    <a:extLst>
                      <a:ext uri="{FF2B5EF4-FFF2-40B4-BE49-F238E27FC236}">
                        <a16:creationId xmlns:a16="http://schemas.microsoft.com/office/drawing/2014/main" id="{5CF982F7-2185-45C9-A5AC-8E2FA17AC295}"/>
                      </a:ext>
                    </a:extLst>
                  </p:cNvPr>
                  <p:cNvGrpSpPr/>
                  <p:nvPr/>
                </p:nvGrpSpPr>
                <p:grpSpPr>
                  <a:xfrm>
                    <a:off x="3510162" y="1935103"/>
                    <a:ext cx="3510089" cy="3787826"/>
                    <a:chOff x="3599476" y="1854028"/>
                    <a:chExt cx="3510089" cy="3787826"/>
                  </a:xfrm>
                </p:grpSpPr>
                <p:grpSp>
                  <p:nvGrpSpPr>
                    <p:cNvPr id="30" name="Group 29">
                      <a:extLst>
                        <a:ext uri="{FF2B5EF4-FFF2-40B4-BE49-F238E27FC236}">
                          <a16:creationId xmlns:a16="http://schemas.microsoft.com/office/drawing/2014/main" id="{7FA00D01-60AC-4A77-8C64-E298C1FCB79D}"/>
                        </a:ext>
                      </a:extLst>
                    </p:cNvPr>
                    <p:cNvGrpSpPr/>
                    <p:nvPr/>
                  </p:nvGrpSpPr>
                  <p:grpSpPr>
                    <a:xfrm>
                      <a:off x="3599476" y="2871132"/>
                      <a:ext cx="3510089" cy="2770722"/>
                      <a:chOff x="3582279" y="2647612"/>
                      <a:chExt cx="3510089" cy="2770722"/>
                    </a:xfrm>
                  </p:grpSpPr>
                  <p:pic>
                    <p:nvPicPr>
                      <p:cNvPr id="32" name="Picture 31" descr="A picture containing drawing&#10;&#10;Description automatically generated">
                        <a:extLst>
                          <a:ext uri="{FF2B5EF4-FFF2-40B4-BE49-F238E27FC236}">
                            <a16:creationId xmlns:a16="http://schemas.microsoft.com/office/drawing/2014/main" id="{328B46AD-9C88-40DD-A1FB-577C5B924A2F}"/>
                          </a:ext>
                        </a:extLst>
                      </p:cNvPr>
                      <p:cNvPicPr>
                        <a:picLocks noChangeAspect="1"/>
                      </p:cNvPicPr>
                      <p:nvPr/>
                    </p:nvPicPr>
                    <p:blipFill rotWithShape="1">
                      <a:blip r:embed="rId3">
                        <a:clrChange>
                          <a:clrFrom>
                            <a:srgbClr val="FAFAFA"/>
                          </a:clrFrom>
                          <a:clrTo>
                            <a:srgbClr val="FAFAFA">
                              <a:alpha val="0"/>
                            </a:srgbClr>
                          </a:clrTo>
                        </a:clrChange>
                      </a:blip>
                      <a:srcRect l="-16203" t="-1" r="-6384" b="-14573"/>
                      <a:stretch/>
                    </p:blipFill>
                    <p:spPr>
                      <a:xfrm>
                        <a:off x="5710307" y="3866788"/>
                        <a:ext cx="1382061" cy="1304873"/>
                      </a:xfrm>
                      <a:prstGeom prst="ellipse">
                        <a:avLst/>
                      </a:prstGeom>
                    </p:spPr>
                  </p:pic>
                  <p:pic>
                    <p:nvPicPr>
                      <p:cNvPr id="33" name="Picture 32" descr="A picture containing game, table, window&#10;&#10;Description automatically generated">
                        <a:extLst>
                          <a:ext uri="{FF2B5EF4-FFF2-40B4-BE49-F238E27FC236}">
                            <a16:creationId xmlns:a16="http://schemas.microsoft.com/office/drawing/2014/main" id="{B5029895-7C74-4827-9165-7E16385845F1}"/>
                          </a:ext>
                        </a:extLst>
                      </p:cNvPr>
                      <p:cNvPicPr>
                        <a:picLocks noChangeAspect="1"/>
                      </p:cNvPicPr>
                      <p:nvPr/>
                    </p:nvPicPr>
                    <p:blipFill rotWithShape="1">
                      <a:blip r:embed="rId4">
                        <a:clrChange>
                          <a:clrFrom>
                            <a:srgbClr val="FAFAFA"/>
                          </a:clrFrom>
                          <a:clrTo>
                            <a:srgbClr val="FAFAFA">
                              <a:alpha val="0"/>
                            </a:srgbClr>
                          </a:clrTo>
                        </a:clrChange>
                      </a:blip>
                      <a:srcRect l="-9813" r="-9496" b="-6121"/>
                      <a:stretch/>
                    </p:blipFill>
                    <p:spPr>
                      <a:xfrm>
                        <a:off x="3582279" y="4089280"/>
                        <a:ext cx="1227281" cy="1329054"/>
                      </a:xfrm>
                      <a:prstGeom prst="ellipse">
                        <a:avLst/>
                      </a:prstGeom>
                    </p:spPr>
                  </p:pic>
                  <p:pic>
                    <p:nvPicPr>
                      <p:cNvPr id="34" name="Picture 33">
                        <a:extLst>
                          <a:ext uri="{FF2B5EF4-FFF2-40B4-BE49-F238E27FC236}">
                            <a16:creationId xmlns:a16="http://schemas.microsoft.com/office/drawing/2014/main" id="{0623E792-0A3E-4C24-817B-9684C991B5C6}"/>
                          </a:ext>
                        </a:extLst>
                      </p:cNvPr>
                      <p:cNvPicPr>
                        <a:picLocks noChangeAspect="1"/>
                      </p:cNvPicPr>
                      <p:nvPr/>
                    </p:nvPicPr>
                    <p:blipFill>
                      <a:blip r:embed="rId5"/>
                      <a:stretch>
                        <a:fillRect/>
                      </a:stretch>
                    </p:blipFill>
                    <p:spPr>
                      <a:xfrm>
                        <a:off x="4151653" y="2647612"/>
                        <a:ext cx="1689188" cy="1527254"/>
                      </a:xfrm>
                      <a:prstGeom prst="rect">
                        <a:avLst/>
                      </a:prstGeom>
                    </p:spPr>
                  </p:pic>
                </p:grpSp>
                <p:pic>
                  <p:nvPicPr>
                    <p:cNvPr id="31" name="Picture 30">
                      <a:extLst>
                        <a:ext uri="{FF2B5EF4-FFF2-40B4-BE49-F238E27FC236}">
                          <a16:creationId xmlns:a16="http://schemas.microsoft.com/office/drawing/2014/main" id="{DA98554B-980F-43D5-94EB-C97965EF0B3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748663" y="1854028"/>
                      <a:ext cx="1360901" cy="1369767"/>
                    </a:xfrm>
                    <a:prstGeom prst="rect">
                      <a:avLst/>
                    </a:prstGeom>
                  </p:spPr>
                </p:pic>
              </p:grpSp>
              <p:pic>
                <p:nvPicPr>
                  <p:cNvPr id="29" name="Picture 28">
                    <a:extLst>
                      <a:ext uri="{FF2B5EF4-FFF2-40B4-BE49-F238E27FC236}">
                        <a16:creationId xmlns:a16="http://schemas.microsoft.com/office/drawing/2014/main" id="{38D0624F-C421-4FBE-8F9B-0E3A6590C3E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547551" y="1742236"/>
                    <a:ext cx="1094312" cy="1044835"/>
                  </a:xfrm>
                  <a:prstGeom prst="rect">
                    <a:avLst/>
                  </a:prstGeom>
                </p:spPr>
              </p:pic>
            </p:grpSp>
            <p:pic>
              <p:nvPicPr>
                <p:cNvPr id="27" name="Picture 26">
                  <a:extLst>
                    <a:ext uri="{FF2B5EF4-FFF2-40B4-BE49-F238E27FC236}">
                      <a16:creationId xmlns:a16="http://schemas.microsoft.com/office/drawing/2014/main" id="{A6A6D380-9CD6-471D-854F-BE31C28E513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588963" y="3219792"/>
                  <a:ext cx="1228471" cy="991552"/>
                </a:xfrm>
                <a:prstGeom prst="rect">
                  <a:avLst/>
                </a:prstGeom>
              </p:spPr>
            </p:pic>
          </p:grpSp>
        </p:grpSp>
      </p:grpSp>
      <p:sp>
        <p:nvSpPr>
          <p:cNvPr id="35" name="Title 1">
            <a:extLst>
              <a:ext uri="{FF2B5EF4-FFF2-40B4-BE49-F238E27FC236}">
                <a16:creationId xmlns:a16="http://schemas.microsoft.com/office/drawing/2014/main" id="{78C76F03-9841-4B46-B15D-404956D8175F}"/>
              </a:ext>
            </a:extLst>
          </p:cNvPr>
          <p:cNvSpPr txBox="1">
            <a:spLocks/>
          </p:cNvSpPr>
          <p:nvPr/>
        </p:nvSpPr>
        <p:spPr>
          <a:xfrm>
            <a:off x="457200" y="1132325"/>
            <a:ext cx="8229600" cy="7780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sz="2800" dirty="0"/>
              <a:t>SD-HIVE Project Partners</a:t>
            </a:r>
          </a:p>
        </p:txBody>
      </p:sp>
      <p:sp>
        <p:nvSpPr>
          <p:cNvPr id="36" name="Rectangle 35">
            <a:extLst>
              <a:ext uri="{FF2B5EF4-FFF2-40B4-BE49-F238E27FC236}">
                <a16:creationId xmlns:a16="http://schemas.microsoft.com/office/drawing/2014/main" id="{66F260C7-A561-4CB0-8845-9616DE2BFA1A}"/>
              </a:ext>
            </a:extLst>
          </p:cNvPr>
          <p:cNvSpPr/>
          <p:nvPr/>
        </p:nvSpPr>
        <p:spPr>
          <a:xfrm>
            <a:off x="-73878" y="3724732"/>
            <a:ext cx="2108076" cy="1231106"/>
          </a:xfrm>
          <a:prstGeom prst="rect">
            <a:avLst/>
          </a:prstGeom>
        </p:spPr>
        <p:txBody>
          <a:bodyPr wrap="square">
            <a:spAutoFit/>
          </a:bodyPr>
          <a:lstStyle/>
          <a:p>
            <a:pPr algn="r">
              <a:spcAft>
                <a:spcPts val="1200"/>
              </a:spcAft>
            </a:pPr>
            <a:r>
              <a:rPr lang="en-US" sz="1600" b="1" dirty="0" err="1">
                <a:solidFill>
                  <a:srgbClr val="8B1E41"/>
                </a:solidFill>
              </a:rPr>
              <a:t>SLCo</a:t>
            </a:r>
            <a:r>
              <a:rPr lang="en-US" sz="1600" b="1" dirty="0">
                <a:solidFill>
                  <a:srgbClr val="8B1E41"/>
                </a:solidFill>
              </a:rPr>
              <a:t> Dept. of Human Services*</a:t>
            </a:r>
          </a:p>
          <a:p>
            <a:pPr algn="r">
              <a:spcAft>
                <a:spcPts val="1200"/>
              </a:spcAft>
            </a:pPr>
            <a:r>
              <a:rPr lang="en-US" sz="1600" b="1" dirty="0" err="1">
                <a:solidFill>
                  <a:srgbClr val="8B1E41"/>
                </a:solidFill>
              </a:rPr>
              <a:t>SLCo</a:t>
            </a:r>
            <a:r>
              <a:rPr lang="en-US" sz="1600" b="1" dirty="0">
                <a:solidFill>
                  <a:srgbClr val="8B1E41"/>
                </a:solidFill>
              </a:rPr>
              <a:t> Behavioral Health Services</a:t>
            </a:r>
          </a:p>
        </p:txBody>
      </p:sp>
      <p:sp>
        <p:nvSpPr>
          <p:cNvPr id="37" name="TextBox 36">
            <a:extLst>
              <a:ext uri="{FF2B5EF4-FFF2-40B4-BE49-F238E27FC236}">
                <a16:creationId xmlns:a16="http://schemas.microsoft.com/office/drawing/2014/main" id="{B1349BAC-C231-4CB8-A115-E00C6F4DDDF8}"/>
              </a:ext>
            </a:extLst>
          </p:cNvPr>
          <p:cNvSpPr txBox="1"/>
          <p:nvPr/>
        </p:nvSpPr>
        <p:spPr>
          <a:xfrm>
            <a:off x="-30609" y="5985431"/>
            <a:ext cx="1173460" cy="461665"/>
          </a:xfrm>
          <a:prstGeom prst="rect">
            <a:avLst/>
          </a:prstGeom>
          <a:noFill/>
        </p:spPr>
        <p:txBody>
          <a:bodyPr wrap="square" rtlCol="0">
            <a:spAutoFit/>
          </a:bodyPr>
          <a:lstStyle/>
          <a:p>
            <a:pPr>
              <a:spcAft>
                <a:spcPts val="1200"/>
              </a:spcAft>
            </a:pPr>
            <a:r>
              <a:rPr lang="en-US" sz="1200" dirty="0">
                <a:solidFill>
                  <a:schemeClr val="bg1">
                    <a:lumMod val="65000"/>
                  </a:schemeClr>
                </a:solidFill>
              </a:rPr>
              <a:t>* Project leads</a:t>
            </a:r>
          </a:p>
        </p:txBody>
      </p:sp>
    </p:spTree>
    <p:extLst>
      <p:ext uri="{BB962C8B-B14F-4D97-AF65-F5344CB8AC3E}">
        <p14:creationId xmlns:p14="http://schemas.microsoft.com/office/powerpoint/2010/main" val="3661858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155D51-54D0-41D5-9ED2-D4DF1BBAA2B2}"/>
              </a:ext>
            </a:extLst>
          </p:cNvPr>
          <p:cNvSpPr txBox="1">
            <a:spLocks/>
          </p:cNvSpPr>
          <p:nvPr/>
        </p:nvSpPr>
        <p:spPr>
          <a:xfrm>
            <a:off x="457200" y="1132325"/>
            <a:ext cx="8229600" cy="9123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sz="2800" dirty="0"/>
              <a:t>SD-HIVE exemplifies the </a:t>
            </a:r>
            <a:r>
              <a:rPr lang="en-US" sz="2800" b="1" dirty="0"/>
              <a:t>need</a:t>
            </a:r>
            <a:r>
              <a:rPr lang="en-US" sz="2800" dirty="0"/>
              <a:t> for </a:t>
            </a:r>
          </a:p>
          <a:p>
            <a:r>
              <a:rPr lang="en-US" sz="2800" dirty="0"/>
              <a:t>and </a:t>
            </a:r>
            <a:r>
              <a:rPr lang="en-US" sz="2800" b="1" dirty="0"/>
              <a:t>value</a:t>
            </a:r>
            <a:r>
              <a:rPr lang="en-US" sz="2800" dirty="0"/>
              <a:t> of data governance</a:t>
            </a:r>
          </a:p>
        </p:txBody>
      </p:sp>
      <p:graphicFrame>
        <p:nvGraphicFramePr>
          <p:cNvPr id="2" name="Table 2">
            <a:extLst>
              <a:ext uri="{FF2B5EF4-FFF2-40B4-BE49-F238E27FC236}">
                <a16:creationId xmlns:a16="http://schemas.microsoft.com/office/drawing/2014/main" id="{69CA798C-6E4A-433B-BDBC-0669F2CD0208}"/>
              </a:ext>
            </a:extLst>
          </p:cNvPr>
          <p:cNvGraphicFramePr>
            <a:graphicFrameLocks noGrp="1"/>
          </p:cNvGraphicFramePr>
          <p:nvPr/>
        </p:nvGraphicFramePr>
        <p:xfrm>
          <a:off x="177801" y="2552701"/>
          <a:ext cx="8788398" cy="3105944"/>
        </p:xfrm>
        <a:graphic>
          <a:graphicData uri="http://schemas.openxmlformats.org/drawingml/2006/table">
            <a:tbl>
              <a:tblPr firstRow="1" bandRow="1">
                <a:tableStyleId>{2D5ABB26-0587-4C30-8999-92F81FD0307C}</a:tableStyleId>
              </a:tblPr>
              <a:tblGrid>
                <a:gridCol w="1464733">
                  <a:extLst>
                    <a:ext uri="{9D8B030D-6E8A-4147-A177-3AD203B41FA5}">
                      <a16:colId xmlns:a16="http://schemas.microsoft.com/office/drawing/2014/main" val="3462573113"/>
                    </a:ext>
                  </a:extLst>
                </a:gridCol>
                <a:gridCol w="1464733">
                  <a:extLst>
                    <a:ext uri="{9D8B030D-6E8A-4147-A177-3AD203B41FA5}">
                      <a16:colId xmlns:a16="http://schemas.microsoft.com/office/drawing/2014/main" val="3833780858"/>
                    </a:ext>
                  </a:extLst>
                </a:gridCol>
                <a:gridCol w="1464733">
                  <a:extLst>
                    <a:ext uri="{9D8B030D-6E8A-4147-A177-3AD203B41FA5}">
                      <a16:colId xmlns:a16="http://schemas.microsoft.com/office/drawing/2014/main" val="1681307644"/>
                    </a:ext>
                  </a:extLst>
                </a:gridCol>
                <a:gridCol w="1464733">
                  <a:extLst>
                    <a:ext uri="{9D8B030D-6E8A-4147-A177-3AD203B41FA5}">
                      <a16:colId xmlns:a16="http://schemas.microsoft.com/office/drawing/2014/main" val="3238491447"/>
                    </a:ext>
                  </a:extLst>
                </a:gridCol>
                <a:gridCol w="1464733">
                  <a:extLst>
                    <a:ext uri="{9D8B030D-6E8A-4147-A177-3AD203B41FA5}">
                      <a16:colId xmlns:a16="http://schemas.microsoft.com/office/drawing/2014/main" val="2113073194"/>
                    </a:ext>
                  </a:extLst>
                </a:gridCol>
                <a:gridCol w="1464733">
                  <a:extLst>
                    <a:ext uri="{9D8B030D-6E8A-4147-A177-3AD203B41FA5}">
                      <a16:colId xmlns:a16="http://schemas.microsoft.com/office/drawing/2014/main" val="1759986818"/>
                    </a:ext>
                  </a:extLst>
                </a:gridCol>
              </a:tblGrid>
              <a:tr h="1534159">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336087745"/>
                  </a:ext>
                </a:extLst>
              </a:tr>
              <a:tr h="15717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Data as a strategic asset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Data availability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Data security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Data sharing</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Data standards &amp; policies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Data disposal</a:t>
                      </a:r>
                    </a:p>
                  </a:txBody>
                  <a:tcPr/>
                </a:tc>
                <a:extLst>
                  <a:ext uri="{0D108BD9-81ED-4DB2-BD59-A6C34878D82A}">
                    <a16:rowId xmlns:a16="http://schemas.microsoft.com/office/drawing/2014/main" val="97879359"/>
                  </a:ext>
                </a:extLst>
              </a:tr>
            </a:tbl>
          </a:graphicData>
        </a:graphic>
      </p:graphicFrame>
      <p:grpSp>
        <p:nvGrpSpPr>
          <p:cNvPr id="6" name="Group 5">
            <a:extLst>
              <a:ext uri="{FF2B5EF4-FFF2-40B4-BE49-F238E27FC236}">
                <a16:creationId xmlns:a16="http://schemas.microsoft.com/office/drawing/2014/main" id="{3B640070-84DB-4D83-8797-4926B683C37E}"/>
              </a:ext>
            </a:extLst>
          </p:cNvPr>
          <p:cNvGrpSpPr/>
          <p:nvPr/>
        </p:nvGrpSpPr>
        <p:grpSpPr>
          <a:xfrm>
            <a:off x="457201" y="2822852"/>
            <a:ext cx="8238283" cy="1006065"/>
            <a:chOff x="457200" y="2251351"/>
            <a:chExt cx="8238283" cy="1006065"/>
          </a:xfrm>
        </p:grpSpPr>
        <p:pic>
          <p:nvPicPr>
            <p:cNvPr id="7" name="Graphic 6" descr="Crown">
              <a:extLst>
                <a:ext uri="{FF2B5EF4-FFF2-40B4-BE49-F238E27FC236}">
                  <a16:creationId xmlns:a16="http://schemas.microsoft.com/office/drawing/2014/main" id="{A5763C99-08A9-4BCF-98C2-23F0DB21B5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251351"/>
              <a:ext cx="914400" cy="914400"/>
            </a:xfrm>
            <a:prstGeom prst="rect">
              <a:avLst/>
            </a:prstGeom>
          </p:spPr>
        </p:pic>
        <p:pic>
          <p:nvPicPr>
            <p:cNvPr id="8" name="Graphic 7" descr="Unlock">
              <a:extLst>
                <a:ext uri="{FF2B5EF4-FFF2-40B4-BE49-F238E27FC236}">
                  <a16:creationId xmlns:a16="http://schemas.microsoft.com/office/drawing/2014/main" id="{2A03CB1C-2CEB-4631-9351-F4C78B3F23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6508" y="2282056"/>
              <a:ext cx="914400" cy="914400"/>
            </a:xfrm>
            <a:prstGeom prst="rect">
              <a:avLst/>
            </a:prstGeom>
          </p:spPr>
        </p:pic>
        <p:pic>
          <p:nvPicPr>
            <p:cNvPr id="9" name="Graphic 8" descr="Lock">
              <a:extLst>
                <a:ext uri="{FF2B5EF4-FFF2-40B4-BE49-F238E27FC236}">
                  <a16:creationId xmlns:a16="http://schemas.microsoft.com/office/drawing/2014/main" id="{3C140F6D-9A35-4FDF-BD94-ED1179400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43115" y="2297692"/>
              <a:ext cx="914400" cy="914400"/>
            </a:xfrm>
            <a:prstGeom prst="rect">
              <a:avLst/>
            </a:prstGeom>
          </p:spPr>
        </p:pic>
        <p:pic>
          <p:nvPicPr>
            <p:cNvPr id="10" name="Graphic 9" descr="Network">
              <a:extLst>
                <a:ext uri="{FF2B5EF4-FFF2-40B4-BE49-F238E27FC236}">
                  <a16:creationId xmlns:a16="http://schemas.microsoft.com/office/drawing/2014/main" id="{B645A55E-13CD-42A4-B188-02F06759A4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76238" y="2308157"/>
              <a:ext cx="914400" cy="914400"/>
            </a:xfrm>
            <a:prstGeom prst="rect">
              <a:avLst/>
            </a:prstGeom>
          </p:spPr>
        </p:pic>
        <p:pic>
          <p:nvPicPr>
            <p:cNvPr id="11" name="Graphic 10" descr="Bookmark">
              <a:extLst>
                <a:ext uri="{FF2B5EF4-FFF2-40B4-BE49-F238E27FC236}">
                  <a16:creationId xmlns:a16="http://schemas.microsoft.com/office/drawing/2014/main" id="{A5193C7D-63EA-4098-8701-43EE3FE5FC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09361" y="2343016"/>
              <a:ext cx="914400" cy="914400"/>
            </a:xfrm>
            <a:prstGeom prst="rect">
              <a:avLst/>
            </a:prstGeom>
          </p:spPr>
        </p:pic>
        <p:pic>
          <p:nvPicPr>
            <p:cNvPr id="12" name="Graphic 11" descr="Garbage">
              <a:extLst>
                <a:ext uri="{FF2B5EF4-FFF2-40B4-BE49-F238E27FC236}">
                  <a16:creationId xmlns:a16="http://schemas.microsoft.com/office/drawing/2014/main" id="{2073D9BD-7804-4005-A560-66F7F640C94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81083" y="2282056"/>
              <a:ext cx="914400" cy="914400"/>
            </a:xfrm>
            <a:prstGeom prst="rect">
              <a:avLst/>
            </a:prstGeom>
          </p:spPr>
        </p:pic>
      </p:grpSp>
      <p:sp>
        <p:nvSpPr>
          <p:cNvPr id="4" name="Slide Number Placeholder 3">
            <a:extLst>
              <a:ext uri="{FF2B5EF4-FFF2-40B4-BE49-F238E27FC236}">
                <a16:creationId xmlns:a16="http://schemas.microsoft.com/office/drawing/2014/main" id="{1A4F2FA5-56C5-41A6-B398-956139BC7F02}"/>
              </a:ext>
            </a:extLst>
          </p:cNvPr>
          <p:cNvSpPr>
            <a:spLocks noGrp="1"/>
          </p:cNvSpPr>
          <p:nvPr>
            <p:ph type="sldNum" sz="quarter" idx="12"/>
          </p:nvPr>
        </p:nvSpPr>
        <p:spPr/>
        <p:txBody>
          <a:bodyPr/>
          <a:lstStyle/>
          <a:p>
            <a:fld id="{C187D63C-B224-5F4E-84CB-62AC19F45557}" type="slidenum">
              <a:rPr lang="en-US" smtClean="0"/>
              <a:t>28</a:t>
            </a:fld>
            <a:endParaRPr lang="en-US"/>
          </a:p>
        </p:txBody>
      </p:sp>
    </p:spTree>
    <p:extLst>
      <p:ext uri="{BB962C8B-B14F-4D97-AF65-F5344CB8AC3E}">
        <p14:creationId xmlns:p14="http://schemas.microsoft.com/office/powerpoint/2010/main" val="102338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F9C636-A60F-471F-BA38-F46E31A0DC56}"/>
              </a:ext>
            </a:extLst>
          </p:cNvPr>
          <p:cNvPicPr>
            <a:picLocks noChangeAspect="1"/>
          </p:cNvPicPr>
          <p:nvPr/>
        </p:nvPicPr>
        <p:blipFill>
          <a:blip r:embed="rId3"/>
          <a:stretch>
            <a:fillRect/>
          </a:stretch>
        </p:blipFill>
        <p:spPr>
          <a:xfrm>
            <a:off x="572842" y="1899138"/>
            <a:ext cx="8288268" cy="4220407"/>
          </a:xfrm>
          <a:prstGeom prst="rect">
            <a:avLst/>
          </a:prstGeom>
        </p:spPr>
      </p:pic>
      <p:sp>
        <p:nvSpPr>
          <p:cNvPr id="4" name="Title 1">
            <a:extLst>
              <a:ext uri="{FF2B5EF4-FFF2-40B4-BE49-F238E27FC236}">
                <a16:creationId xmlns:a16="http://schemas.microsoft.com/office/drawing/2014/main" id="{A32EBE43-70EB-471C-847B-55C21CB8288D}"/>
              </a:ext>
            </a:extLst>
          </p:cNvPr>
          <p:cNvSpPr txBox="1">
            <a:spLocks/>
          </p:cNvSpPr>
          <p:nvPr/>
        </p:nvSpPr>
        <p:spPr>
          <a:xfrm>
            <a:off x="457200" y="1132325"/>
            <a:ext cx="8229600" cy="9123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sz="2800" dirty="0"/>
              <a:t>SD-HIVE will include spatial data</a:t>
            </a:r>
          </a:p>
        </p:txBody>
      </p:sp>
      <p:sp>
        <p:nvSpPr>
          <p:cNvPr id="5" name="Slide Number Placeholder 4">
            <a:extLst>
              <a:ext uri="{FF2B5EF4-FFF2-40B4-BE49-F238E27FC236}">
                <a16:creationId xmlns:a16="http://schemas.microsoft.com/office/drawing/2014/main" id="{5929A04C-ABF0-415D-AFC2-DB721882C446}"/>
              </a:ext>
            </a:extLst>
          </p:cNvPr>
          <p:cNvSpPr>
            <a:spLocks noGrp="1"/>
          </p:cNvSpPr>
          <p:nvPr>
            <p:ph type="sldNum" sz="quarter" idx="12"/>
          </p:nvPr>
        </p:nvSpPr>
        <p:spPr/>
        <p:txBody>
          <a:bodyPr/>
          <a:lstStyle/>
          <a:p>
            <a:fld id="{C187D63C-B224-5F4E-84CB-62AC19F45557}" type="slidenum">
              <a:rPr lang="en-US" smtClean="0"/>
              <a:t>29</a:t>
            </a:fld>
            <a:endParaRPr lang="en-US"/>
          </a:p>
        </p:txBody>
      </p:sp>
    </p:spTree>
    <p:extLst>
      <p:ext uri="{BB962C8B-B14F-4D97-AF65-F5344CB8AC3E}">
        <p14:creationId xmlns:p14="http://schemas.microsoft.com/office/powerpoint/2010/main" val="2599218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6700" y="1143000"/>
            <a:ext cx="8610600" cy="5426243"/>
          </a:xfrm>
        </p:spPr>
        <p:txBody>
          <a:bodyPr>
            <a:normAutofit fontScale="55000" lnSpcReduction="20000"/>
          </a:bodyPr>
          <a:lstStyle/>
          <a:p>
            <a:pPr marL="342900" indent="-342900">
              <a:buFont typeface="Arial" panose="020B0604020202020204" pitchFamily="34" charset="0"/>
              <a:buChar char="•"/>
            </a:pPr>
            <a:r>
              <a:rPr lang="en-US" sz="2900" dirty="0">
                <a:latin typeface="Calibri Light" panose="020F0302020204030204" pitchFamily="34" charset="0"/>
              </a:rPr>
              <a:t>Public Comments </a:t>
            </a:r>
            <a:r>
              <a:rPr lang="en-US" sz="1500" dirty="0">
                <a:latin typeface="Calibri Light" panose="020F0302020204030204" pitchFamily="34" charset="0"/>
              </a:rPr>
              <a:t>- Chair - 3 min</a:t>
            </a:r>
          </a:p>
          <a:p>
            <a:pPr marL="342900" indent="-342900">
              <a:buFont typeface="Arial" panose="020B0604020202020204" pitchFamily="34" charset="0"/>
              <a:buChar char="•"/>
            </a:pPr>
            <a:r>
              <a:rPr lang="en-US" sz="2900" dirty="0">
                <a:latin typeface="Calibri Light" panose="020F0302020204030204" pitchFamily="34" charset="0"/>
              </a:rPr>
              <a:t>Approve Minutes from 1/23/20 Meeting </a:t>
            </a:r>
            <a:r>
              <a:rPr lang="en-US" sz="1700" dirty="0">
                <a:latin typeface="Calibri Light" panose="020F0302020204030204" pitchFamily="34" charset="0"/>
              </a:rPr>
              <a:t>- </a:t>
            </a:r>
            <a:r>
              <a:rPr lang="en-US" sz="1500" dirty="0">
                <a:latin typeface="Calibri Light" panose="020F0302020204030204" pitchFamily="34" charset="0"/>
              </a:rPr>
              <a:t>Chair - 2 min</a:t>
            </a:r>
          </a:p>
          <a:p>
            <a:pPr marL="342900" indent="-342900">
              <a:buFont typeface="Arial" panose="020B0604020202020204" pitchFamily="34" charset="0"/>
              <a:buChar char="•"/>
            </a:pPr>
            <a:r>
              <a:rPr lang="en-US" sz="2900" dirty="0">
                <a:latin typeface="Calibri Light" panose="020F0302020204030204" pitchFamily="34" charset="0"/>
              </a:rPr>
              <a:t>Open &amp; Public Meetings Act Training </a:t>
            </a:r>
            <a:r>
              <a:rPr lang="en-US" sz="1400" dirty="0">
                <a:latin typeface="Calibri Light" panose="020F0302020204030204" pitchFamily="34" charset="0"/>
              </a:rPr>
              <a:t>– Dianne Orcutt – 10 min</a:t>
            </a:r>
          </a:p>
          <a:p>
            <a:pPr marL="342900" indent="-342900">
              <a:buFont typeface="Arial" panose="020B0604020202020204" pitchFamily="34" charset="0"/>
              <a:buChar char="•"/>
            </a:pPr>
            <a:r>
              <a:rPr lang="en-US" sz="2900" dirty="0">
                <a:latin typeface="Calibri Light" panose="020F0302020204030204" pitchFamily="34" charset="0"/>
              </a:rPr>
              <a:t>Follow-Up Items:</a:t>
            </a:r>
          </a:p>
          <a:p>
            <a:pPr marL="1085850" lvl="1" indent="-342900">
              <a:buFont typeface="Arial" panose="020B0604020202020204" pitchFamily="34" charset="0"/>
              <a:buChar char="•"/>
            </a:pPr>
            <a:r>
              <a:rPr lang="en-US" sz="2900" b="0" dirty="0">
                <a:solidFill>
                  <a:schemeClr val="tx1"/>
                </a:solidFill>
                <a:latin typeface="Calibri Light" panose="020F0302020204030204" pitchFamily="34" charset="0"/>
              </a:rPr>
              <a:t>SharePoint Document Management Update (Informational) </a:t>
            </a:r>
            <a:r>
              <a:rPr lang="en-US" sz="1500" b="0" dirty="0">
                <a:solidFill>
                  <a:schemeClr val="tx1"/>
                </a:solidFill>
                <a:latin typeface="Calibri Light" panose="020F0302020204030204" pitchFamily="34" charset="0"/>
              </a:rPr>
              <a:t>– Lee Wilstead – 5 min </a:t>
            </a:r>
            <a:endParaRPr lang="en-US" sz="1500" dirty="0">
              <a:solidFill>
                <a:schemeClr val="tx1"/>
              </a:solidFill>
              <a:latin typeface="Calibri Light" panose="020F0302020204030204" pitchFamily="34" charset="0"/>
            </a:endParaRPr>
          </a:p>
          <a:p>
            <a:pPr marL="1085850" lvl="1" indent="-342900">
              <a:buFont typeface="Arial" panose="020B0604020202020204" pitchFamily="34" charset="0"/>
              <a:buChar char="•"/>
            </a:pPr>
            <a:r>
              <a:rPr lang="en-US" sz="2700" b="0" dirty="0">
                <a:solidFill>
                  <a:schemeClr val="tx1"/>
                </a:solidFill>
                <a:latin typeface="Calibri Light" panose="020F0302020204030204" pitchFamily="34" charset="0"/>
              </a:rPr>
              <a:t>County-Wide Website Redesign Update (Informational) </a:t>
            </a:r>
            <a:r>
              <a:rPr lang="en-US" sz="1400" b="0" dirty="0">
                <a:solidFill>
                  <a:schemeClr val="tx1"/>
                </a:solidFill>
                <a:latin typeface="Calibri Light" panose="020F0302020204030204" pitchFamily="34" charset="0"/>
              </a:rPr>
              <a:t>–  Megan Hillyard– 5 min </a:t>
            </a:r>
          </a:p>
          <a:p>
            <a:pPr marL="1085850" lvl="1" indent="-342900">
              <a:buFont typeface="Arial" panose="020B0604020202020204" pitchFamily="34" charset="0"/>
              <a:buChar char="•"/>
            </a:pPr>
            <a:r>
              <a:rPr lang="en-US" sz="2700" b="0" dirty="0">
                <a:solidFill>
                  <a:schemeClr val="tx1"/>
                </a:solidFill>
                <a:latin typeface="Calibri Light" panose="020F0302020204030204" pitchFamily="34" charset="0"/>
              </a:rPr>
              <a:t>Data Working Group Update (Informational)</a:t>
            </a:r>
            <a:r>
              <a:rPr lang="en-US" sz="1500" b="0" dirty="0">
                <a:solidFill>
                  <a:schemeClr val="tx1"/>
                </a:solidFill>
                <a:latin typeface="Calibri Light" panose="020F0302020204030204" pitchFamily="34" charset="0"/>
              </a:rPr>
              <a:t> – Javaid Lal, Beth Graham, &amp; Jeff Eason– 10 min </a:t>
            </a:r>
          </a:p>
          <a:p>
            <a:pPr marL="1085850" lvl="1" indent="-342900">
              <a:buFont typeface="Arial" panose="020B0604020202020204" pitchFamily="34" charset="0"/>
              <a:buChar char="•"/>
            </a:pPr>
            <a:r>
              <a:rPr lang="en-US" sz="2700" b="0" dirty="0">
                <a:solidFill>
                  <a:schemeClr val="tx1"/>
                </a:solidFill>
                <a:latin typeface="Calibri Light" panose="020F0302020204030204" pitchFamily="34" charset="0"/>
              </a:rPr>
              <a:t>Voting System &amp; Equipment Update (Discussion/Approval) </a:t>
            </a:r>
            <a:r>
              <a:rPr lang="en-US" sz="1500" b="0" dirty="0">
                <a:solidFill>
                  <a:schemeClr val="tx1"/>
                </a:solidFill>
                <a:latin typeface="Calibri Light" panose="020F0302020204030204" pitchFamily="34" charset="0"/>
              </a:rPr>
              <a:t>–  Pam Tueller &amp; Lannie Chapman - 10 min</a:t>
            </a:r>
          </a:p>
          <a:p>
            <a:pPr marL="342900" indent="-342900">
              <a:buFont typeface="Arial" panose="020B0604020202020204" pitchFamily="34" charset="0"/>
              <a:buChar char="•"/>
            </a:pPr>
            <a:r>
              <a:rPr lang="en-US" sz="2900" dirty="0">
                <a:latin typeface="Calibri Light" panose="020F0302020204030204" pitchFamily="34" charset="0"/>
              </a:rPr>
              <a:t>IT Lessons Learned – COVID (Informational) </a:t>
            </a:r>
            <a:r>
              <a:rPr lang="en-US" sz="1500" dirty="0">
                <a:latin typeface="Calibri Light" panose="020F0302020204030204" pitchFamily="34" charset="0"/>
              </a:rPr>
              <a:t>– Zach Posner – 10 min</a:t>
            </a:r>
          </a:p>
          <a:p>
            <a:pPr marL="342900" indent="-342900">
              <a:buFont typeface="Arial" panose="020B0604020202020204" pitchFamily="34" charset="0"/>
              <a:buChar char="•"/>
            </a:pPr>
            <a:r>
              <a:rPr lang="en-US" sz="2900" dirty="0">
                <a:latin typeface="Calibri Light" panose="020F0302020204030204" pitchFamily="34" charset="0"/>
              </a:rPr>
              <a:t>Budget Update – (Informational) </a:t>
            </a:r>
            <a:r>
              <a:rPr lang="en-US" sz="1500" dirty="0">
                <a:latin typeface="Calibri Light" panose="020F0302020204030204" pitchFamily="34" charset="0"/>
              </a:rPr>
              <a:t>– Cherie Root – 5 min</a:t>
            </a:r>
          </a:p>
          <a:p>
            <a:pPr marL="342900" indent="-342900">
              <a:buFont typeface="Arial" panose="020B0604020202020204" pitchFamily="34" charset="0"/>
              <a:buChar char="•"/>
            </a:pPr>
            <a:r>
              <a:rPr lang="en-US" sz="2900" dirty="0">
                <a:latin typeface="Calibri Light" panose="020F0302020204030204" pitchFamily="34" charset="0"/>
              </a:rPr>
              <a:t>Policy and Standards (Discussion/Approval) – </a:t>
            </a:r>
            <a:r>
              <a:rPr lang="en-US" sz="1500" dirty="0">
                <a:latin typeface="Calibri Light" panose="020F0302020204030204" pitchFamily="34" charset="0"/>
              </a:rPr>
              <a:t>Mark Evans – 5 min</a:t>
            </a:r>
          </a:p>
          <a:p>
            <a:pPr marL="1085850" lvl="1" indent="-342900">
              <a:buFont typeface="Arial" panose="020B0604020202020204" pitchFamily="34" charset="0"/>
              <a:buChar char="•"/>
            </a:pPr>
            <a:r>
              <a:rPr lang="en-US" sz="2900" b="0" dirty="0">
                <a:solidFill>
                  <a:schemeClr val="tx1"/>
                </a:solidFill>
                <a:latin typeface="Calibri Light" panose="020F0302020204030204" pitchFamily="34" charset="0"/>
              </a:rPr>
              <a:t>Policy 1400-7 – Payment Card Industry Data Security Standard Policy</a:t>
            </a:r>
          </a:p>
          <a:p>
            <a:pPr marL="1085850" lvl="1" indent="-342900">
              <a:buFont typeface="Arial" panose="020B0604020202020204" pitchFamily="34" charset="0"/>
              <a:buChar char="•"/>
            </a:pPr>
            <a:r>
              <a:rPr lang="en-US" sz="2900" b="0" dirty="0">
                <a:solidFill>
                  <a:schemeClr val="tx1"/>
                </a:solidFill>
                <a:latin typeface="Calibri Light" panose="020F0302020204030204" pitchFamily="34" charset="0"/>
              </a:rPr>
              <a:t>IT Standards</a:t>
            </a:r>
          </a:p>
          <a:p>
            <a:pPr marL="1485900" lvl="2" indent="-342900">
              <a:buFont typeface="Arial" panose="020B0604020202020204" pitchFamily="34" charset="0"/>
              <a:buChar char="•"/>
            </a:pPr>
            <a:r>
              <a:rPr lang="en-US" sz="2500" dirty="0">
                <a:latin typeface="Calibri Light" panose="020F0302020204030204" pitchFamily="34" charset="0"/>
              </a:rPr>
              <a:t>Secure Windows Device Configuration</a:t>
            </a:r>
          </a:p>
          <a:p>
            <a:pPr marL="1485900" lvl="2" indent="-342900">
              <a:buFont typeface="Arial" panose="020B0604020202020204" pitchFamily="34" charset="0"/>
              <a:buChar char="•"/>
            </a:pPr>
            <a:r>
              <a:rPr lang="en-US" sz="2500" dirty="0">
                <a:latin typeface="Calibri Light" panose="020F0302020204030204" pitchFamily="34" charset="0"/>
              </a:rPr>
              <a:t>Secure Network Configuration</a:t>
            </a:r>
          </a:p>
          <a:p>
            <a:pPr marL="342900" indent="-342900">
              <a:buFont typeface="Arial" panose="020B0604020202020204" pitchFamily="34" charset="0"/>
              <a:buChar char="•"/>
            </a:pPr>
            <a:r>
              <a:rPr lang="en-US" sz="2900" dirty="0">
                <a:latin typeface="Calibri Light" panose="020F0302020204030204" pitchFamily="34" charset="0"/>
              </a:rPr>
              <a:t>Working Groups Milestone Chart (Discussion/Direction) </a:t>
            </a:r>
            <a:r>
              <a:rPr lang="en-US" sz="2600" dirty="0">
                <a:latin typeface="Calibri Light" panose="020F0302020204030204" pitchFamily="34" charset="0"/>
              </a:rPr>
              <a:t>– </a:t>
            </a:r>
            <a:r>
              <a:rPr lang="en-US" sz="1500" dirty="0">
                <a:latin typeface="Calibri Light" panose="020F0302020204030204" pitchFamily="34" charset="0"/>
              </a:rPr>
              <a:t>Zach Posner – 3 min </a:t>
            </a:r>
            <a:endParaRPr lang="en-US" sz="1400" b="0" dirty="0">
              <a:solidFill>
                <a:schemeClr val="tx1"/>
              </a:solidFill>
              <a:latin typeface="Calibri Light" panose="020F0302020204030204" pitchFamily="34" charset="0"/>
            </a:endParaRPr>
          </a:p>
          <a:p>
            <a:pPr marL="342900" indent="-342900">
              <a:buFont typeface="Arial" panose="020B0604020202020204" pitchFamily="34" charset="0"/>
              <a:buChar char="•"/>
            </a:pPr>
            <a:r>
              <a:rPr lang="en-US" sz="2900" dirty="0">
                <a:latin typeface="Calibri Light" panose="020F0302020204030204" pitchFamily="34" charset="0"/>
              </a:rPr>
              <a:t>IT Working Group Updates  </a:t>
            </a:r>
            <a:endParaRPr lang="en-US" sz="2300" b="0" dirty="0">
              <a:solidFill>
                <a:prstClr val="black"/>
              </a:solidFill>
              <a:latin typeface="Calibri Light" panose="020F0302020204030204" pitchFamily="34" charset="0"/>
            </a:endParaRPr>
          </a:p>
          <a:p>
            <a:pPr marL="800100" lvl="1" indent="-342900">
              <a:buFont typeface="Arial" panose="020B0604020202020204" pitchFamily="34" charset="0"/>
              <a:buChar char="•"/>
            </a:pPr>
            <a:r>
              <a:rPr lang="en-US" sz="2300" b="0" dirty="0">
                <a:solidFill>
                  <a:prstClr val="black"/>
                </a:solidFill>
                <a:latin typeface="Calibri Light" panose="020F0302020204030204" pitchFamily="34" charset="0"/>
              </a:rPr>
              <a:t>SWG - Windows 7 Replacement Update (Informational)  </a:t>
            </a:r>
            <a:r>
              <a:rPr lang="en-US" sz="1400" b="0" dirty="0">
                <a:solidFill>
                  <a:schemeClr val="tx1"/>
                </a:solidFill>
                <a:latin typeface="Calibri Light" panose="020F0302020204030204" pitchFamily="34" charset="0"/>
              </a:rPr>
              <a:t>– Brandon Allgier - 5 min</a:t>
            </a:r>
          </a:p>
          <a:p>
            <a:pPr marL="800100" lvl="1" indent="-342900">
              <a:buFont typeface="Arial" panose="020B0604020202020204" pitchFamily="34" charset="0"/>
              <a:buChar char="•"/>
            </a:pPr>
            <a:r>
              <a:rPr lang="en-US" sz="2300" b="0" dirty="0">
                <a:solidFill>
                  <a:prstClr val="black"/>
                </a:solidFill>
                <a:latin typeface="Calibri Light" panose="020F0302020204030204" pitchFamily="34" charset="0"/>
              </a:rPr>
              <a:t>GWG – IT Glossary Update (Discussion/Approval) </a:t>
            </a:r>
            <a:r>
              <a:rPr lang="en-US" sz="1400" b="0" dirty="0">
                <a:solidFill>
                  <a:schemeClr val="tx1"/>
                </a:solidFill>
                <a:latin typeface="Calibri Light" panose="020F0302020204030204" pitchFamily="34" charset="0"/>
              </a:rPr>
              <a:t>– Trevor Hebditch – 3 min</a:t>
            </a:r>
          </a:p>
          <a:p>
            <a:pPr marL="342900" indent="-342900">
              <a:buFont typeface="Arial" panose="020B0604020202020204" pitchFamily="34" charset="0"/>
              <a:buChar char="•"/>
            </a:pPr>
            <a:r>
              <a:rPr lang="en-US" sz="2900" dirty="0">
                <a:latin typeface="Calibri Light" panose="020F0302020204030204" pitchFamily="34" charset="0"/>
              </a:rPr>
              <a:t>Communication Items - Mayor &amp; Council </a:t>
            </a:r>
            <a:r>
              <a:rPr lang="en-US" sz="1500" dirty="0">
                <a:latin typeface="Calibri Light" panose="020F0302020204030204" pitchFamily="34" charset="0"/>
              </a:rPr>
              <a:t>– Zach Posner &amp; Chair </a:t>
            </a:r>
            <a:r>
              <a:rPr lang="en-US" sz="1400" dirty="0">
                <a:latin typeface="Calibri Light" panose="020F0302020204030204" pitchFamily="34" charset="0"/>
              </a:rPr>
              <a:t>– 1 min</a:t>
            </a:r>
          </a:p>
          <a:p>
            <a:pPr marL="342900" indent="-342900">
              <a:buFont typeface="Arial" panose="020B0604020202020204" pitchFamily="34" charset="0"/>
              <a:buChar char="•"/>
            </a:pPr>
            <a:r>
              <a:rPr lang="en-US" sz="2900" dirty="0">
                <a:latin typeface="Calibri Light" panose="020F0302020204030204" pitchFamily="34" charset="0"/>
              </a:rPr>
              <a:t>2020 Meeting Schedule (Informational) </a:t>
            </a:r>
            <a:r>
              <a:rPr lang="en-US" sz="1500" dirty="0">
                <a:latin typeface="Calibri Light" panose="020F0302020204030204" pitchFamily="34" charset="0"/>
              </a:rPr>
              <a:t>-– 1 min</a:t>
            </a:r>
          </a:p>
          <a:p>
            <a:pPr marL="342900" indent="-342900">
              <a:buFont typeface="Arial" panose="020B0604020202020204" pitchFamily="34" charset="0"/>
              <a:buChar char="•"/>
            </a:pPr>
            <a:r>
              <a:rPr lang="en-US" sz="2900" dirty="0">
                <a:latin typeface="Calibri Light" panose="020F0302020204030204" pitchFamily="34" charset="0"/>
              </a:rPr>
              <a:t>Review Action Items </a:t>
            </a:r>
            <a:r>
              <a:rPr lang="en-US" sz="1500" dirty="0">
                <a:latin typeface="Calibri Light" panose="020F0302020204030204" pitchFamily="34" charset="0"/>
              </a:rPr>
              <a:t>– Kristine Pepin -  2 min</a:t>
            </a:r>
          </a:p>
          <a:p>
            <a:pPr marL="342900" indent="-342900">
              <a:buFont typeface="Arial" panose="020B0604020202020204" pitchFamily="34" charset="0"/>
              <a:buChar char="•"/>
            </a:pPr>
            <a:r>
              <a:rPr lang="en-US" sz="2900" dirty="0">
                <a:latin typeface="Calibri Light" panose="020F0302020204030204" pitchFamily="34" charset="0"/>
              </a:rPr>
              <a:t>Next Meeting – 7/09/20 </a:t>
            </a:r>
            <a:r>
              <a:rPr lang="en-US" sz="1500" dirty="0">
                <a:latin typeface="Calibri Light" panose="020F0302020204030204" pitchFamily="34" charset="0"/>
              </a:rPr>
              <a:t>– Chair  - 1 min</a:t>
            </a:r>
          </a:p>
          <a:p>
            <a:endParaRPr lang="en-US" sz="1600" dirty="0"/>
          </a:p>
          <a:p>
            <a:pPr marL="0" indent="0">
              <a:buNone/>
            </a:pPr>
            <a:endParaRPr lang="en-US" dirty="0"/>
          </a:p>
        </p:txBody>
      </p:sp>
      <p:sp>
        <p:nvSpPr>
          <p:cNvPr id="2" name="Title 1"/>
          <p:cNvSpPr>
            <a:spLocks noGrp="1"/>
          </p:cNvSpPr>
          <p:nvPr>
            <p:ph type="ctrTitle"/>
          </p:nvPr>
        </p:nvSpPr>
        <p:spPr/>
        <p:txBody>
          <a:bodyPr>
            <a:normAutofit fontScale="90000"/>
          </a:bodyPr>
          <a:lstStyle/>
          <a:p>
            <a:pPr algn="l"/>
            <a:r>
              <a:rPr lang="en-US" b="1" dirty="0">
                <a:latin typeface="Calibri Light" panose="020F0302020204030204" pitchFamily="34" charset="0"/>
                <a:cs typeface="Calibri Light" panose="020F0302020204030204" pitchFamily="34" charset="0"/>
              </a:rPr>
              <a:t>Agenda</a:t>
            </a:r>
            <a:br>
              <a:rPr lang="en-US" sz="4000" b="1" dirty="0">
                <a:latin typeface="Calibri Light" panose="020F0302020204030204" pitchFamily="34" charset="0"/>
                <a:cs typeface="Calibri Light" panose="020F0302020204030204" pitchFamily="34" charset="0"/>
              </a:rPr>
            </a:br>
            <a:br>
              <a:rPr lang="en-US" sz="4000" b="1" dirty="0">
                <a:latin typeface="Calibri Light" panose="020F0302020204030204" pitchFamily="34" charset="0"/>
                <a:cs typeface="Calibri Light" panose="020F0302020204030204" pitchFamily="34" charset="0"/>
              </a:rPr>
            </a:br>
            <a:endParaRPr lang="en-US" sz="40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74455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89DB2D-D0DC-4196-BFDC-6A190311CD30}"/>
              </a:ext>
            </a:extLst>
          </p:cNvPr>
          <p:cNvSpPr txBox="1">
            <a:spLocks/>
          </p:cNvSpPr>
          <p:nvPr/>
        </p:nvSpPr>
        <p:spPr>
          <a:xfrm>
            <a:off x="457200" y="1177387"/>
            <a:ext cx="8229600" cy="8659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endParaRPr lang="en-US" sz="2800" dirty="0"/>
          </a:p>
        </p:txBody>
      </p:sp>
      <p:sp>
        <p:nvSpPr>
          <p:cNvPr id="4" name="Content Placeholder 3">
            <a:extLst>
              <a:ext uri="{FF2B5EF4-FFF2-40B4-BE49-F238E27FC236}">
                <a16:creationId xmlns:a16="http://schemas.microsoft.com/office/drawing/2014/main" id="{1A5284A4-0520-406A-80F0-1F13CC057912}"/>
              </a:ext>
            </a:extLst>
          </p:cNvPr>
          <p:cNvSpPr>
            <a:spLocks noGrp="1"/>
          </p:cNvSpPr>
          <p:nvPr>
            <p:ph sz="half" idx="1"/>
          </p:nvPr>
        </p:nvSpPr>
        <p:spPr>
          <a:xfrm>
            <a:off x="457200" y="2674620"/>
            <a:ext cx="4038600" cy="1986016"/>
          </a:xfrm>
        </p:spPr>
        <p:txBody>
          <a:bodyPr/>
          <a:lstStyle/>
          <a:p>
            <a:pPr algn="ctr"/>
            <a:r>
              <a:rPr lang="en-US" dirty="0"/>
              <a:t>Beth Graham</a:t>
            </a:r>
          </a:p>
          <a:p>
            <a:pPr algn="ctr"/>
            <a:r>
              <a:rPr lang="en-US" sz="2000" dirty="0"/>
              <a:t>Human Services</a:t>
            </a:r>
          </a:p>
          <a:p>
            <a:pPr algn="ctr"/>
            <a:r>
              <a:rPr lang="en-US" sz="2000" dirty="0">
                <a:hlinkClick r:id="rId3"/>
              </a:rPr>
              <a:t>egraham@slco.org</a:t>
            </a:r>
            <a:endParaRPr lang="en-US" sz="2000" dirty="0"/>
          </a:p>
          <a:p>
            <a:pPr algn="ctr"/>
            <a:r>
              <a:rPr lang="en-US" sz="2000" dirty="0"/>
              <a:t>385-468-6702</a:t>
            </a:r>
          </a:p>
        </p:txBody>
      </p:sp>
      <p:sp>
        <p:nvSpPr>
          <p:cNvPr id="6" name="Content Placeholder 5">
            <a:extLst>
              <a:ext uri="{FF2B5EF4-FFF2-40B4-BE49-F238E27FC236}">
                <a16:creationId xmlns:a16="http://schemas.microsoft.com/office/drawing/2014/main" id="{2C6E32D9-0288-4BB5-B84C-D014227AC21B}"/>
              </a:ext>
            </a:extLst>
          </p:cNvPr>
          <p:cNvSpPr>
            <a:spLocks noGrp="1"/>
          </p:cNvSpPr>
          <p:nvPr>
            <p:ph sz="half" idx="2"/>
          </p:nvPr>
        </p:nvSpPr>
        <p:spPr>
          <a:xfrm>
            <a:off x="4648200" y="2674620"/>
            <a:ext cx="4038600" cy="1986016"/>
          </a:xfrm>
        </p:spPr>
        <p:txBody>
          <a:bodyPr/>
          <a:lstStyle/>
          <a:p>
            <a:pPr algn="ctr"/>
            <a:r>
              <a:rPr lang="en-US" dirty="0"/>
              <a:t>Jeffrey Eason</a:t>
            </a:r>
          </a:p>
          <a:p>
            <a:pPr algn="ctr"/>
            <a:r>
              <a:rPr lang="en-US" sz="2000" dirty="0" err="1"/>
              <a:t>SLCo</a:t>
            </a:r>
            <a:r>
              <a:rPr lang="en-US" sz="2000" dirty="0"/>
              <a:t> Health Department</a:t>
            </a:r>
          </a:p>
          <a:p>
            <a:pPr algn="ctr"/>
            <a:r>
              <a:rPr lang="en-US" sz="2000" dirty="0">
                <a:hlinkClick r:id="rId4"/>
              </a:rPr>
              <a:t>jeason@slco.org</a:t>
            </a:r>
            <a:endParaRPr lang="en-US" sz="2000" dirty="0"/>
          </a:p>
          <a:p>
            <a:pPr algn="ctr"/>
            <a:r>
              <a:rPr lang="en-US" sz="2000" dirty="0"/>
              <a:t>385-468-4066</a:t>
            </a:r>
          </a:p>
          <a:p>
            <a:pPr algn="ctr"/>
            <a:endParaRPr lang="en-US" dirty="0"/>
          </a:p>
          <a:p>
            <a:pPr algn="ctr"/>
            <a:endParaRPr lang="en-US" dirty="0"/>
          </a:p>
        </p:txBody>
      </p:sp>
      <p:sp>
        <p:nvSpPr>
          <p:cNvPr id="5" name="Title 1">
            <a:extLst>
              <a:ext uri="{FF2B5EF4-FFF2-40B4-BE49-F238E27FC236}">
                <a16:creationId xmlns:a16="http://schemas.microsoft.com/office/drawing/2014/main" id="{1CDA4E1F-3B48-4CC2-85FE-FE8E7513FED3}"/>
              </a:ext>
            </a:extLst>
          </p:cNvPr>
          <p:cNvSpPr txBox="1">
            <a:spLocks/>
          </p:cNvSpPr>
          <p:nvPr/>
        </p:nvSpPr>
        <p:spPr>
          <a:xfrm>
            <a:off x="457200" y="1132325"/>
            <a:ext cx="8229600" cy="9123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r>
              <a:rPr lang="en-US" sz="2800" dirty="0"/>
              <a:t>Questions?</a:t>
            </a:r>
          </a:p>
        </p:txBody>
      </p:sp>
    </p:spTree>
    <p:extLst>
      <p:ext uri="{BB962C8B-B14F-4D97-AF65-F5344CB8AC3E}">
        <p14:creationId xmlns:p14="http://schemas.microsoft.com/office/powerpoint/2010/main" val="1026994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8281"/>
            <a:ext cx="7772400" cy="1225021"/>
          </a:xfrm>
        </p:spPr>
        <p:txBody>
          <a:bodyPr>
            <a:normAutofit/>
          </a:bodyPr>
          <a:lstStyle/>
          <a:p>
            <a:r>
              <a:rPr lang="en-US"/>
              <a:t>Next Steps </a:t>
            </a:r>
            <a:r>
              <a:rPr lang="en-US" dirty="0"/>
              <a:t>&amp; Action Items</a:t>
            </a:r>
          </a:p>
        </p:txBody>
      </p:sp>
      <p:sp>
        <p:nvSpPr>
          <p:cNvPr id="3" name="Subtitle 2"/>
          <p:cNvSpPr>
            <a:spLocks noGrp="1"/>
          </p:cNvSpPr>
          <p:nvPr>
            <p:ph type="subTitle" idx="1"/>
          </p:nvPr>
        </p:nvSpPr>
        <p:spPr>
          <a:xfrm>
            <a:off x="1527717" y="2564935"/>
            <a:ext cx="6400800" cy="2578565"/>
          </a:xfrm>
        </p:spPr>
        <p:txBody>
          <a:bodyPr>
            <a:normAutofit fontScale="92500" lnSpcReduction="10000"/>
          </a:bodyPr>
          <a:lstStyle/>
          <a:p>
            <a:r>
              <a:rPr lang="en-US" sz="2800" dirty="0">
                <a:solidFill>
                  <a:schemeClr val="tx1"/>
                </a:solidFill>
              </a:rPr>
              <a:t>Each agency identifies and designates Data Coordinators</a:t>
            </a:r>
          </a:p>
          <a:p>
            <a:endParaRPr lang="en-US" sz="2800" dirty="0">
              <a:solidFill>
                <a:schemeClr val="tx1"/>
              </a:solidFill>
            </a:endParaRPr>
          </a:p>
          <a:p>
            <a:r>
              <a:rPr lang="en-US" sz="2800" dirty="0">
                <a:solidFill>
                  <a:schemeClr val="tx1"/>
                </a:solidFill>
              </a:rPr>
              <a:t>Approval Requested</a:t>
            </a:r>
          </a:p>
          <a:p>
            <a:endParaRPr lang="en-US" sz="2800" dirty="0">
              <a:solidFill>
                <a:schemeClr val="tx1"/>
              </a:solidFill>
            </a:endParaRPr>
          </a:p>
          <a:p>
            <a:r>
              <a:rPr lang="en-US" sz="2800" dirty="0">
                <a:solidFill>
                  <a:schemeClr val="tx1"/>
                </a:solidFill>
              </a:rPr>
              <a:t>Data Gov will provide relevant training </a:t>
            </a:r>
          </a:p>
        </p:txBody>
      </p:sp>
      <p:sp>
        <p:nvSpPr>
          <p:cNvPr id="5" name="Slide Number Placeholder 4">
            <a:extLst>
              <a:ext uri="{FF2B5EF4-FFF2-40B4-BE49-F238E27FC236}">
                <a16:creationId xmlns:a16="http://schemas.microsoft.com/office/drawing/2014/main" id="{D9224F83-95BC-462B-A5A9-54CEA653CB60}"/>
              </a:ext>
            </a:extLst>
          </p:cNvPr>
          <p:cNvSpPr>
            <a:spLocks noGrp="1"/>
          </p:cNvSpPr>
          <p:nvPr>
            <p:ph type="sldNum" sz="quarter" idx="12"/>
          </p:nvPr>
        </p:nvSpPr>
        <p:spPr/>
        <p:txBody>
          <a:bodyPr/>
          <a:lstStyle/>
          <a:p>
            <a:fld id="{C187D63C-B224-5F4E-84CB-62AC19F45557}" type="slidenum">
              <a:rPr lang="en-US" smtClean="0"/>
              <a:t>31</a:t>
            </a:fld>
            <a:endParaRPr lang="en-US"/>
          </a:p>
        </p:txBody>
      </p:sp>
    </p:spTree>
    <p:extLst>
      <p:ext uri="{BB962C8B-B14F-4D97-AF65-F5344CB8AC3E}">
        <p14:creationId xmlns:p14="http://schemas.microsoft.com/office/powerpoint/2010/main" val="2605588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90FA-2E55-40D2-ADBF-B7C2966C71F6}"/>
              </a:ext>
            </a:extLst>
          </p:cNvPr>
          <p:cNvSpPr>
            <a:spLocks noGrp="1"/>
          </p:cNvSpPr>
          <p:nvPr>
            <p:ph type="ctrTitle"/>
          </p:nvPr>
        </p:nvSpPr>
        <p:spPr>
          <a:xfrm>
            <a:off x="596505" y="1335714"/>
            <a:ext cx="8461770" cy="4455485"/>
          </a:xfrm>
        </p:spPr>
        <p:txBody>
          <a:bodyPr>
            <a:normAutofit/>
          </a:bodyPr>
          <a:lstStyle/>
          <a:p>
            <a:pPr algn="l"/>
            <a:r>
              <a:rPr lang="en-US" sz="5550" dirty="0">
                <a:solidFill>
                  <a:schemeClr val="tx1">
                    <a:lumMod val="95000"/>
                    <a:lumOff val="5000"/>
                  </a:schemeClr>
                </a:solidFill>
                <a:latin typeface="Arial Black" panose="020B0A04020102020204" pitchFamily="34" charset="0"/>
              </a:rPr>
              <a:t>Voting System &amp; Election Equipment</a:t>
            </a:r>
            <a:br>
              <a:rPr lang="en-US" sz="5550" dirty="0">
                <a:solidFill>
                  <a:schemeClr val="tx1">
                    <a:lumMod val="95000"/>
                    <a:lumOff val="5000"/>
                  </a:schemeClr>
                </a:solidFill>
              </a:rPr>
            </a:br>
            <a:r>
              <a:rPr lang="en-US" sz="5550" dirty="0">
                <a:solidFill>
                  <a:schemeClr val="tx1">
                    <a:lumMod val="95000"/>
                    <a:lumOff val="5000"/>
                  </a:schemeClr>
                </a:solidFill>
              </a:rPr>
              <a:t> </a:t>
            </a:r>
            <a:br>
              <a:rPr lang="en-US" sz="5550" dirty="0">
                <a:solidFill>
                  <a:schemeClr val="tx1">
                    <a:lumMod val="95000"/>
                    <a:lumOff val="5000"/>
                  </a:schemeClr>
                </a:solidFill>
              </a:rPr>
            </a:br>
            <a:r>
              <a:rPr lang="en-US" sz="5550" dirty="0">
                <a:solidFill>
                  <a:schemeClr val="tx1">
                    <a:lumMod val="95000"/>
                    <a:lumOff val="5000"/>
                  </a:schemeClr>
                </a:solidFill>
              </a:rPr>
              <a:t>- </a:t>
            </a:r>
            <a:r>
              <a:rPr lang="en-US" sz="4000" dirty="0">
                <a:solidFill>
                  <a:schemeClr val="tx1">
                    <a:lumMod val="95000"/>
                    <a:lumOff val="5000"/>
                  </a:schemeClr>
                </a:solidFill>
              </a:rPr>
              <a:t>Pam Tueller &amp; Lannie Chapman</a:t>
            </a:r>
            <a:endParaRPr lang="en-US" sz="5550" dirty="0">
              <a:solidFill>
                <a:schemeClr val="tx1">
                  <a:lumMod val="95000"/>
                  <a:lumOff val="5000"/>
                </a:schemeClr>
              </a:solidFill>
            </a:endParaRPr>
          </a:p>
        </p:txBody>
      </p:sp>
      <p:sp>
        <p:nvSpPr>
          <p:cNvPr id="3" name="Subtitle 2">
            <a:extLst>
              <a:ext uri="{FF2B5EF4-FFF2-40B4-BE49-F238E27FC236}">
                <a16:creationId xmlns:a16="http://schemas.microsoft.com/office/drawing/2014/main" id="{C3263F24-4032-4EA9-B2AB-951AE29179C1}"/>
              </a:ext>
            </a:extLst>
          </p:cNvPr>
          <p:cNvSpPr>
            <a:spLocks noGrp="1"/>
          </p:cNvSpPr>
          <p:nvPr>
            <p:ph type="subTitle" idx="1"/>
          </p:nvPr>
        </p:nvSpPr>
        <p:spPr>
          <a:xfrm>
            <a:off x="2284026" y="7101254"/>
            <a:ext cx="4157805" cy="1793631"/>
          </a:xfrm>
        </p:spPr>
        <p:txBody>
          <a:bodyPr>
            <a:normAutofit/>
          </a:bodyPr>
          <a:lstStyle/>
          <a:p>
            <a:endParaRPr lang="en-US" dirty="0">
              <a:solidFill>
                <a:srgbClr val="FFFFFF"/>
              </a:solidFill>
            </a:endParaRPr>
          </a:p>
        </p:txBody>
      </p:sp>
      <p:sp>
        <p:nvSpPr>
          <p:cNvPr id="5" name="Slide Number Placeholder 4">
            <a:extLst>
              <a:ext uri="{FF2B5EF4-FFF2-40B4-BE49-F238E27FC236}">
                <a16:creationId xmlns:a16="http://schemas.microsoft.com/office/drawing/2014/main" id="{8F10CB3C-C19B-40E9-947E-8FC2A4DB677E}"/>
              </a:ext>
            </a:extLst>
          </p:cNvPr>
          <p:cNvSpPr>
            <a:spLocks noGrp="1"/>
          </p:cNvSpPr>
          <p:nvPr>
            <p:ph type="sldNum" sz="quarter" idx="12"/>
          </p:nvPr>
        </p:nvSpPr>
        <p:spPr/>
        <p:txBody>
          <a:bodyPr/>
          <a:lstStyle/>
          <a:p>
            <a:fld id="{C187D63C-B224-5F4E-84CB-62AC19F45557}" type="slidenum">
              <a:rPr lang="en-US" smtClean="0"/>
              <a:t>32</a:t>
            </a:fld>
            <a:endParaRPr lang="en-US"/>
          </a:p>
        </p:txBody>
      </p:sp>
    </p:spTree>
    <p:extLst>
      <p:ext uri="{BB962C8B-B14F-4D97-AF65-F5344CB8AC3E}">
        <p14:creationId xmlns:p14="http://schemas.microsoft.com/office/powerpoint/2010/main" val="380249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7F68-17E2-41E1-9865-3BB75A44C1E6}"/>
              </a:ext>
            </a:extLst>
          </p:cNvPr>
          <p:cNvSpPr>
            <a:spLocks noGrp="1"/>
          </p:cNvSpPr>
          <p:nvPr>
            <p:ph type="title"/>
          </p:nvPr>
        </p:nvSpPr>
        <p:spPr>
          <a:xfrm>
            <a:off x="701154" y="1593954"/>
            <a:ext cx="2685168" cy="3420728"/>
          </a:xfrm>
        </p:spPr>
        <p:txBody>
          <a:bodyPr>
            <a:normAutofit/>
          </a:bodyPr>
          <a:lstStyle/>
          <a:p>
            <a:r>
              <a:rPr lang="en-US" sz="2850" dirty="0">
                <a:solidFill>
                  <a:schemeClr val="tx1">
                    <a:lumMod val="95000"/>
                    <a:lumOff val="5000"/>
                  </a:schemeClr>
                </a:solidFill>
                <a:latin typeface="Arial Black" panose="020B0A04020102020204" pitchFamily="34" charset="0"/>
              </a:rPr>
              <a:t>Providers for Election Equipment &amp; System</a:t>
            </a:r>
          </a:p>
        </p:txBody>
      </p:sp>
      <p:sp>
        <p:nvSpPr>
          <p:cNvPr id="3" name="Content Placeholder 2">
            <a:extLst>
              <a:ext uri="{FF2B5EF4-FFF2-40B4-BE49-F238E27FC236}">
                <a16:creationId xmlns:a16="http://schemas.microsoft.com/office/drawing/2014/main" id="{65B66469-CDFB-4CF6-A794-A8DECBA3F022}"/>
              </a:ext>
            </a:extLst>
          </p:cNvPr>
          <p:cNvSpPr>
            <a:spLocks noGrp="1"/>
          </p:cNvSpPr>
          <p:nvPr>
            <p:ph idx="1"/>
          </p:nvPr>
        </p:nvSpPr>
        <p:spPr>
          <a:xfrm>
            <a:off x="3916397" y="2146964"/>
            <a:ext cx="4461623" cy="3250972"/>
          </a:xfrm>
        </p:spPr>
        <p:txBody>
          <a:bodyPr anchor="ctr">
            <a:normAutofit lnSpcReduction="10000"/>
          </a:bodyPr>
          <a:lstStyle/>
          <a:p>
            <a:r>
              <a:rPr lang="en-US" sz="1425" dirty="0">
                <a:solidFill>
                  <a:srgbClr val="FEFFFF"/>
                </a:solidFill>
                <a:latin typeface="Arial Black" panose="020B0A04020102020204" pitchFamily="34" charset="0"/>
              </a:rPr>
              <a:t>U.S. Election Assistance Commission (EAC) </a:t>
            </a:r>
            <a:r>
              <a:rPr lang="en-US" sz="1425" dirty="0">
                <a:solidFill>
                  <a:schemeClr val="tx1">
                    <a:lumMod val="95000"/>
                    <a:lumOff val="5000"/>
                  </a:schemeClr>
                </a:solidFill>
                <a:latin typeface="Arial Black" panose="020B0A04020102020204" pitchFamily="34" charset="0"/>
              </a:rPr>
              <a:t>Testing and Certification Program – </a:t>
            </a:r>
            <a:r>
              <a:rPr lang="en-US" sz="1425" i="1" dirty="0">
                <a:solidFill>
                  <a:schemeClr val="tx1">
                    <a:lumMod val="95000"/>
                    <a:lumOff val="5000"/>
                  </a:schemeClr>
                </a:solidFill>
                <a:latin typeface="Arial Black" panose="020B0A04020102020204" pitchFamily="34" charset="0"/>
              </a:rPr>
              <a:t>the process of maintaining the reliability and security of the voting systems used in our nation’s elections</a:t>
            </a:r>
          </a:p>
          <a:p>
            <a:r>
              <a:rPr lang="en-US" sz="1425" dirty="0">
                <a:solidFill>
                  <a:schemeClr val="tx1">
                    <a:lumMod val="95000"/>
                    <a:lumOff val="5000"/>
                  </a:schemeClr>
                </a:solidFill>
                <a:latin typeface="Arial Black" panose="020B0A04020102020204" pitchFamily="34" charset="0"/>
              </a:rPr>
              <a:t>EAC’s Certified Systems:</a:t>
            </a:r>
          </a:p>
          <a:p>
            <a:pPr lvl="1"/>
            <a:r>
              <a:rPr lang="en-US" sz="1425" dirty="0">
                <a:solidFill>
                  <a:schemeClr val="tx1">
                    <a:lumMod val="95000"/>
                    <a:lumOff val="5000"/>
                  </a:schemeClr>
                </a:solidFill>
                <a:latin typeface="Arial Black" panose="020B0A04020102020204" pitchFamily="34" charset="0"/>
              </a:rPr>
              <a:t>Premier Election Solutions , Inc.(formerly Diebold)</a:t>
            </a:r>
          </a:p>
          <a:p>
            <a:pPr lvl="1"/>
            <a:r>
              <a:rPr lang="en-US" sz="1425" dirty="0">
                <a:solidFill>
                  <a:schemeClr val="tx1">
                    <a:lumMod val="95000"/>
                    <a:lumOff val="5000"/>
                  </a:schemeClr>
                </a:solidFill>
                <a:latin typeface="Arial Black" panose="020B0A04020102020204" pitchFamily="34" charset="0"/>
              </a:rPr>
              <a:t>Dominion Voting System Corp</a:t>
            </a:r>
          </a:p>
          <a:p>
            <a:pPr lvl="1"/>
            <a:r>
              <a:rPr lang="en-US" sz="1425" dirty="0">
                <a:solidFill>
                  <a:schemeClr val="tx1">
                    <a:lumMod val="95000"/>
                    <a:lumOff val="5000"/>
                  </a:schemeClr>
                </a:solidFill>
                <a:latin typeface="Arial Black" panose="020B0A04020102020204" pitchFamily="34" charset="0"/>
              </a:rPr>
              <a:t>Clear Ballot Group, Inc.</a:t>
            </a:r>
          </a:p>
          <a:p>
            <a:pPr lvl="1"/>
            <a:r>
              <a:rPr lang="en-US" sz="1425" dirty="0" err="1">
                <a:solidFill>
                  <a:schemeClr val="tx1">
                    <a:lumMod val="95000"/>
                    <a:lumOff val="5000"/>
                  </a:schemeClr>
                </a:solidFill>
                <a:latin typeface="Arial Black" panose="020B0A04020102020204" pitchFamily="34" charset="0"/>
              </a:rPr>
              <a:t>MicroVote</a:t>
            </a:r>
            <a:r>
              <a:rPr lang="en-US" sz="1425" dirty="0">
                <a:solidFill>
                  <a:schemeClr val="tx1">
                    <a:lumMod val="95000"/>
                    <a:lumOff val="5000"/>
                  </a:schemeClr>
                </a:solidFill>
                <a:latin typeface="Arial Black" panose="020B0A04020102020204" pitchFamily="34" charset="0"/>
              </a:rPr>
              <a:t> General Corp.</a:t>
            </a:r>
          </a:p>
          <a:p>
            <a:pPr lvl="1"/>
            <a:r>
              <a:rPr lang="en-US" sz="1425" dirty="0">
                <a:solidFill>
                  <a:schemeClr val="tx1">
                    <a:lumMod val="95000"/>
                    <a:lumOff val="5000"/>
                  </a:schemeClr>
                </a:solidFill>
                <a:latin typeface="Arial Black" panose="020B0A04020102020204" pitchFamily="34" charset="0"/>
              </a:rPr>
              <a:t>Election Systems and Software</a:t>
            </a:r>
          </a:p>
          <a:p>
            <a:pPr lvl="1"/>
            <a:r>
              <a:rPr lang="en-US" sz="1425" dirty="0" err="1">
                <a:solidFill>
                  <a:schemeClr val="tx1">
                    <a:lumMod val="95000"/>
                    <a:lumOff val="5000"/>
                  </a:schemeClr>
                </a:solidFill>
                <a:latin typeface="Arial Black" panose="020B0A04020102020204" pitchFamily="34" charset="0"/>
              </a:rPr>
              <a:t>Unisyn</a:t>
            </a:r>
            <a:r>
              <a:rPr lang="en-US" sz="1425" dirty="0">
                <a:solidFill>
                  <a:schemeClr val="tx1">
                    <a:lumMod val="95000"/>
                    <a:lumOff val="5000"/>
                  </a:schemeClr>
                </a:solidFill>
                <a:latin typeface="Arial Black" panose="020B0A04020102020204" pitchFamily="34" charset="0"/>
              </a:rPr>
              <a:t> Voting Solution</a:t>
            </a:r>
          </a:p>
          <a:p>
            <a:pPr lvl="1"/>
            <a:r>
              <a:rPr lang="en-US" sz="1425" dirty="0">
                <a:solidFill>
                  <a:schemeClr val="tx1">
                    <a:lumMod val="95000"/>
                    <a:lumOff val="5000"/>
                  </a:schemeClr>
                </a:solidFill>
                <a:latin typeface="Arial Black" panose="020B0A04020102020204" pitchFamily="34" charset="0"/>
              </a:rPr>
              <a:t>Hart </a:t>
            </a:r>
            <a:r>
              <a:rPr lang="en-US" sz="1425" dirty="0" err="1">
                <a:solidFill>
                  <a:schemeClr val="tx1">
                    <a:lumMod val="95000"/>
                    <a:lumOff val="5000"/>
                  </a:schemeClr>
                </a:solidFill>
                <a:latin typeface="Arial Black" panose="020B0A04020102020204" pitchFamily="34" charset="0"/>
              </a:rPr>
              <a:t>InterCivic</a:t>
            </a:r>
            <a:r>
              <a:rPr lang="en-US" sz="1425" dirty="0">
                <a:solidFill>
                  <a:schemeClr val="tx1">
                    <a:lumMod val="95000"/>
                    <a:lumOff val="5000"/>
                  </a:schemeClr>
                </a:solidFill>
                <a:latin typeface="Arial Black" panose="020B0A04020102020204" pitchFamily="34" charset="0"/>
              </a:rPr>
              <a:t>, Inc. </a:t>
            </a:r>
          </a:p>
        </p:txBody>
      </p:sp>
    </p:spTree>
    <p:extLst>
      <p:ext uri="{BB962C8B-B14F-4D97-AF65-F5344CB8AC3E}">
        <p14:creationId xmlns:p14="http://schemas.microsoft.com/office/powerpoint/2010/main" val="2203418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BEBA-4422-492F-9676-EAA256D59FF3}"/>
              </a:ext>
            </a:extLst>
          </p:cNvPr>
          <p:cNvSpPr>
            <a:spLocks noGrp="1"/>
          </p:cNvSpPr>
          <p:nvPr>
            <p:ph type="title"/>
          </p:nvPr>
        </p:nvSpPr>
        <p:spPr>
          <a:xfrm>
            <a:off x="445770" y="1337448"/>
            <a:ext cx="3929634" cy="1008731"/>
          </a:xfrm>
        </p:spPr>
        <p:txBody>
          <a:bodyPr vert="horz" lIns="68580" tIns="34290" rIns="68580" bIns="34290" rtlCol="0" anchor="ctr" anchorCtr="0">
            <a:noAutofit/>
          </a:bodyPr>
          <a:lstStyle/>
          <a:p>
            <a:r>
              <a:rPr lang="en-US" sz="2850" dirty="0">
                <a:solidFill>
                  <a:schemeClr val="tx1">
                    <a:lumMod val="95000"/>
                    <a:lumOff val="5000"/>
                  </a:schemeClr>
                </a:solidFill>
                <a:latin typeface="Arial Black" panose="020B0A04020102020204" pitchFamily="34" charset="0"/>
              </a:rPr>
              <a:t>State of Utah’s Election Environment</a:t>
            </a:r>
          </a:p>
        </p:txBody>
      </p:sp>
      <p:sp>
        <p:nvSpPr>
          <p:cNvPr id="4" name="Text Placeholder 3">
            <a:extLst>
              <a:ext uri="{FF2B5EF4-FFF2-40B4-BE49-F238E27FC236}">
                <a16:creationId xmlns:a16="http://schemas.microsoft.com/office/drawing/2014/main" id="{4DC66FC0-13B3-421D-8E69-ECFD4D477498}"/>
              </a:ext>
            </a:extLst>
          </p:cNvPr>
          <p:cNvSpPr>
            <a:spLocks noGrp="1"/>
          </p:cNvSpPr>
          <p:nvPr>
            <p:ph type="body" sz="half" idx="2"/>
          </p:nvPr>
        </p:nvSpPr>
        <p:spPr>
          <a:xfrm>
            <a:off x="363474" y="2596014"/>
            <a:ext cx="3926618" cy="2679647"/>
          </a:xfrm>
        </p:spPr>
        <p:txBody>
          <a:bodyPr vert="horz" lIns="68580" tIns="34290" rIns="68580" bIns="34290" rtlCol="0">
            <a:normAutofit/>
          </a:bodyPr>
          <a:lstStyle/>
          <a:p>
            <a:pPr marL="214313" indent="-171450">
              <a:buFont typeface="Arial" panose="020B0604020202020204" pitchFamily="34" charset="0"/>
              <a:buChar char="•"/>
            </a:pPr>
            <a:r>
              <a:rPr lang="en-US" sz="1875" dirty="0">
                <a:solidFill>
                  <a:schemeClr val="tx1">
                    <a:lumMod val="95000"/>
                    <a:lumOff val="5000"/>
                  </a:schemeClr>
                </a:solidFill>
                <a:latin typeface="Arial Black" panose="020B0A04020102020204" pitchFamily="34" charset="0"/>
              </a:rPr>
              <a:t>Selected Election System &amp; Software (ES&amp;S) as their solution via RFP process in 2017</a:t>
            </a:r>
          </a:p>
          <a:p>
            <a:pPr marL="214313" indent="-171450">
              <a:buFont typeface="Arial" panose="020B0604020202020204" pitchFamily="34" charset="0"/>
              <a:buChar char="•"/>
            </a:pPr>
            <a:r>
              <a:rPr lang="en-US" sz="1875" dirty="0">
                <a:solidFill>
                  <a:schemeClr val="tx1">
                    <a:lumMod val="95000"/>
                    <a:lumOff val="5000"/>
                  </a:schemeClr>
                </a:solidFill>
                <a:latin typeface="Arial Black" panose="020B0A04020102020204" pitchFamily="34" charset="0"/>
              </a:rPr>
              <a:t>Other counties in the state different needs and population size</a:t>
            </a:r>
            <a:endParaRPr lang="en-US" sz="1500" dirty="0">
              <a:solidFill>
                <a:schemeClr val="tx1">
                  <a:lumMod val="95000"/>
                  <a:lumOff val="5000"/>
                </a:schemeClr>
              </a:solidFill>
              <a:latin typeface="Arial Black" panose="020B0A04020102020204" pitchFamily="34" charset="0"/>
            </a:endParaRPr>
          </a:p>
          <a:p>
            <a:pPr indent="-171450">
              <a:buFont typeface="Arial" panose="020B0604020202020204" pitchFamily="34" charset="0"/>
              <a:buChar char="•"/>
            </a:pPr>
            <a:endParaRPr lang="en-US" sz="1500" dirty="0">
              <a:solidFill>
                <a:schemeClr val="tx1">
                  <a:lumMod val="95000"/>
                  <a:lumOff val="5000"/>
                </a:schemeClr>
              </a:solidFill>
            </a:endParaRPr>
          </a:p>
        </p:txBody>
      </p:sp>
      <p:pic>
        <p:nvPicPr>
          <p:cNvPr id="8" name="Graphic 7" descr="Bank">
            <a:extLst>
              <a:ext uri="{FF2B5EF4-FFF2-40B4-BE49-F238E27FC236}">
                <a16:creationId xmlns:a16="http://schemas.microsoft.com/office/drawing/2014/main" id="{1E861317-ADB9-477C-BB75-1B273C71C0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5474" y="1448180"/>
            <a:ext cx="3845052" cy="3845052"/>
          </a:xfrm>
          <a:prstGeom prst="rect">
            <a:avLst/>
          </a:prstGeom>
        </p:spPr>
      </p:pic>
    </p:spTree>
    <p:extLst>
      <p:ext uri="{BB962C8B-B14F-4D97-AF65-F5344CB8AC3E}">
        <p14:creationId xmlns:p14="http://schemas.microsoft.com/office/powerpoint/2010/main" val="163651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3E0-5DC2-474C-9BFB-CC45496DCF26}"/>
              </a:ext>
            </a:extLst>
          </p:cNvPr>
          <p:cNvSpPr>
            <a:spLocks noGrp="1"/>
          </p:cNvSpPr>
          <p:nvPr>
            <p:ph type="title"/>
          </p:nvPr>
        </p:nvSpPr>
        <p:spPr>
          <a:xfrm>
            <a:off x="629841" y="1017568"/>
            <a:ext cx="7886700" cy="1107699"/>
          </a:xfrm>
        </p:spPr>
        <p:txBody>
          <a:bodyPr>
            <a:normAutofit fontScale="90000"/>
          </a:bodyPr>
          <a:lstStyle/>
          <a:p>
            <a:pPr algn="ctr"/>
            <a:r>
              <a:rPr lang="en-US" sz="2850" dirty="0">
                <a:latin typeface="Arial Black" panose="020B0A04020102020204" pitchFamily="34" charset="0"/>
              </a:rPr>
              <a:t>Salt Lake County Election Division Prefers</a:t>
            </a:r>
            <a:br>
              <a:rPr lang="en-US" sz="2850" dirty="0">
                <a:latin typeface="Arial Black" panose="020B0A04020102020204" pitchFamily="34" charset="0"/>
              </a:rPr>
            </a:br>
            <a:r>
              <a:rPr lang="en-US" sz="2850" dirty="0">
                <a:latin typeface="Arial Black" panose="020B0A04020102020204" pitchFamily="34" charset="0"/>
              </a:rPr>
              <a:t>Dominion</a:t>
            </a:r>
          </a:p>
        </p:txBody>
      </p:sp>
      <p:sp>
        <p:nvSpPr>
          <p:cNvPr id="3" name="Text Placeholder 2">
            <a:extLst>
              <a:ext uri="{FF2B5EF4-FFF2-40B4-BE49-F238E27FC236}">
                <a16:creationId xmlns:a16="http://schemas.microsoft.com/office/drawing/2014/main" id="{4672FB14-BCAC-4A58-9D50-FFC617727628}"/>
              </a:ext>
            </a:extLst>
          </p:cNvPr>
          <p:cNvSpPr>
            <a:spLocks noGrp="1"/>
          </p:cNvSpPr>
          <p:nvPr>
            <p:ph type="body" idx="1"/>
          </p:nvPr>
        </p:nvSpPr>
        <p:spPr>
          <a:xfrm>
            <a:off x="321906" y="2118122"/>
            <a:ext cx="3547966" cy="617934"/>
          </a:xfrm>
        </p:spPr>
        <p:txBody>
          <a:bodyPr>
            <a:normAutofit/>
          </a:bodyPr>
          <a:lstStyle/>
          <a:p>
            <a:r>
              <a:rPr lang="en-US" sz="2250" dirty="0">
                <a:latin typeface="Arial Black" panose="020B0A04020102020204" pitchFamily="34" charset="0"/>
              </a:rPr>
              <a:t>Functionalities</a:t>
            </a:r>
          </a:p>
        </p:txBody>
      </p:sp>
      <p:sp>
        <p:nvSpPr>
          <p:cNvPr id="7" name="Content Placeholder 6">
            <a:extLst>
              <a:ext uri="{FF2B5EF4-FFF2-40B4-BE49-F238E27FC236}">
                <a16:creationId xmlns:a16="http://schemas.microsoft.com/office/drawing/2014/main" id="{F0BC60E3-C9A1-4E94-9CF4-C7FBF06894C6}"/>
              </a:ext>
            </a:extLst>
          </p:cNvPr>
          <p:cNvSpPr>
            <a:spLocks noGrp="1"/>
          </p:cNvSpPr>
          <p:nvPr>
            <p:ph sz="half" idx="2"/>
          </p:nvPr>
        </p:nvSpPr>
        <p:spPr>
          <a:xfrm>
            <a:off x="372356" y="2736056"/>
            <a:ext cx="3547965" cy="2763441"/>
          </a:xfrm>
        </p:spPr>
        <p:txBody>
          <a:bodyPr>
            <a:normAutofit fontScale="92500" lnSpcReduction="10000"/>
          </a:bodyPr>
          <a:lstStyle/>
          <a:p>
            <a:r>
              <a:rPr lang="en-US" sz="1800" dirty="0">
                <a:latin typeface="Arial Black" panose="020B0A04020102020204" pitchFamily="34" charset="0"/>
              </a:rPr>
              <a:t>Similar to current election equipment </a:t>
            </a:r>
          </a:p>
          <a:p>
            <a:pPr lvl="1"/>
            <a:r>
              <a:rPr lang="en-US" sz="1500" dirty="0">
                <a:latin typeface="Arial Black" panose="020B0A04020102020204" pitchFamily="34" charset="0"/>
              </a:rPr>
              <a:t>Touch screen</a:t>
            </a:r>
          </a:p>
          <a:p>
            <a:pPr lvl="1"/>
            <a:r>
              <a:rPr lang="en-US" sz="1500" dirty="0">
                <a:latin typeface="Arial Black" panose="020B0A04020102020204" pitchFamily="34" charset="0"/>
              </a:rPr>
              <a:t>Paper trail </a:t>
            </a:r>
          </a:p>
          <a:p>
            <a:endParaRPr lang="en-US" sz="1500" dirty="0">
              <a:latin typeface="Arial Black" panose="020B0A04020102020204" pitchFamily="34" charset="0"/>
            </a:endParaRPr>
          </a:p>
          <a:p>
            <a:r>
              <a:rPr lang="en-US" sz="1800" dirty="0">
                <a:latin typeface="Arial Black" panose="020B0A04020102020204" pitchFamily="34" charset="0"/>
              </a:rPr>
              <a:t>Provisionals are processed/ tabulated the same way as normal ballots</a:t>
            </a:r>
          </a:p>
          <a:p>
            <a:pPr lvl="1"/>
            <a:r>
              <a:rPr lang="en-US" sz="1500" dirty="0">
                <a:latin typeface="Arial Black" panose="020B0A04020102020204" pitchFamily="34" charset="0"/>
              </a:rPr>
              <a:t>Provisional use touch screens and also have paper trail</a:t>
            </a:r>
          </a:p>
          <a:p>
            <a:endParaRPr lang="en-US" dirty="0"/>
          </a:p>
        </p:txBody>
      </p:sp>
      <p:sp>
        <p:nvSpPr>
          <p:cNvPr id="5" name="Text Placeholder 4">
            <a:extLst>
              <a:ext uri="{FF2B5EF4-FFF2-40B4-BE49-F238E27FC236}">
                <a16:creationId xmlns:a16="http://schemas.microsoft.com/office/drawing/2014/main" id="{633779EE-9303-4458-9823-4C39D305FBB6}"/>
              </a:ext>
            </a:extLst>
          </p:cNvPr>
          <p:cNvSpPr>
            <a:spLocks noGrp="1"/>
          </p:cNvSpPr>
          <p:nvPr>
            <p:ph type="body" sz="quarter" idx="3"/>
          </p:nvPr>
        </p:nvSpPr>
        <p:spPr>
          <a:xfrm>
            <a:off x="4032130" y="2100251"/>
            <a:ext cx="4504100" cy="617934"/>
          </a:xfrm>
          <a:solidFill>
            <a:schemeClr val="tx1"/>
          </a:solidFill>
          <a:ln>
            <a:solidFill>
              <a:schemeClr val="bg1"/>
            </a:solidFill>
          </a:ln>
        </p:spPr>
        <p:txBody>
          <a:bodyPr>
            <a:normAutofit/>
          </a:bodyPr>
          <a:lstStyle/>
          <a:p>
            <a:pPr algn="ctr"/>
            <a:r>
              <a:rPr lang="en-US" sz="2100" dirty="0">
                <a:solidFill>
                  <a:schemeClr val="bg1"/>
                </a:solidFill>
              </a:rPr>
              <a:t>Purchase and Maintenance Costs</a:t>
            </a:r>
          </a:p>
        </p:txBody>
      </p:sp>
      <p:graphicFrame>
        <p:nvGraphicFramePr>
          <p:cNvPr id="4" name="Table 5">
            <a:extLst>
              <a:ext uri="{FF2B5EF4-FFF2-40B4-BE49-F238E27FC236}">
                <a16:creationId xmlns:a16="http://schemas.microsoft.com/office/drawing/2014/main" id="{279BBD75-F051-4C21-B0EF-4E68AF3B2719}"/>
              </a:ext>
            </a:extLst>
          </p:cNvPr>
          <p:cNvGraphicFramePr>
            <a:graphicFrameLocks noGrp="1"/>
          </p:cNvGraphicFramePr>
          <p:nvPr>
            <p:ph sz="quarter" idx="4"/>
          </p:nvPr>
        </p:nvGraphicFramePr>
        <p:xfrm>
          <a:off x="4051818" y="2732703"/>
          <a:ext cx="4464724" cy="2468880"/>
        </p:xfrm>
        <a:graphic>
          <a:graphicData uri="http://schemas.openxmlformats.org/drawingml/2006/table">
            <a:tbl>
              <a:tblPr firstRow="1" bandRow="1">
                <a:tableStyleId>{5C22544A-7EE6-4342-B048-85BDC9FD1C3A}</a:tableStyleId>
              </a:tblPr>
              <a:tblGrid>
                <a:gridCol w="2205676">
                  <a:extLst>
                    <a:ext uri="{9D8B030D-6E8A-4147-A177-3AD203B41FA5}">
                      <a16:colId xmlns:a16="http://schemas.microsoft.com/office/drawing/2014/main" val="3770451266"/>
                    </a:ext>
                  </a:extLst>
                </a:gridCol>
                <a:gridCol w="1198276">
                  <a:extLst>
                    <a:ext uri="{9D8B030D-6E8A-4147-A177-3AD203B41FA5}">
                      <a16:colId xmlns:a16="http://schemas.microsoft.com/office/drawing/2014/main" val="489868914"/>
                    </a:ext>
                  </a:extLst>
                </a:gridCol>
                <a:gridCol w="1060772">
                  <a:extLst>
                    <a:ext uri="{9D8B030D-6E8A-4147-A177-3AD203B41FA5}">
                      <a16:colId xmlns:a16="http://schemas.microsoft.com/office/drawing/2014/main" val="2617130855"/>
                    </a:ext>
                  </a:extLst>
                </a:gridCol>
              </a:tblGrid>
              <a:tr h="278549">
                <a:tc>
                  <a:txBody>
                    <a:bodyPr/>
                    <a:lstStyle/>
                    <a:p>
                      <a:endParaRPr lang="en-US" sz="1400" dirty="0">
                        <a:solidFill>
                          <a:schemeClr val="tx1">
                            <a:lumMod val="75000"/>
                          </a:schemeClr>
                        </a:solidFill>
                      </a:endParaRPr>
                    </a:p>
                  </a:txBody>
                  <a:tcPr marL="68580" marR="68580" marT="34290" marB="34290"/>
                </a:tc>
                <a:tc>
                  <a:txBody>
                    <a:bodyPr/>
                    <a:lstStyle/>
                    <a:p>
                      <a:r>
                        <a:rPr lang="en-US" sz="1400" dirty="0"/>
                        <a:t>ES &amp; S</a:t>
                      </a:r>
                    </a:p>
                  </a:txBody>
                  <a:tcPr marL="68580" marR="68580" marT="34290" marB="34290"/>
                </a:tc>
                <a:tc>
                  <a:txBody>
                    <a:bodyPr/>
                    <a:lstStyle/>
                    <a:p>
                      <a:r>
                        <a:rPr lang="en-US" sz="1400" dirty="0"/>
                        <a:t>Dominion</a:t>
                      </a:r>
                    </a:p>
                  </a:txBody>
                  <a:tcPr marL="68580" marR="68580" marT="34290" marB="34290"/>
                </a:tc>
                <a:extLst>
                  <a:ext uri="{0D108BD9-81ED-4DB2-BD59-A6C34878D82A}">
                    <a16:rowId xmlns:a16="http://schemas.microsoft.com/office/drawing/2014/main" val="459186732"/>
                  </a:ext>
                </a:extLst>
              </a:tr>
              <a:tr h="278549">
                <a:tc>
                  <a:txBody>
                    <a:bodyPr/>
                    <a:lstStyle/>
                    <a:p>
                      <a:r>
                        <a:rPr lang="en-US" sz="1400" dirty="0"/>
                        <a:t>Purchase Cost</a:t>
                      </a:r>
                    </a:p>
                  </a:txBody>
                  <a:tcPr marL="68580" marR="68580" marT="34290" marB="34290"/>
                </a:tc>
                <a:tc>
                  <a:txBody>
                    <a:bodyPr/>
                    <a:lstStyle/>
                    <a:p>
                      <a:r>
                        <a:rPr lang="en-US" sz="1400" dirty="0"/>
                        <a:t>$6,335,974</a:t>
                      </a:r>
                    </a:p>
                  </a:txBody>
                  <a:tcPr marL="68580" marR="68580" marT="34290" marB="34290"/>
                </a:tc>
                <a:tc>
                  <a:txBody>
                    <a:bodyPr/>
                    <a:lstStyle/>
                    <a:p>
                      <a:r>
                        <a:rPr lang="en-US" sz="1400" dirty="0"/>
                        <a:t>$4,256,525</a:t>
                      </a:r>
                    </a:p>
                  </a:txBody>
                  <a:tcPr marL="68580" marR="68580" marT="34290" marB="34290"/>
                </a:tc>
                <a:extLst>
                  <a:ext uri="{0D108BD9-81ED-4DB2-BD59-A6C34878D82A}">
                    <a16:rowId xmlns:a16="http://schemas.microsoft.com/office/drawing/2014/main" val="3491082045"/>
                  </a:ext>
                </a:extLst>
              </a:tr>
              <a:tr h="278549">
                <a:tc>
                  <a:txBody>
                    <a:bodyPr/>
                    <a:lstStyle/>
                    <a:p>
                      <a:r>
                        <a:rPr lang="en-US" sz="1400" dirty="0"/>
                        <a:t>TSX Trade In</a:t>
                      </a:r>
                    </a:p>
                  </a:txBody>
                  <a:tcPr marL="68580" marR="68580" marT="34290" marB="34290"/>
                </a:tc>
                <a:tc>
                  <a:txBody>
                    <a:bodyPr/>
                    <a:lstStyle/>
                    <a:p>
                      <a:r>
                        <a:rPr lang="en-US" sz="1400" dirty="0"/>
                        <a:t>       (85,000)</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997964996"/>
                  </a:ext>
                </a:extLst>
              </a:tr>
              <a:tr h="278549">
                <a:tc>
                  <a:txBody>
                    <a:bodyPr/>
                    <a:lstStyle/>
                    <a:p>
                      <a:r>
                        <a:rPr lang="en-US" sz="1400" dirty="0"/>
                        <a:t>State Funding</a:t>
                      </a:r>
                    </a:p>
                  </a:txBody>
                  <a:tcPr marL="68580" marR="68580" marT="34290" marB="34290"/>
                </a:tc>
                <a:tc>
                  <a:txBody>
                    <a:bodyPr/>
                    <a:lstStyle/>
                    <a:p>
                      <a:r>
                        <a:rPr lang="en-US" sz="1400" dirty="0"/>
                        <a:t>  (1,510,940)</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580286466"/>
                  </a:ext>
                </a:extLst>
              </a:tr>
              <a:tr h="278549">
                <a:tc>
                  <a:txBody>
                    <a:bodyPr/>
                    <a:lstStyle/>
                    <a:p>
                      <a:r>
                        <a:rPr lang="en-US" sz="1400" dirty="0"/>
                        <a:t>Discount</a:t>
                      </a:r>
                    </a:p>
                  </a:txBody>
                  <a:tcPr marL="68580" marR="68580" marT="34290" marB="34290"/>
                </a:tc>
                <a:tc>
                  <a:txBody>
                    <a:bodyPr/>
                    <a:lstStyle/>
                    <a:p>
                      <a:endParaRPr lang="en-US" sz="1400" dirty="0"/>
                    </a:p>
                  </a:txBody>
                  <a:tcPr marL="68580" marR="68580" marT="34290" marB="34290"/>
                </a:tc>
                <a:tc>
                  <a:txBody>
                    <a:bodyPr/>
                    <a:lstStyle/>
                    <a:p>
                      <a:r>
                        <a:rPr lang="en-US" sz="1400" dirty="0"/>
                        <a:t>(1,265,550)</a:t>
                      </a:r>
                    </a:p>
                  </a:txBody>
                  <a:tcPr marL="68580" marR="68580" marT="34290" marB="34290"/>
                </a:tc>
                <a:extLst>
                  <a:ext uri="{0D108BD9-81ED-4DB2-BD59-A6C34878D82A}">
                    <a16:rowId xmlns:a16="http://schemas.microsoft.com/office/drawing/2014/main" val="3892103959"/>
                  </a:ext>
                </a:extLst>
              </a:tr>
              <a:tr h="278549">
                <a:tc>
                  <a:txBody>
                    <a:bodyPr/>
                    <a:lstStyle/>
                    <a:p>
                      <a:r>
                        <a:rPr lang="en-US" sz="1400" dirty="0"/>
                        <a:t>Total Purchase Cost</a:t>
                      </a:r>
                    </a:p>
                  </a:txBody>
                  <a:tcPr marL="68580" marR="68580" marT="34290" marB="34290"/>
                </a:tc>
                <a:tc>
                  <a:txBody>
                    <a:bodyPr/>
                    <a:lstStyle/>
                    <a:p>
                      <a:r>
                        <a:rPr lang="en-US" sz="1400" dirty="0"/>
                        <a:t>$4,740,034</a:t>
                      </a:r>
                    </a:p>
                  </a:txBody>
                  <a:tcPr marL="68580" marR="68580" marT="34290" marB="34290"/>
                </a:tc>
                <a:tc>
                  <a:txBody>
                    <a:bodyPr/>
                    <a:lstStyle/>
                    <a:p>
                      <a:r>
                        <a:rPr lang="en-US" sz="1400" dirty="0"/>
                        <a:t>$2,990,975</a:t>
                      </a:r>
                    </a:p>
                  </a:txBody>
                  <a:tcPr marL="68580" marR="68580" marT="34290" marB="34290"/>
                </a:tc>
                <a:extLst>
                  <a:ext uri="{0D108BD9-81ED-4DB2-BD59-A6C34878D82A}">
                    <a16:rowId xmlns:a16="http://schemas.microsoft.com/office/drawing/2014/main" val="3019880290"/>
                  </a:ext>
                </a:extLst>
              </a:tr>
              <a:tr h="480060">
                <a:tc>
                  <a:txBody>
                    <a:bodyPr/>
                    <a:lstStyle/>
                    <a:p>
                      <a:r>
                        <a:rPr lang="en-US" sz="1400" dirty="0"/>
                        <a:t>8 Yrs. Maintenance Contracts</a:t>
                      </a:r>
                    </a:p>
                  </a:txBody>
                  <a:tcPr marL="68580" marR="68580" marT="34290" marB="34290"/>
                </a:tc>
                <a:tc>
                  <a:txBody>
                    <a:bodyPr/>
                    <a:lstStyle/>
                    <a:p>
                      <a:r>
                        <a:rPr lang="en-US" sz="1400" dirty="0"/>
                        <a:t>$1,328,510</a:t>
                      </a:r>
                    </a:p>
                  </a:txBody>
                  <a:tcPr marL="68580" marR="68580" marT="34290" marB="34290"/>
                </a:tc>
                <a:tc>
                  <a:txBody>
                    <a:bodyPr/>
                    <a:lstStyle/>
                    <a:p>
                      <a:r>
                        <a:rPr lang="en-US" sz="1400" dirty="0"/>
                        <a:t>$1,596,554</a:t>
                      </a:r>
                    </a:p>
                  </a:txBody>
                  <a:tcPr marL="68580" marR="68580" marT="34290" marB="34290"/>
                </a:tc>
                <a:extLst>
                  <a:ext uri="{0D108BD9-81ED-4DB2-BD59-A6C34878D82A}">
                    <a16:rowId xmlns:a16="http://schemas.microsoft.com/office/drawing/2014/main" val="580779265"/>
                  </a:ext>
                </a:extLst>
              </a:tr>
              <a:tr h="278549">
                <a:tc>
                  <a:txBody>
                    <a:bodyPr/>
                    <a:lstStyle/>
                    <a:p>
                      <a:r>
                        <a:rPr lang="en-US" sz="1400" dirty="0"/>
                        <a:t>Total Cost Over 8 Years</a:t>
                      </a:r>
                    </a:p>
                  </a:txBody>
                  <a:tcPr marL="68580" marR="68580" marT="34290" marB="34290"/>
                </a:tc>
                <a:tc>
                  <a:txBody>
                    <a:bodyPr/>
                    <a:lstStyle/>
                    <a:p>
                      <a:r>
                        <a:rPr lang="en-US" sz="1400" dirty="0"/>
                        <a:t>$6,068,544</a:t>
                      </a:r>
                    </a:p>
                  </a:txBody>
                  <a:tcPr marL="68580" marR="68580" marT="34290" marB="34290"/>
                </a:tc>
                <a:tc>
                  <a:txBody>
                    <a:bodyPr/>
                    <a:lstStyle/>
                    <a:p>
                      <a:r>
                        <a:rPr lang="en-US" sz="1400" dirty="0"/>
                        <a:t>$4,587,529</a:t>
                      </a:r>
                    </a:p>
                  </a:txBody>
                  <a:tcPr marL="68580" marR="68580" marT="34290" marB="34290"/>
                </a:tc>
                <a:extLst>
                  <a:ext uri="{0D108BD9-81ED-4DB2-BD59-A6C34878D82A}">
                    <a16:rowId xmlns:a16="http://schemas.microsoft.com/office/drawing/2014/main" val="1440925151"/>
                  </a:ext>
                </a:extLst>
              </a:tr>
            </a:tbl>
          </a:graphicData>
        </a:graphic>
      </p:graphicFrame>
      <p:sp>
        <p:nvSpPr>
          <p:cNvPr id="8" name="Slide Number Placeholder 7">
            <a:extLst>
              <a:ext uri="{FF2B5EF4-FFF2-40B4-BE49-F238E27FC236}">
                <a16:creationId xmlns:a16="http://schemas.microsoft.com/office/drawing/2014/main" id="{D1ED74F1-61C8-4260-B5AE-4CA8CCC7D7A1}"/>
              </a:ext>
            </a:extLst>
          </p:cNvPr>
          <p:cNvSpPr>
            <a:spLocks noGrp="1"/>
          </p:cNvSpPr>
          <p:nvPr>
            <p:ph type="sldNum" sz="quarter" idx="12"/>
          </p:nvPr>
        </p:nvSpPr>
        <p:spPr/>
        <p:txBody>
          <a:bodyPr/>
          <a:lstStyle/>
          <a:p>
            <a:fld id="{440FB943-AD51-4D00-A877-2C5A820228C1}" type="slidenum">
              <a:rPr lang="en-US" smtClean="0"/>
              <a:t>35</a:t>
            </a:fld>
            <a:endParaRPr lang="en-US"/>
          </a:p>
        </p:txBody>
      </p:sp>
    </p:spTree>
    <p:extLst>
      <p:ext uri="{BB962C8B-B14F-4D97-AF65-F5344CB8AC3E}">
        <p14:creationId xmlns:p14="http://schemas.microsoft.com/office/powerpoint/2010/main" val="24732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5DA6-33D0-4131-B3A7-2B95395FB447}"/>
              </a:ext>
            </a:extLst>
          </p:cNvPr>
          <p:cNvSpPr>
            <a:spLocks noGrp="1"/>
          </p:cNvSpPr>
          <p:nvPr>
            <p:ph type="title"/>
          </p:nvPr>
        </p:nvSpPr>
        <p:spPr>
          <a:xfrm>
            <a:off x="293914" y="1131094"/>
            <a:ext cx="8222627" cy="994172"/>
          </a:xfrm>
        </p:spPr>
        <p:txBody>
          <a:bodyPr>
            <a:normAutofit/>
          </a:bodyPr>
          <a:lstStyle/>
          <a:p>
            <a:pPr algn="ctr"/>
            <a:r>
              <a:rPr lang="en-US" sz="2550" dirty="0">
                <a:latin typeface="Arial Black" panose="020B0A04020102020204" pitchFamily="34" charset="0"/>
              </a:rPr>
              <a:t>County IT Reviewed Dominion and ES&amp;S</a:t>
            </a:r>
          </a:p>
        </p:txBody>
      </p:sp>
      <p:sp>
        <p:nvSpPr>
          <p:cNvPr id="3" name="Text Placeholder 2">
            <a:extLst>
              <a:ext uri="{FF2B5EF4-FFF2-40B4-BE49-F238E27FC236}">
                <a16:creationId xmlns:a16="http://schemas.microsoft.com/office/drawing/2014/main" id="{CBFDB332-C884-48E8-9669-BE822A61526E}"/>
              </a:ext>
            </a:extLst>
          </p:cNvPr>
          <p:cNvSpPr>
            <a:spLocks noGrp="1"/>
          </p:cNvSpPr>
          <p:nvPr>
            <p:ph type="body" idx="1"/>
          </p:nvPr>
        </p:nvSpPr>
        <p:spPr/>
        <p:txBody>
          <a:bodyPr>
            <a:normAutofit/>
          </a:bodyPr>
          <a:lstStyle/>
          <a:p>
            <a:r>
              <a:rPr lang="en-US" sz="2850" dirty="0">
                <a:latin typeface="Arial Black" panose="020B0A04020102020204" pitchFamily="34" charset="0"/>
              </a:rPr>
              <a:t>DOMINION</a:t>
            </a:r>
          </a:p>
        </p:txBody>
      </p:sp>
      <p:sp>
        <p:nvSpPr>
          <p:cNvPr id="5" name="Text Placeholder 4">
            <a:extLst>
              <a:ext uri="{FF2B5EF4-FFF2-40B4-BE49-F238E27FC236}">
                <a16:creationId xmlns:a16="http://schemas.microsoft.com/office/drawing/2014/main" id="{D9596EA6-AA3D-4BAB-B1FE-E9F30D4372BD}"/>
              </a:ext>
            </a:extLst>
          </p:cNvPr>
          <p:cNvSpPr>
            <a:spLocks noGrp="1"/>
          </p:cNvSpPr>
          <p:nvPr>
            <p:ph type="body" sz="quarter" idx="3"/>
          </p:nvPr>
        </p:nvSpPr>
        <p:spPr/>
        <p:txBody>
          <a:bodyPr>
            <a:normAutofit/>
          </a:bodyPr>
          <a:lstStyle/>
          <a:p>
            <a:r>
              <a:rPr lang="en-US" sz="2850" dirty="0">
                <a:latin typeface="Arial Black" panose="020B0A04020102020204" pitchFamily="34" charset="0"/>
              </a:rPr>
              <a:t>ES&amp;S</a:t>
            </a:r>
          </a:p>
        </p:txBody>
      </p:sp>
      <p:graphicFrame>
        <p:nvGraphicFramePr>
          <p:cNvPr id="7" name="Table 6">
            <a:extLst>
              <a:ext uri="{FF2B5EF4-FFF2-40B4-BE49-F238E27FC236}">
                <a16:creationId xmlns:a16="http://schemas.microsoft.com/office/drawing/2014/main" id="{0D19A013-0BD0-45C6-939F-62832F2B6D5F}"/>
              </a:ext>
            </a:extLst>
          </p:cNvPr>
          <p:cNvGraphicFramePr>
            <a:graphicFrameLocks noGrp="1"/>
          </p:cNvGraphicFramePr>
          <p:nvPr>
            <p:extLst>
              <p:ext uri="{D42A27DB-BD31-4B8C-83A1-F6EECF244321}">
                <p14:modId xmlns:p14="http://schemas.microsoft.com/office/powerpoint/2010/main" val="3952087136"/>
              </p:ext>
            </p:extLst>
          </p:nvPr>
        </p:nvGraphicFramePr>
        <p:xfrm>
          <a:off x="627459" y="2736056"/>
          <a:ext cx="3531874" cy="1920240"/>
        </p:xfrm>
        <a:graphic>
          <a:graphicData uri="http://schemas.openxmlformats.org/drawingml/2006/table">
            <a:tbl>
              <a:tblPr/>
              <a:tblGrid>
                <a:gridCol w="3531874">
                  <a:extLst>
                    <a:ext uri="{9D8B030D-6E8A-4147-A177-3AD203B41FA5}">
                      <a16:colId xmlns:a16="http://schemas.microsoft.com/office/drawing/2014/main" val="3486807569"/>
                    </a:ext>
                  </a:extLst>
                </a:gridCol>
              </a:tblGrid>
              <a:tr h="192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rial Black" panose="020B0A04020102020204" pitchFamily="34" charset="0"/>
                        </a:rPr>
                        <a:t>Meets security and technical concerns</a:t>
                      </a:r>
                    </a:p>
                    <a:p>
                      <a:endParaRPr lang="en-US" sz="1400" dirty="0">
                        <a:latin typeface="Arial Black" panose="020B0A04020102020204" pitchFamily="34" charset="0"/>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75000"/>
                      </a:schemeClr>
                    </a:solidFill>
                  </a:tcPr>
                </a:tc>
                <a:extLst>
                  <a:ext uri="{0D108BD9-81ED-4DB2-BD59-A6C34878D82A}">
                    <a16:rowId xmlns:a16="http://schemas.microsoft.com/office/drawing/2014/main" val="2984129792"/>
                  </a:ext>
                </a:extLst>
              </a:tr>
            </a:tbl>
          </a:graphicData>
        </a:graphic>
      </p:graphicFrame>
      <p:graphicFrame>
        <p:nvGraphicFramePr>
          <p:cNvPr id="8" name="Table 7">
            <a:extLst>
              <a:ext uri="{FF2B5EF4-FFF2-40B4-BE49-F238E27FC236}">
                <a16:creationId xmlns:a16="http://schemas.microsoft.com/office/drawing/2014/main" id="{28D28693-FAF6-48A4-BFFB-3FFD79F52AE9}"/>
              </a:ext>
            </a:extLst>
          </p:cNvPr>
          <p:cNvGraphicFramePr>
            <a:graphicFrameLocks noGrp="1"/>
          </p:cNvGraphicFramePr>
          <p:nvPr>
            <p:extLst>
              <p:ext uri="{D42A27DB-BD31-4B8C-83A1-F6EECF244321}">
                <p14:modId xmlns:p14="http://schemas.microsoft.com/office/powerpoint/2010/main" val="811709174"/>
              </p:ext>
            </p:extLst>
          </p:nvPr>
        </p:nvGraphicFramePr>
        <p:xfrm>
          <a:off x="4576665" y="2722763"/>
          <a:ext cx="3401009" cy="1927860"/>
        </p:xfrm>
        <a:graphic>
          <a:graphicData uri="http://schemas.openxmlformats.org/drawingml/2006/table">
            <a:tbl>
              <a:tblPr/>
              <a:tblGrid>
                <a:gridCol w="3401009">
                  <a:extLst>
                    <a:ext uri="{9D8B030D-6E8A-4147-A177-3AD203B41FA5}">
                      <a16:colId xmlns:a16="http://schemas.microsoft.com/office/drawing/2014/main" val="3045547945"/>
                    </a:ext>
                  </a:extLst>
                </a:gridCol>
              </a:tblGrid>
              <a:tr h="1920240">
                <a:tc>
                  <a:txBody>
                    <a:bodyPr/>
                    <a:lstStyle/>
                    <a:p>
                      <a:r>
                        <a:rPr lang="en-US" sz="1800" dirty="0">
                          <a:solidFill>
                            <a:schemeClr val="bg1"/>
                          </a:solidFill>
                          <a:latin typeface="Arial Black" panose="020B0A04020102020204" pitchFamily="34" charset="0"/>
                        </a:rPr>
                        <a:t>Meets security and </a:t>
                      </a:r>
                    </a:p>
                    <a:p>
                      <a:r>
                        <a:rPr lang="en-US" sz="1800" dirty="0">
                          <a:solidFill>
                            <a:schemeClr val="bg1"/>
                          </a:solidFill>
                          <a:latin typeface="Arial Black" panose="020B0A04020102020204" pitchFamily="34" charset="0"/>
                        </a:rPr>
                        <a:t>technical concern</a:t>
                      </a:r>
                    </a:p>
                    <a:p>
                      <a:endParaRPr lang="en-US" sz="1800" dirty="0">
                        <a:solidFill>
                          <a:schemeClr val="bg1"/>
                        </a:solidFill>
                        <a:latin typeface="Arial Black" panose="020B0A04020102020204" pitchFamily="34" charset="0"/>
                      </a:endParaRPr>
                    </a:p>
                    <a:p>
                      <a:r>
                        <a:rPr lang="en-US" sz="1800" dirty="0">
                          <a:solidFill>
                            <a:schemeClr val="bg1"/>
                          </a:solidFill>
                          <a:latin typeface="Arial Black" panose="020B0A04020102020204" pitchFamily="34" charset="0"/>
                        </a:rPr>
                        <a:t>Concerns on different treatment of provisional voting from typical voting</a:t>
                      </a:r>
                    </a:p>
                    <a:p>
                      <a:endParaRPr lang="en-US" sz="1400"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75000"/>
                      </a:schemeClr>
                    </a:solidFill>
                  </a:tcPr>
                </a:tc>
                <a:extLst>
                  <a:ext uri="{0D108BD9-81ED-4DB2-BD59-A6C34878D82A}">
                    <a16:rowId xmlns:a16="http://schemas.microsoft.com/office/drawing/2014/main" val="2986873002"/>
                  </a:ext>
                </a:extLst>
              </a:tr>
            </a:tbl>
          </a:graphicData>
        </a:graphic>
      </p:graphicFrame>
      <p:sp>
        <p:nvSpPr>
          <p:cNvPr id="6" name="Slide Number Placeholder 5">
            <a:extLst>
              <a:ext uri="{FF2B5EF4-FFF2-40B4-BE49-F238E27FC236}">
                <a16:creationId xmlns:a16="http://schemas.microsoft.com/office/drawing/2014/main" id="{9D52D9A9-9E45-4138-9CA3-BCA51361DEFB}"/>
              </a:ext>
            </a:extLst>
          </p:cNvPr>
          <p:cNvSpPr>
            <a:spLocks noGrp="1"/>
          </p:cNvSpPr>
          <p:nvPr>
            <p:ph type="sldNum" sz="quarter" idx="12"/>
          </p:nvPr>
        </p:nvSpPr>
        <p:spPr/>
        <p:txBody>
          <a:bodyPr/>
          <a:lstStyle/>
          <a:p>
            <a:fld id="{440FB943-AD51-4D00-A877-2C5A820228C1}" type="slidenum">
              <a:rPr lang="en-US" smtClean="0"/>
              <a:t>36</a:t>
            </a:fld>
            <a:endParaRPr lang="en-US"/>
          </a:p>
        </p:txBody>
      </p:sp>
    </p:spTree>
    <p:extLst>
      <p:ext uri="{BB962C8B-B14F-4D97-AF65-F5344CB8AC3E}">
        <p14:creationId xmlns:p14="http://schemas.microsoft.com/office/powerpoint/2010/main" val="3444706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F1FB-CED4-466E-9C45-00AB04B69E4E}"/>
              </a:ext>
            </a:extLst>
          </p:cNvPr>
          <p:cNvSpPr>
            <a:spLocks noGrp="1"/>
          </p:cNvSpPr>
          <p:nvPr>
            <p:ph type="title"/>
          </p:nvPr>
        </p:nvSpPr>
        <p:spPr>
          <a:xfrm>
            <a:off x="4681636" y="1752989"/>
            <a:ext cx="4147829" cy="1574541"/>
          </a:xfrm>
        </p:spPr>
        <p:txBody>
          <a:bodyPr vert="horz" lIns="68580" tIns="34290" rIns="68580" bIns="34290" rtlCol="0" anchor="b" anchorCtr="0">
            <a:normAutofit/>
          </a:bodyPr>
          <a:lstStyle/>
          <a:p>
            <a:r>
              <a:rPr lang="en-US" sz="1650" dirty="0">
                <a:solidFill>
                  <a:schemeClr val="bg1"/>
                </a:solidFill>
                <a:latin typeface="Arial Black" panose="020B0A04020102020204" pitchFamily="34" charset="0"/>
              </a:rPr>
              <a:t> </a:t>
            </a:r>
            <a:r>
              <a:rPr lang="en-US" sz="1650" dirty="0">
                <a:solidFill>
                  <a:schemeClr val="tx1">
                    <a:lumMod val="95000"/>
                    <a:lumOff val="5000"/>
                  </a:schemeClr>
                </a:solidFill>
                <a:latin typeface="Arial Black" panose="020B0A04020102020204" pitchFamily="34" charset="0"/>
              </a:rPr>
              <a:t>Place Order &amp; Sign Contract</a:t>
            </a:r>
            <a:br>
              <a:rPr lang="en-US" sz="1650" dirty="0">
                <a:solidFill>
                  <a:schemeClr val="tx1">
                    <a:lumMod val="95000"/>
                    <a:lumOff val="5000"/>
                  </a:schemeClr>
                </a:solidFill>
                <a:latin typeface="Arial Black" panose="020B0A04020102020204" pitchFamily="34" charset="0"/>
              </a:rPr>
            </a:br>
            <a:r>
              <a:rPr lang="en-US" sz="1650" dirty="0">
                <a:solidFill>
                  <a:schemeClr val="tx1">
                    <a:lumMod val="95000"/>
                    <a:lumOff val="5000"/>
                  </a:schemeClr>
                </a:solidFill>
                <a:latin typeface="Arial Black" panose="020B0A04020102020204" pitchFamily="34" charset="0"/>
              </a:rPr>
              <a:t> Expect Delivery - December  2020</a:t>
            </a:r>
            <a:br>
              <a:rPr lang="en-US" sz="1650" dirty="0">
                <a:solidFill>
                  <a:schemeClr val="tx1">
                    <a:lumMod val="95000"/>
                    <a:lumOff val="5000"/>
                  </a:schemeClr>
                </a:solidFill>
                <a:latin typeface="Arial Black" panose="020B0A04020102020204" pitchFamily="34" charset="0"/>
              </a:rPr>
            </a:br>
            <a:r>
              <a:rPr lang="en-US" sz="1650" dirty="0">
                <a:solidFill>
                  <a:schemeClr val="tx1">
                    <a:lumMod val="95000"/>
                    <a:lumOff val="5000"/>
                  </a:schemeClr>
                </a:solidFill>
                <a:latin typeface="Arial Black" panose="020B0A04020102020204" pitchFamily="34" charset="0"/>
              </a:rPr>
              <a:t> Receive and Test Equipment</a:t>
            </a:r>
            <a:br>
              <a:rPr lang="en-US" sz="1650" dirty="0">
                <a:solidFill>
                  <a:schemeClr val="tx1">
                    <a:lumMod val="95000"/>
                    <a:lumOff val="5000"/>
                  </a:schemeClr>
                </a:solidFill>
                <a:latin typeface="Arial Black" panose="020B0A04020102020204" pitchFamily="34" charset="0"/>
              </a:rPr>
            </a:br>
            <a:r>
              <a:rPr lang="en-US" sz="1650" dirty="0">
                <a:solidFill>
                  <a:schemeClr val="tx1">
                    <a:lumMod val="95000"/>
                    <a:lumOff val="5000"/>
                  </a:schemeClr>
                </a:solidFill>
                <a:latin typeface="Arial Black" panose="020B0A04020102020204" pitchFamily="34" charset="0"/>
              </a:rPr>
              <a:t> Update Election Procedures</a:t>
            </a:r>
            <a:br>
              <a:rPr lang="en-US" sz="1650" dirty="0">
                <a:solidFill>
                  <a:schemeClr val="tx1">
                    <a:lumMod val="95000"/>
                    <a:lumOff val="5000"/>
                  </a:schemeClr>
                </a:solidFill>
                <a:latin typeface="Arial Black" panose="020B0A04020102020204" pitchFamily="34" charset="0"/>
              </a:rPr>
            </a:br>
            <a:r>
              <a:rPr lang="en-US" sz="1650" dirty="0">
                <a:solidFill>
                  <a:schemeClr val="tx1">
                    <a:lumMod val="95000"/>
                    <a:lumOff val="5000"/>
                  </a:schemeClr>
                </a:solidFill>
                <a:latin typeface="Arial Black" panose="020B0A04020102020204" pitchFamily="34" charset="0"/>
              </a:rPr>
              <a:t> Use in 2021 Municipal Elections</a:t>
            </a:r>
          </a:p>
        </p:txBody>
      </p:sp>
      <p:pic>
        <p:nvPicPr>
          <p:cNvPr id="6" name="Graphic 5" descr="Check List">
            <a:extLst>
              <a:ext uri="{FF2B5EF4-FFF2-40B4-BE49-F238E27FC236}">
                <a16:creationId xmlns:a16="http://schemas.microsoft.com/office/drawing/2014/main" id="{DD35DA8E-68F7-4DE6-8E4A-C3E16614B4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847" y="1801975"/>
            <a:ext cx="2825572" cy="2631902"/>
          </a:xfrm>
          <a:prstGeom prst="rect">
            <a:avLst/>
          </a:prstGeom>
        </p:spPr>
      </p:pic>
      <p:sp>
        <p:nvSpPr>
          <p:cNvPr id="3" name="Rectangle 2">
            <a:extLst>
              <a:ext uri="{FF2B5EF4-FFF2-40B4-BE49-F238E27FC236}">
                <a16:creationId xmlns:a16="http://schemas.microsoft.com/office/drawing/2014/main" id="{39106DB8-CA7F-4158-90BD-CBCE844C5349}"/>
              </a:ext>
            </a:extLst>
          </p:cNvPr>
          <p:cNvSpPr/>
          <p:nvPr/>
        </p:nvSpPr>
        <p:spPr>
          <a:xfrm>
            <a:off x="4870580" y="1213567"/>
            <a:ext cx="3639740" cy="438582"/>
          </a:xfrm>
          <a:prstGeom prst="rect">
            <a:avLst/>
          </a:prstGeom>
        </p:spPr>
        <p:txBody>
          <a:bodyPr wrap="square">
            <a:spAutoFit/>
          </a:bodyPr>
          <a:lstStyle/>
          <a:p>
            <a:r>
              <a:rPr lang="en-US" sz="2250" dirty="0">
                <a:solidFill>
                  <a:schemeClr val="tx1">
                    <a:lumMod val="95000"/>
                    <a:lumOff val="5000"/>
                  </a:schemeClr>
                </a:solidFill>
                <a:latin typeface="Arial Black" panose="020B0A04020102020204" pitchFamily="34" charset="0"/>
              </a:rPr>
              <a:t>Implementation Plan</a:t>
            </a:r>
            <a:endParaRPr lang="en-US" sz="2250" dirty="0">
              <a:solidFill>
                <a:schemeClr val="tx1">
                  <a:lumMod val="95000"/>
                  <a:lumOff val="5000"/>
                </a:schemeClr>
              </a:solidFill>
            </a:endParaRPr>
          </a:p>
        </p:txBody>
      </p:sp>
      <p:sp>
        <p:nvSpPr>
          <p:cNvPr id="8" name="TextBox 7">
            <a:extLst>
              <a:ext uri="{FF2B5EF4-FFF2-40B4-BE49-F238E27FC236}">
                <a16:creationId xmlns:a16="http://schemas.microsoft.com/office/drawing/2014/main" id="{6B551A50-27BE-4BBC-92BA-84439933C1A3}"/>
              </a:ext>
            </a:extLst>
          </p:cNvPr>
          <p:cNvSpPr txBox="1"/>
          <p:nvPr/>
        </p:nvSpPr>
        <p:spPr>
          <a:xfrm>
            <a:off x="5807971" y="6239081"/>
            <a:ext cx="3021494" cy="369332"/>
          </a:xfrm>
          <a:prstGeom prst="rect">
            <a:avLst/>
          </a:prstGeom>
          <a:solidFill>
            <a:srgbClr val="FFFF00"/>
          </a:solidFill>
          <a:ln w="38100">
            <a:solidFill>
              <a:schemeClr val="tx1"/>
            </a:solidFill>
          </a:ln>
        </p:spPr>
        <p:txBody>
          <a:bodyPr wrap="square" rtlCol="0">
            <a:spAutoFit/>
          </a:bodyPr>
          <a:lstStyle/>
          <a:p>
            <a:r>
              <a:rPr lang="en-US" dirty="0"/>
              <a:t>Motion and Roll Call Vote</a:t>
            </a:r>
          </a:p>
        </p:txBody>
      </p:sp>
    </p:spTree>
    <p:extLst>
      <p:ext uri="{BB962C8B-B14F-4D97-AF65-F5344CB8AC3E}">
        <p14:creationId xmlns:p14="http://schemas.microsoft.com/office/powerpoint/2010/main" val="2765675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E27D5D-8768-44FE-80A4-F695F450771F}"/>
              </a:ext>
            </a:extLst>
          </p:cNvPr>
          <p:cNvGraphicFramePr>
            <a:graphicFrameLocks noGrp="1"/>
          </p:cNvGraphicFramePr>
          <p:nvPr>
            <p:ph idx="1"/>
            <p:extLst>
              <p:ext uri="{D42A27DB-BD31-4B8C-83A1-F6EECF244321}">
                <p14:modId xmlns:p14="http://schemas.microsoft.com/office/powerpoint/2010/main" val="358686323"/>
              </p:ext>
            </p:extLst>
          </p:nvPr>
        </p:nvGraphicFramePr>
        <p:xfrm>
          <a:off x="457200" y="1955800"/>
          <a:ext cx="82296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55D8F4D-8AD6-4523-9370-D324335799EE}"/>
              </a:ext>
            </a:extLst>
          </p:cNvPr>
          <p:cNvSpPr>
            <a:spLocks noGrp="1"/>
          </p:cNvSpPr>
          <p:nvPr>
            <p:ph type="ctrTitle"/>
          </p:nvPr>
        </p:nvSpPr>
        <p:spPr/>
        <p:txBody>
          <a:bodyPr>
            <a:normAutofit fontScale="90000"/>
          </a:bodyPr>
          <a:lstStyle/>
          <a:p>
            <a:r>
              <a:rPr lang="en-US" dirty="0"/>
              <a:t>IT – COVID-19 Lessons Learned</a:t>
            </a:r>
            <a:br>
              <a:rPr lang="en-US" dirty="0"/>
            </a:br>
            <a:r>
              <a:rPr lang="en-US" dirty="0">
                <a:latin typeface="Calibri Light" panose="020F0302020204030204" pitchFamily="34" charset="0"/>
                <a:cs typeface="Calibri Light" panose="020F0302020204030204" pitchFamily="34" charset="0"/>
              </a:rPr>
              <a:t>Zach Posner</a:t>
            </a:r>
            <a:endParaRPr lang="en-US" dirty="0"/>
          </a:p>
        </p:txBody>
      </p:sp>
    </p:spTree>
    <p:extLst>
      <p:ext uri="{BB962C8B-B14F-4D97-AF65-F5344CB8AC3E}">
        <p14:creationId xmlns:p14="http://schemas.microsoft.com/office/powerpoint/2010/main" val="2195515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D4AD-F1C7-4438-9C16-9F9A8BDCEC2C}"/>
              </a:ext>
            </a:extLst>
          </p:cNvPr>
          <p:cNvSpPr>
            <a:spLocks noGrp="1"/>
          </p:cNvSpPr>
          <p:nvPr>
            <p:ph type="ctrTitle"/>
          </p:nvPr>
        </p:nvSpPr>
        <p:spPr>
          <a:xfrm>
            <a:off x="228600" y="331075"/>
            <a:ext cx="8229600" cy="685800"/>
          </a:xfrm>
        </p:spPr>
        <p:txBody>
          <a:bodyPr>
            <a:normAutofit fontScale="90000"/>
          </a:bodyPr>
          <a:lstStyle/>
          <a:p>
            <a:r>
              <a:rPr lang="en-US" dirty="0">
                <a:latin typeface="Calibri Light" panose="020F0302020204030204" pitchFamily="34" charset="0"/>
                <a:cs typeface="Calibri Light" panose="020F0302020204030204" pitchFamily="34" charset="0"/>
              </a:rPr>
              <a:t>Budget Update</a:t>
            </a:r>
            <a:br>
              <a:rPr lang="en-US" dirty="0"/>
            </a:br>
            <a:r>
              <a:rPr lang="en-US" sz="4000" dirty="0">
                <a:latin typeface="Calibri Light" panose="020F0302020204030204" pitchFamily="34" charset="0"/>
                <a:cs typeface="Calibri Light" panose="020F0302020204030204" pitchFamily="34" charset="0"/>
              </a:rPr>
              <a:t>Cherie Root </a:t>
            </a:r>
          </a:p>
        </p:txBody>
      </p:sp>
      <p:graphicFrame>
        <p:nvGraphicFramePr>
          <p:cNvPr id="3" name="Content Placeholder 2">
            <a:extLst>
              <a:ext uri="{FF2B5EF4-FFF2-40B4-BE49-F238E27FC236}">
                <a16:creationId xmlns:a16="http://schemas.microsoft.com/office/drawing/2014/main" id="{C5EC6352-F203-4720-AD54-371A3BF243F9}"/>
              </a:ext>
            </a:extLst>
          </p:cNvPr>
          <p:cNvGraphicFramePr>
            <a:graphicFrameLocks noGrp="1"/>
          </p:cNvGraphicFramePr>
          <p:nvPr>
            <p:ph idx="1"/>
            <p:extLst>
              <p:ext uri="{D42A27DB-BD31-4B8C-83A1-F6EECF244321}">
                <p14:modId xmlns:p14="http://schemas.microsoft.com/office/powerpoint/2010/main" val="3071985972"/>
              </p:ext>
            </p:extLst>
          </p:nvPr>
        </p:nvGraphicFramePr>
        <p:xfrm>
          <a:off x="441434" y="1666766"/>
          <a:ext cx="8229600" cy="4995029"/>
        </p:xfrm>
        <a:graphic>
          <a:graphicData uri="http://schemas.openxmlformats.org/drawingml/2006/table">
            <a:tbl>
              <a:tblPr/>
              <a:tblGrid>
                <a:gridCol w="1233288">
                  <a:extLst>
                    <a:ext uri="{9D8B030D-6E8A-4147-A177-3AD203B41FA5}">
                      <a16:colId xmlns:a16="http://schemas.microsoft.com/office/drawing/2014/main" val="3301180167"/>
                    </a:ext>
                  </a:extLst>
                </a:gridCol>
                <a:gridCol w="6270171">
                  <a:extLst>
                    <a:ext uri="{9D8B030D-6E8A-4147-A177-3AD203B41FA5}">
                      <a16:colId xmlns:a16="http://schemas.microsoft.com/office/drawing/2014/main" val="3788113875"/>
                    </a:ext>
                  </a:extLst>
                </a:gridCol>
                <a:gridCol w="726141">
                  <a:extLst>
                    <a:ext uri="{9D8B030D-6E8A-4147-A177-3AD203B41FA5}">
                      <a16:colId xmlns:a16="http://schemas.microsoft.com/office/drawing/2014/main" val="578741584"/>
                    </a:ext>
                  </a:extLst>
                </a:gridCol>
              </a:tblGrid>
              <a:tr h="204075">
                <a:tc>
                  <a:txBody>
                    <a:bodyPr/>
                    <a:lstStyle/>
                    <a:p>
                      <a:pPr algn="ctr" fontAlgn="t"/>
                      <a:r>
                        <a:rPr lang="en-US" sz="700" b="1" i="0" u="none" strike="noStrike" baseline="0" dirty="0">
                          <a:solidFill>
                            <a:srgbClr val="FFFFFF"/>
                          </a:solidFill>
                          <a:effectLst/>
                          <a:latin typeface="Calibri" panose="020F0502020204030204" pitchFamily="34" charset="0"/>
                        </a:rPr>
                        <a:t>Division</a:t>
                      </a:r>
                    </a:p>
                  </a:txBody>
                  <a:tcPr marL="0" marR="0" marT="0" marB="0">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t"/>
                      <a:r>
                        <a:rPr lang="en-US" sz="700" b="1" i="0" u="none" strike="noStrike" baseline="0" dirty="0">
                          <a:solidFill>
                            <a:srgbClr val="FFFFFF"/>
                          </a:solidFill>
                          <a:effectLst/>
                          <a:latin typeface="Calibri" panose="020F0502020204030204" pitchFamily="34" charset="0"/>
                        </a:rPr>
                        <a:t>Short Description</a:t>
                      </a:r>
                    </a:p>
                  </a:txBody>
                  <a:tcPr marL="0" marR="0" marT="0" marB="0">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t"/>
                      <a:r>
                        <a:rPr lang="en-US" sz="700" b="1" i="0" u="none" strike="noStrike" baseline="0">
                          <a:solidFill>
                            <a:srgbClr val="FFFFFF"/>
                          </a:solidFill>
                          <a:effectLst/>
                          <a:latin typeface="Calibri" panose="020F0502020204030204" pitchFamily="34" charset="0"/>
                        </a:rPr>
                        <a:t>Total Expenses</a:t>
                      </a:r>
                    </a:p>
                  </a:txBody>
                  <a:tcPr marL="0" marR="0" marT="0" marB="0">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extLst>
                  <a:ext uri="{0D108BD9-81ED-4DB2-BD59-A6C34878D82A}">
                    <a16:rowId xmlns:a16="http://schemas.microsoft.com/office/drawing/2014/main" val="3214470075"/>
                  </a:ext>
                </a:extLst>
              </a:tr>
              <a:tr h="130671">
                <a:tc>
                  <a:txBody>
                    <a:bodyPr/>
                    <a:lstStyle/>
                    <a:p>
                      <a:pPr algn="l" fontAlgn="b"/>
                      <a:r>
                        <a:rPr lang="en-US" sz="700" b="0" i="0" u="none" strike="noStrike" baseline="0" dirty="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dirty="0">
                          <a:solidFill>
                            <a:srgbClr val="000000"/>
                          </a:solidFill>
                          <a:effectLst/>
                          <a:latin typeface="Calibri" panose="020F0502020204030204" pitchFamily="34" charset="0"/>
                        </a:rPr>
                        <a:t>Vacant Business Technology Partner Position (Grade 19T) 10 months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a:solidFill>
                            <a:srgbClr val="4472C4"/>
                          </a:solidFill>
                          <a:effectLst/>
                          <a:latin typeface="Calibri" panose="020F0502020204030204" pitchFamily="34" charset="0"/>
                        </a:rPr>
                        <a:t>        (140,274)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851998982"/>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dirty="0">
                          <a:solidFill>
                            <a:srgbClr val="000000"/>
                          </a:solidFill>
                          <a:effectLst/>
                          <a:latin typeface="Calibri" panose="020F0502020204030204" pitchFamily="34" charset="0"/>
                        </a:rPr>
                        <a:t>Vacant Senior Business Analyst Position (Grade 17T) 12 months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a:solidFill>
                            <a:srgbClr val="4472C4"/>
                          </a:solidFill>
                          <a:effectLst/>
                          <a:latin typeface="Calibri" panose="020F0502020204030204" pitchFamily="34" charset="0"/>
                        </a:rPr>
                        <a:t>        (139,031)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3242110841"/>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dirty="0">
                          <a:solidFill>
                            <a:srgbClr val="000000"/>
                          </a:solidFill>
                          <a:effectLst/>
                          <a:latin typeface="Calibri" panose="020F0502020204030204" pitchFamily="34" charset="0"/>
                        </a:rPr>
                        <a:t>Vacant Time Limited Systems Analyst Position (Grade 16T) 12 months - This would force a delay in the Tax System Redesign</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a:solidFill>
                            <a:srgbClr val="4472C4"/>
                          </a:solidFill>
                          <a:effectLst/>
                          <a:latin typeface="Calibri" panose="020F0502020204030204" pitchFamily="34" charset="0"/>
                        </a:rPr>
                        <a:t>        (119,402)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444264067"/>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dirty="0">
                          <a:solidFill>
                            <a:srgbClr val="000000"/>
                          </a:solidFill>
                          <a:effectLst/>
                          <a:latin typeface="Calibri" panose="020F0502020204030204" pitchFamily="34" charset="0"/>
                        </a:rPr>
                        <a:t>Vacant QA Senior Engineer Position (Grade 16T) 12 months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a:solidFill>
                            <a:srgbClr val="4472C4"/>
                          </a:solidFill>
                          <a:effectLst/>
                          <a:latin typeface="Calibri" panose="020F0502020204030204" pitchFamily="34" charset="0"/>
                        </a:rPr>
                        <a:t>        (119,402)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385142605"/>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dirty="0">
                          <a:solidFill>
                            <a:srgbClr val="000000"/>
                          </a:solidFill>
                          <a:effectLst/>
                          <a:latin typeface="Calibri" panose="020F0502020204030204" pitchFamily="34" charset="0"/>
                        </a:rPr>
                        <a:t>Vacant GIS Analyst Position (Grade 16T) 12 months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a:solidFill>
                            <a:srgbClr val="4472C4"/>
                          </a:solidFill>
                          <a:effectLst/>
                          <a:latin typeface="Calibri" panose="020F0502020204030204" pitchFamily="34" charset="0"/>
                        </a:rPr>
                        <a:t>        (119,402)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561266042"/>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dirty="0">
                          <a:solidFill>
                            <a:srgbClr val="000000"/>
                          </a:solidFill>
                          <a:effectLst/>
                          <a:latin typeface="Calibri" panose="020F0502020204030204" pitchFamily="34" charset="0"/>
                        </a:rPr>
                        <a:t>Education &amp; Training Serv/Supp - limits certifications and new technology training opportunities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a:solidFill>
                            <a:srgbClr val="4472C4"/>
                          </a:solidFill>
                          <a:effectLst/>
                          <a:latin typeface="Calibri" panose="020F0502020204030204" pitchFamily="34" charset="0"/>
                        </a:rPr>
                        <a:t>          (50,000)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818128625"/>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dirty="0">
                          <a:solidFill>
                            <a:srgbClr val="000000"/>
                          </a:solidFill>
                          <a:effectLst/>
                          <a:latin typeface="Calibri" panose="020F0502020204030204" pitchFamily="34" charset="0"/>
                        </a:rPr>
                        <a:t>Meals &amp; Refreshments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a:solidFill>
                            <a:srgbClr val="4472C4"/>
                          </a:solidFill>
                          <a:effectLst/>
                          <a:latin typeface="Calibri" panose="020F0502020204030204" pitchFamily="34" charset="0"/>
                        </a:rPr>
                        <a:t>            (1,000)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914115851"/>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dirty="0">
                          <a:solidFill>
                            <a:srgbClr val="000000"/>
                          </a:solidFill>
                          <a:effectLst/>
                          <a:latin typeface="Calibri" panose="020F0502020204030204" pitchFamily="34" charset="0"/>
                        </a:rPr>
                        <a:t>Subscriptions &amp; Memberships - Info Tech - Reduced ability to research best practices.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a:solidFill>
                            <a:srgbClr val="4472C4"/>
                          </a:solidFill>
                          <a:effectLst/>
                          <a:latin typeface="Calibri" panose="020F0502020204030204" pitchFamily="34" charset="0"/>
                        </a:rPr>
                        <a:t>          (40,000)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598956890"/>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a:solidFill>
                            <a:srgbClr val="000000"/>
                          </a:solidFill>
                          <a:effectLst/>
                          <a:latin typeface="Calibri" panose="020F0502020204030204" pitchFamily="34" charset="0"/>
                        </a:rPr>
                        <a:t>OFFICE FURN, EQUIP,SOFTWR: Sire to SharePoint Capital Budget - Any new technologies requiring specialized training.</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a:solidFill>
                            <a:srgbClr val="4472C4"/>
                          </a:solidFill>
                          <a:effectLst/>
                          <a:latin typeface="Calibri" panose="020F0502020204030204" pitchFamily="34" charset="0"/>
                        </a:rPr>
                        <a:t>        (383,255)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4284170742"/>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dirty="0">
                          <a:solidFill>
                            <a:srgbClr val="000000"/>
                          </a:solidFill>
                          <a:effectLst/>
                          <a:latin typeface="Calibri" panose="020F0502020204030204" pitchFamily="34" charset="0"/>
                        </a:rPr>
                        <a:t>Other Professional Fees - Knowledge Services - Would be unable to fund all of the current contractors.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a:solidFill>
                            <a:srgbClr val="4472C4"/>
                          </a:solidFill>
                          <a:effectLst/>
                          <a:latin typeface="Calibri" panose="020F0502020204030204" pitchFamily="34" charset="0"/>
                        </a:rPr>
                        <a:t>          (75,000)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4250442105"/>
                  </a:ext>
                </a:extLst>
              </a:tr>
              <a:tr h="163379">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a:solidFill>
                            <a:srgbClr val="000000"/>
                          </a:solidFill>
                          <a:effectLst/>
                          <a:latin typeface="Calibri" panose="020F0502020204030204" pitchFamily="34" charset="0"/>
                        </a:rPr>
                        <a:t>TIP -  Infrastructure Filer Growth - To accommodate 2 yrs of new filer growth without adding capacity, we would have to delete the oldest xx years worth of unopened data.</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a:solidFill>
                            <a:srgbClr val="4472C4"/>
                          </a:solidFill>
                          <a:effectLst/>
                          <a:latin typeface="Calibri" panose="020F0502020204030204" pitchFamily="34" charset="0"/>
                        </a:rPr>
                        <a:t>          (40,000)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338242656"/>
                  </a:ext>
                </a:extLst>
              </a:tr>
              <a:tr h="276518">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dirty="0">
                          <a:solidFill>
                            <a:srgbClr val="000000"/>
                          </a:solidFill>
                          <a:effectLst/>
                          <a:latin typeface="Calibri" panose="020F0502020204030204" pitchFamily="34" charset="0"/>
                        </a:rPr>
                        <a:t>Software Subscription - Lucid Chart - Have to revert back to Visio and renewals of current Visio licenses plus, some additional licenses of Visio, will need to be purchased in November. (This does not account for any increase in Visio cost or decrease in usage if we only renew those that already have Visio licenses before we went to Lucid)</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dirty="0">
                          <a:solidFill>
                            <a:srgbClr val="4472C4"/>
                          </a:solidFill>
                          <a:effectLst/>
                          <a:latin typeface="Calibri" panose="020F0502020204030204" pitchFamily="34" charset="0"/>
                        </a:rPr>
                        <a:t>            (4,874)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1623814685"/>
                  </a:ext>
                </a:extLst>
              </a:tr>
              <a:tr h="260573">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dirty="0">
                          <a:solidFill>
                            <a:srgbClr val="000000"/>
                          </a:solidFill>
                          <a:effectLst/>
                          <a:latin typeface="Calibri" panose="020F0502020204030204" pitchFamily="34" charset="0"/>
                        </a:rPr>
                        <a:t>TIP -  Infrastructure Server Refresh - Because of 2019 purchases made in anticipation to the data center move, our current hardware should be able to accommodate 2 </a:t>
                      </a:r>
                      <a:r>
                        <a:rPr lang="en-US" sz="700" b="0" i="0" u="none" strike="noStrike" baseline="0" dirty="0" err="1">
                          <a:solidFill>
                            <a:srgbClr val="000000"/>
                          </a:solidFill>
                          <a:effectLst/>
                          <a:latin typeface="Calibri" panose="020F0502020204030204" pitchFamily="34" charset="0"/>
                        </a:rPr>
                        <a:t>yrs</a:t>
                      </a:r>
                      <a:r>
                        <a:rPr lang="en-US" sz="700" b="0" i="0" u="none" strike="noStrike" baseline="0" dirty="0">
                          <a:solidFill>
                            <a:srgbClr val="000000"/>
                          </a:solidFill>
                          <a:effectLst/>
                          <a:latin typeface="Calibri" panose="020F0502020204030204" pitchFamily="34" charset="0"/>
                        </a:rPr>
                        <a:t> of standard server growth.  Any unforeseen large server deployment projects would be non-standard server growth.  This is part of what was purchased with 2019 under-expend.</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a:solidFill>
                            <a:srgbClr val="4472C4"/>
                          </a:solidFill>
                          <a:effectLst/>
                          <a:latin typeface="Calibri" panose="020F0502020204030204" pitchFamily="34" charset="0"/>
                        </a:rPr>
                        <a:t>          (84,620)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246324444"/>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dirty="0">
                          <a:solidFill>
                            <a:srgbClr val="000000"/>
                          </a:solidFill>
                          <a:effectLst/>
                          <a:latin typeface="Calibri" panose="020F0502020204030204" pitchFamily="34" charset="0"/>
                        </a:rPr>
                        <a:t>Additional Reduction: Training and Travel Budget. Limits employee IT certifications and training options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a:solidFill>
                            <a:srgbClr val="4472C4"/>
                          </a:solidFill>
                          <a:effectLst/>
                          <a:latin typeface="Calibri" panose="020F0502020204030204" pitchFamily="34" charset="0"/>
                        </a:rPr>
                        <a:t>          (50,000)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1859573507"/>
                  </a:ext>
                </a:extLst>
              </a:tr>
              <a:tr h="148624">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dirty="0">
                          <a:solidFill>
                            <a:srgbClr val="000000"/>
                          </a:solidFill>
                          <a:effectLst/>
                          <a:latin typeface="Calibri" panose="020F0502020204030204" pitchFamily="34" charset="0"/>
                        </a:rPr>
                        <a:t>Software Subscription - Adobe ETLA reduction, if possible - Limit the creative cloud to 25 users under contract and others have to buy licenses as needed but at a reduce cost ($700/user/</a:t>
                      </a:r>
                      <a:r>
                        <a:rPr lang="en-US" sz="700" b="0" i="0" u="none" strike="noStrike" baseline="0" dirty="0" err="1">
                          <a:solidFill>
                            <a:srgbClr val="000000"/>
                          </a:solidFill>
                          <a:effectLst/>
                          <a:latin typeface="Calibri" panose="020F0502020204030204" pitchFamily="34" charset="0"/>
                        </a:rPr>
                        <a:t>yr</a:t>
                      </a:r>
                      <a:r>
                        <a:rPr lang="en-US" sz="700" b="0" i="0" u="none" strike="noStrike" baseline="0" dirty="0">
                          <a:solidFill>
                            <a:srgbClr val="000000"/>
                          </a:solidFill>
                          <a:effectLst/>
                          <a:latin typeface="Calibri" panose="020F0502020204030204" pitchFamily="34" charset="0"/>
                        </a:rPr>
                        <a:t> approx.)</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a:solidFill>
                            <a:srgbClr val="4472C4"/>
                          </a:solidFill>
                          <a:effectLst/>
                          <a:latin typeface="Calibri" panose="020F0502020204030204" pitchFamily="34" charset="0"/>
                        </a:rPr>
                        <a:t>          (40,000)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767099294"/>
                  </a:ext>
                </a:extLst>
              </a:tr>
              <a:tr h="368689">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dirty="0">
                          <a:solidFill>
                            <a:srgbClr val="000000"/>
                          </a:solidFill>
                          <a:effectLst/>
                          <a:latin typeface="Calibri" panose="020F0502020204030204" pitchFamily="34" charset="0"/>
                        </a:rPr>
                        <a:t>Other Professional Fees - Security Risk Assessment - The Information Technology Division was given an on-going budget adjustment by the County Council in 2015. The Council allocated $75,000.00 t to provide for an independent review of the County's information security program. The review was to be completed on an annual basis. I new 5-year contract was established with VLSM to provide this review. The IT Security Team is funded for 2020 from money expended in 2019.</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a:solidFill>
                            <a:srgbClr val="4472C4"/>
                          </a:solidFill>
                          <a:effectLst/>
                          <a:latin typeface="Calibri" panose="020F0502020204030204" pitchFamily="34" charset="0"/>
                        </a:rPr>
                        <a:t>          (75,000)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2135756565"/>
                  </a:ext>
                </a:extLst>
              </a:tr>
              <a:tr h="343672">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dirty="0">
                          <a:solidFill>
                            <a:srgbClr val="000000"/>
                          </a:solidFill>
                          <a:effectLst/>
                          <a:latin typeface="Calibri" panose="020F0502020204030204" pitchFamily="34" charset="0"/>
                        </a:rPr>
                        <a:t>Other Professional Fees - Sierra-Cedar Contract Modified, not eliminated - We can change the contract with Sierra Cedar to be on an hourly basis instead of set monthly fee.  We are estimating we will use 1/2 the total cost of the contract.  This keeps our relationship in place, keeps our systems updated, critical security patches applied in a timely manner, yearly tax &amp; 1099 patches, Oracle provided bug fixes and help debugging system issues.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a:solidFill>
                            <a:srgbClr val="4472C4"/>
                          </a:solidFill>
                          <a:effectLst/>
                          <a:latin typeface="Calibri" panose="020F0502020204030204" pitchFamily="34" charset="0"/>
                        </a:rPr>
                        <a:t>        (131,400)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457381715"/>
                  </a:ext>
                </a:extLst>
              </a:tr>
              <a:tr h="393709">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dirty="0">
                          <a:solidFill>
                            <a:srgbClr val="000000"/>
                          </a:solidFill>
                          <a:effectLst/>
                          <a:latin typeface="Calibri" panose="020F0502020204030204" pitchFamily="34" charset="0"/>
                        </a:rPr>
                        <a:t>Maintenance Software  - SQL Server Database Monitoring - The DBA team would no longer be able to monitor any SQL Server databases. We would not know of critical downtime issues and If there are errors or problems with any data systems such as OMS, Peoplesoft, BRASS, Prognose, POB, etc. These are critical databases spread across all agencies. The only way we would know if there are issues would be when the customer, agency or system owner calls. We would also not be able to gather any telemetry to diagnose issues.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a:solidFill>
                            <a:srgbClr val="4472C4"/>
                          </a:solidFill>
                          <a:effectLst/>
                          <a:latin typeface="Calibri" panose="020F0502020204030204" pitchFamily="34" charset="0"/>
                        </a:rPr>
                        <a:t>          (32,000)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3606682122"/>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dirty="0">
                          <a:solidFill>
                            <a:srgbClr val="000000"/>
                          </a:solidFill>
                          <a:effectLst/>
                          <a:latin typeface="Calibri" panose="020F0502020204030204" pitchFamily="34" charset="0"/>
                        </a:rPr>
                        <a:t>Other Professional Fees - IT Consulting ,reduces the ability to seek professional guidance as needed.</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dirty="0">
                          <a:solidFill>
                            <a:srgbClr val="4472C4"/>
                          </a:solidFill>
                          <a:effectLst/>
                          <a:latin typeface="Calibri" panose="020F0502020204030204" pitchFamily="34" charset="0"/>
                        </a:rPr>
                        <a:t>          (30,000)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248141888"/>
                  </a:ext>
                </a:extLst>
              </a:tr>
              <a:tr h="145846">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a:solidFill>
                            <a:srgbClr val="000000"/>
                          </a:solidFill>
                          <a:effectLst/>
                          <a:latin typeface="Calibri" panose="020F0502020204030204" pitchFamily="34" charset="0"/>
                        </a:rPr>
                        <a:t>Maintenance Software - Infrastructure MS Premier Support - Would not be able to request proactive or reactive support from Microsoft.</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dirty="0">
                          <a:solidFill>
                            <a:srgbClr val="4472C4"/>
                          </a:solidFill>
                          <a:effectLst/>
                          <a:latin typeface="Calibri" panose="020F0502020204030204" pitchFamily="34" charset="0"/>
                        </a:rPr>
                        <a:t>          (70,000)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3334128833"/>
                  </a:ext>
                </a:extLst>
              </a:tr>
              <a:tr h="130671">
                <a:tc>
                  <a:txBody>
                    <a:bodyPr/>
                    <a:lstStyle/>
                    <a:p>
                      <a:pPr algn="l" fontAlgn="b"/>
                      <a:r>
                        <a:rPr lang="en-US" sz="700" b="0" i="0" u="none" strike="noStrike" baseline="0">
                          <a:solidFill>
                            <a:srgbClr val="000000"/>
                          </a:solidFill>
                          <a:effectLst/>
                          <a:latin typeface="Calibri" panose="020F0502020204030204" pitchFamily="34" charset="0"/>
                        </a:rPr>
                        <a:t>Information Technology</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a:solidFill>
                            <a:srgbClr val="000000"/>
                          </a:solidFill>
                          <a:effectLst/>
                          <a:latin typeface="Calibri" panose="020F0502020204030204" pitchFamily="34" charset="0"/>
                        </a:rPr>
                        <a:t>Additional Reduction: Training and Travel Budget. Limits employee IT certifications and training options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dirty="0">
                          <a:solidFill>
                            <a:srgbClr val="4472C4"/>
                          </a:solidFill>
                          <a:effectLst/>
                          <a:latin typeface="Calibri" panose="020F0502020204030204" pitchFamily="34" charset="0"/>
                        </a:rPr>
                        <a:t>            (6,961)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098660720"/>
                  </a:ext>
                </a:extLst>
              </a:tr>
              <a:tr h="130671">
                <a:tc>
                  <a:txBody>
                    <a:bodyPr/>
                    <a:lstStyle/>
                    <a:p>
                      <a:pPr algn="l" fontAlgn="b"/>
                      <a:r>
                        <a:rPr lang="en-US" sz="700" b="0" i="0" u="none" strike="noStrike" baseline="0">
                          <a:solidFill>
                            <a:srgbClr val="000000"/>
                          </a:solidFill>
                          <a:effectLst/>
                          <a:latin typeface="Calibri" panose="020F0502020204030204" pitchFamily="34" charset="0"/>
                        </a:rPr>
                        <a:t>Telecommunications</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a:solidFill>
                            <a:srgbClr val="000000"/>
                          </a:solidFill>
                          <a:effectLst/>
                          <a:latin typeface="Calibri" panose="020F0502020204030204" pitchFamily="34" charset="0"/>
                        </a:rPr>
                        <a:t>Home Internet</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dirty="0">
                          <a:solidFill>
                            <a:srgbClr val="4472C4"/>
                          </a:solidFill>
                          <a:effectLst/>
                          <a:latin typeface="Calibri" panose="020F0502020204030204" pitchFamily="34" charset="0"/>
                        </a:rPr>
                        <a:t>            (3,600)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3389971149"/>
                  </a:ext>
                </a:extLst>
              </a:tr>
              <a:tr h="130671">
                <a:tc>
                  <a:txBody>
                    <a:bodyPr/>
                    <a:lstStyle/>
                    <a:p>
                      <a:pPr algn="l" fontAlgn="b"/>
                      <a:r>
                        <a:rPr lang="en-US" sz="700" b="0" i="0" u="none" strike="noStrike" baseline="0">
                          <a:solidFill>
                            <a:srgbClr val="000000"/>
                          </a:solidFill>
                          <a:effectLst/>
                          <a:latin typeface="Calibri" panose="020F0502020204030204" pitchFamily="34" charset="0"/>
                        </a:rPr>
                        <a:t>Telecommunications</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a:solidFill>
                            <a:srgbClr val="000000"/>
                          </a:solidFill>
                          <a:effectLst/>
                          <a:latin typeface="Calibri" panose="020F0502020204030204" pitchFamily="34" charset="0"/>
                        </a:rPr>
                        <a:t>Printing Charges</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dirty="0">
                          <a:solidFill>
                            <a:srgbClr val="4472C4"/>
                          </a:solidFill>
                          <a:effectLst/>
                          <a:latin typeface="Calibri" panose="020F0502020204030204" pitchFamily="34" charset="0"/>
                        </a:rPr>
                        <a:t>               (200)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873598675"/>
                  </a:ext>
                </a:extLst>
              </a:tr>
              <a:tr h="130671">
                <a:tc>
                  <a:txBody>
                    <a:bodyPr/>
                    <a:lstStyle/>
                    <a:p>
                      <a:pPr algn="l" fontAlgn="b"/>
                      <a:r>
                        <a:rPr lang="en-US" sz="700" b="0" i="0" u="none" strike="noStrike" baseline="0">
                          <a:solidFill>
                            <a:srgbClr val="000000"/>
                          </a:solidFill>
                          <a:effectLst/>
                          <a:latin typeface="Calibri" panose="020F0502020204030204" pitchFamily="34" charset="0"/>
                        </a:rPr>
                        <a:t>Telecommunications</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0" i="0" u="none" strike="noStrike" baseline="0">
                          <a:solidFill>
                            <a:srgbClr val="000000"/>
                          </a:solidFill>
                          <a:effectLst/>
                          <a:latin typeface="Calibri" panose="020F0502020204030204" pitchFamily="34" charset="0"/>
                        </a:rPr>
                        <a:t>Education &amp; Training </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dirty="0">
                          <a:solidFill>
                            <a:srgbClr val="4472C4"/>
                          </a:solidFill>
                          <a:effectLst/>
                          <a:latin typeface="Calibri" panose="020F0502020204030204" pitchFamily="34" charset="0"/>
                        </a:rPr>
                        <a:t>          (13,000)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3153988034"/>
                  </a:ext>
                </a:extLst>
              </a:tr>
              <a:tr h="130671">
                <a:tc>
                  <a:txBody>
                    <a:bodyPr/>
                    <a:lstStyle/>
                    <a:p>
                      <a:pPr algn="l" fontAlgn="b"/>
                      <a:r>
                        <a:rPr lang="en-US" sz="700" b="0" i="0" u="none" strike="noStrike" baseline="0">
                          <a:solidFill>
                            <a:srgbClr val="000000"/>
                          </a:solidFill>
                          <a:effectLst/>
                          <a:latin typeface="Calibri" panose="020F0502020204030204" pitchFamily="34" charset="0"/>
                        </a:rPr>
                        <a:t>Telecommunications</a:t>
                      </a:r>
                    </a:p>
                  </a:txBody>
                  <a:tcPr marL="0" marR="0" marT="0"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0" i="0" u="none" strike="noStrike" baseline="0">
                          <a:solidFill>
                            <a:srgbClr val="000000"/>
                          </a:solidFill>
                          <a:effectLst/>
                          <a:latin typeface="Calibri" panose="020F0502020204030204" pitchFamily="34" charset="0"/>
                        </a:rPr>
                        <a:t>Software Maintenance (Recording)</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n-US" sz="700" b="1" i="0" u="none" strike="noStrike" baseline="0" dirty="0">
                          <a:solidFill>
                            <a:srgbClr val="4472C4"/>
                          </a:solidFill>
                          <a:effectLst/>
                          <a:latin typeface="Calibri" panose="020F0502020204030204" pitchFamily="34" charset="0"/>
                        </a:rPr>
                        <a:t>            (4,000)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588732374"/>
                  </a:ext>
                </a:extLst>
              </a:tr>
              <a:tr h="130671">
                <a:tc>
                  <a:txBody>
                    <a:bodyPr/>
                    <a:lstStyle/>
                    <a:p>
                      <a:pPr algn="l" fontAlgn="b"/>
                      <a:r>
                        <a:rPr lang="en-US" sz="700" b="0" i="0" u="none" strike="noStrike" baseline="0">
                          <a:solidFill>
                            <a:srgbClr val="000000"/>
                          </a:solidFill>
                          <a:effectLst/>
                          <a:latin typeface="Calibri" panose="020F0502020204030204" pitchFamily="34" charset="0"/>
                        </a:rPr>
                        <a:t>Telecommunications</a:t>
                      </a:r>
                    </a:p>
                  </a:txBody>
                  <a:tcPr marL="0" marR="0" marT="0" marB="0" anchor="b">
                    <a:lnL>
                      <a:noFill/>
                    </a:lnL>
                    <a:lnR>
                      <a:noFill/>
                    </a:lnR>
                    <a:lnT w="6350" cap="flat" cmpd="sng" algn="ctr">
                      <a:solidFill>
                        <a:srgbClr val="A9D08E"/>
                      </a:solidFill>
                      <a:prstDash val="solid"/>
                      <a:round/>
                      <a:headEnd type="none" w="med" len="med"/>
                      <a:tailEnd type="none" w="med" len="med"/>
                    </a:lnT>
                    <a:lnB w="25400" cap="flat" cmpd="dbl" algn="ctr">
                      <a:solidFill>
                        <a:srgbClr val="70AD47"/>
                      </a:solidFill>
                      <a:prstDash val="solid"/>
                      <a:round/>
                      <a:headEnd type="none" w="med" len="med"/>
                      <a:tailEnd type="none" w="med" len="med"/>
                    </a:lnB>
                  </a:tcPr>
                </a:tc>
                <a:tc>
                  <a:txBody>
                    <a:bodyPr/>
                    <a:lstStyle/>
                    <a:p>
                      <a:pPr algn="l" fontAlgn="b"/>
                      <a:r>
                        <a:rPr lang="en-US" sz="700" b="0" i="0" u="none" strike="noStrike" baseline="0">
                          <a:solidFill>
                            <a:srgbClr val="000000"/>
                          </a:solidFill>
                          <a:effectLst/>
                          <a:latin typeface="Calibri" panose="020F0502020204030204" pitchFamily="34" charset="0"/>
                        </a:rPr>
                        <a:t>Communication Equip - Analog Phone Switch Replacement</a:t>
                      </a:r>
                    </a:p>
                  </a:txBody>
                  <a:tcPr marL="60174" marR="0" marT="0" marB="0" anchor="b">
                    <a:lnL>
                      <a:noFill/>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25400" cap="flat" cmpd="dbl" algn="ctr">
                      <a:solidFill>
                        <a:srgbClr val="70AD47"/>
                      </a:solidFill>
                      <a:prstDash val="solid"/>
                      <a:round/>
                      <a:headEnd type="none" w="med" len="med"/>
                      <a:tailEnd type="none" w="med" len="med"/>
                    </a:lnB>
                  </a:tcPr>
                </a:tc>
                <a:tc>
                  <a:txBody>
                    <a:bodyPr/>
                    <a:lstStyle/>
                    <a:p>
                      <a:pPr algn="l" fontAlgn="b"/>
                      <a:r>
                        <a:rPr lang="en-US" sz="700" b="1" i="0" u="none" strike="noStrike" baseline="0" dirty="0">
                          <a:solidFill>
                            <a:srgbClr val="4472C4"/>
                          </a:solidFill>
                          <a:effectLst/>
                          <a:latin typeface="Calibri" panose="020F0502020204030204" pitchFamily="34" charset="0"/>
                        </a:rPr>
                        <a:t>          (39,868)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25400" cap="flat" cmpd="dbl" algn="ctr">
                      <a:solidFill>
                        <a:srgbClr val="70AD47"/>
                      </a:solidFill>
                      <a:prstDash val="solid"/>
                      <a:round/>
                      <a:headEnd type="none" w="med" len="med"/>
                      <a:tailEnd type="none" w="med" len="med"/>
                    </a:lnB>
                  </a:tcPr>
                </a:tc>
                <a:extLst>
                  <a:ext uri="{0D108BD9-81ED-4DB2-BD59-A6C34878D82A}">
                    <a16:rowId xmlns:a16="http://schemas.microsoft.com/office/drawing/2014/main" val="2206697621"/>
                  </a:ext>
                </a:extLst>
              </a:tr>
              <a:tr h="130671">
                <a:tc>
                  <a:txBody>
                    <a:bodyPr/>
                    <a:lstStyle/>
                    <a:p>
                      <a:pPr algn="l" fontAlgn="b"/>
                      <a:endParaRPr lang="en-US" sz="700" b="1" i="0" u="none" strike="noStrike" baseline="0">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70AD47"/>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endParaRPr lang="en-US" sz="700" b="1" i="0" u="none" strike="noStrike" baseline="0">
                        <a:solidFill>
                          <a:srgbClr val="000000"/>
                        </a:solidFill>
                        <a:effectLst/>
                        <a:latin typeface="Calibri" panose="020F0502020204030204" pitchFamily="34" charset="0"/>
                      </a:endParaRPr>
                    </a:p>
                  </a:txBody>
                  <a:tcPr marL="60174" marR="0" marT="0" marB="0" anchor="b">
                    <a:lnL>
                      <a:noFill/>
                    </a:lnL>
                    <a:lnR w="6350" cap="flat" cmpd="sng" algn="ctr">
                      <a:solidFill>
                        <a:srgbClr val="000000"/>
                      </a:solidFill>
                      <a:prstDash val="solid"/>
                      <a:round/>
                      <a:headEnd type="none" w="med" len="med"/>
                      <a:tailEnd type="none" w="med" len="med"/>
                    </a:lnR>
                    <a:lnT w="25400" cap="flat" cmpd="dbl" algn="ctr">
                      <a:solidFill>
                        <a:srgbClr val="70AD47"/>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n-US" sz="700" b="1" i="0" u="none" strike="noStrike" baseline="0" dirty="0">
                          <a:solidFill>
                            <a:srgbClr val="4472C4"/>
                          </a:solidFill>
                          <a:effectLst/>
                          <a:latin typeface="Calibri" panose="020F0502020204030204" pitchFamily="34" charset="0"/>
                        </a:rPr>
                        <a:t>     (1,812,289)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70AD47"/>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2514659918"/>
                  </a:ext>
                </a:extLst>
              </a:tr>
            </a:tbl>
          </a:graphicData>
        </a:graphic>
      </p:graphicFrame>
    </p:spTree>
    <p:extLst>
      <p:ext uri="{BB962C8B-B14F-4D97-AF65-F5344CB8AC3E}">
        <p14:creationId xmlns:p14="http://schemas.microsoft.com/office/powerpoint/2010/main" val="110554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710E-2C45-4651-B57D-AF6A66200D6B}"/>
              </a:ext>
            </a:extLst>
          </p:cNvPr>
          <p:cNvSpPr>
            <a:spLocks noGrp="1"/>
          </p:cNvSpPr>
          <p:nvPr>
            <p:ph type="ctrTitle"/>
          </p:nvPr>
        </p:nvSpPr>
        <p:spPr/>
        <p:txBody>
          <a:bodyPr>
            <a:normAutofit fontScale="90000"/>
          </a:bodyPr>
          <a:lstStyle/>
          <a:p>
            <a:pPr algn="l"/>
            <a:r>
              <a:rPr lang="en-US" dirty="0">
                <a:latin typeface="Calibri Light" panose="020F0302020204030204" pitchFamily="34" charset="0"/>
                <a:cs typeface="Calibri Light" panose="020F0302020204030204" pitchFamily="34" charset="0"/>
              </a:rPr>
              <a:t>Public Comments</a:t>
            </a:r>
            <a:br>
              <a:rPr lang="en-US"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Chair</a:t>
            </a:r>
            <a:endParaRPr lang="en-US" sz="4000" b="1" dirty="0">
              <a:latin typeface="Calibri Light" panose="020F0302020204030204" pitchFamily="34" charset="0"/>
              <a:cs typeface="Calibri Light" panose="020F0302020204030204" pitchFamily="34" charset="0"/>
            </a:endParaRPr>
          </a:p>
        </p:txBody>
      </p:sp>
      <p:sp>
        <p:nvSpPr>
          <p:cNvPr id="4" name="Content Placeholder 3">
            <a:extLst>
              <a:ext uri="{FF2B5EF4-FFF2-40B4-BE49-F238E27FC236}">
                <a16:creationId xmlns:a16="http://schemas.microsoft.com/office/drawing/2014/main" id="{CF34BC80-8829-4F8C-BD37-0C5895340B45}"/>
              </a:ext>
            </a:extLst>
          </p:cNvPr>
          <p:cNvSpPr txBox="1">
            <a:spLocks noGrp="1"/>
          </p:cNvSpPr>
          <p:nvPr>
            <p:ph idx="1"/>
          </p:nvPr>
        </p:nvSpPr>
        <p:spPr>
          <a:xfrm>
            <a:off x="567599" y="642765"/>
            <a:ext cx="8052419" cy="1772793"/>
          </a:xfrm>
          <a:prstGeom prst="rect">
            <a:avLst/>
          </a:prstGeom>
          <a:noFill/>
        </p:spPr>
        <p:txBody>
          <a:bodyPr wrap="square" rtlCol="0">
            <a:spAutoFit/>
          </a:bodyPr>
          <a:lstStyle/>
          <a:p>
            <a:pPr marL="285750" indent="-285750">
              <a:buFont typeface="Arial" panose="020B0604020202020204" pitchFamily="34" charset="0"/>
              <a:buChar char="•"/>
            </a:pPr>
            <a:endParaRPr lang="en-US" sz="3600" dirty="0">
              <a:latin typeface="Calibri Light" panose="020F0302020204030204" pitchFamily="34" charset="0"/>
              <a:cs typeface="Calibri Light" panose="020F0302020204030204" pitchFamily="34" charset="0"/>
            </a:endParaRPr>
          </a:p>
          <a:p>
            <a:endParaRPr lang="en-US" sz="36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94634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710E-2C45-4651-B57D-AF6A66200D6B}"/>
              </a:ext>
            </a:extLst>
          </p:cNvPr>
          <p:cNvSpPr>
            <a:spLocks noGrp="1"/>
          </p:cNvSpPr>
          <p:nvPr>
            <p:ph type="ctrTitle"/>
          </p:nvPr>
        </p:nvSpPr>
        <p:spPr/>
        <p:txBody>
          <a:bodyPr>
            <a:normAutofit fontScale="90000"/>
          </a:bodyPr>
          <a:lstStyle/>
          <a:p>
            <a:pPr algn="l"/>
            <a:r>
              <a:rPr lang="en-US" dirty="0">
                <a:latin typeface="Calibri Light" panose="020F0302020204030204" pitchFamily="34" charset="0"/>
                <a:cs typeface="Calibri Light" panose="020F0302020204030204" pitchFamily="34" charset="0"/>
              </a:rPr>
              <a:t>Policy Updates</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Mark Evans</a:t>
            </a:r>
            <a:br>
              <a:rPr lang="en-US" dirty="0">
                <a:latin typeface="Calibri Light" panose="020F0302020204030204" pitchFamily="34" charset="0"/>
                <a:cs typeface="Calibri Light" panose="020F0302020204030204" pitchFamily="34" charset="0"/>
              </a:rPr>
            </a:br>
            <a:br>
              <a:rPr lang="en-US" dirty="0">
                <a:latin typeface="Calibri Light" panose="020F0302020204030204" pitchFamily="34" charset="0"/>
                <a:cs typeface="Calibri Light" panose="020F0302020204030204" pitchFamily="34" charset="0"/>
              </a:rPr>
            </a:br>
            <a:endParaRPr lang="en-US" sz="3100" b="1" dirty="0">
              <a:latin typeface="Calibri Light" panose="020F0302020204030204" pitchFamily="34" charset="0"/>
              <a:cs typeface="Calibri Light" panose="020F0302020204030204" pitchFamily="34" charset="0"/>
            </a:endParaRPr>
          </a:p>
        </p:txBody>
      </p:sp>
      <p:sp>
        <p:nvSpPr>
          <p:cNvPr id="5" name="Title 1">
            <a:extLst>
              <a:ext uri="{FF2B5EF4-FFF2-40B4-BE49-F238E27FC236}">
                <a16:creationId xmlns:a16="http://schemas.microsoft.com/office/drawing/2014/main" id="{359AFFAF-052A-4929-BC8C-1FF0319EE2C2}"/>
              </a:ext>
            </a:extLst>
          </p:cNvPr>
          <p:cNvSpPr txBox="1">
            <a:spLocks/>
          </p:cNvSpPr>
          <p:nvPr/>
        </p:nvSpPr>
        <p:spPr>
          <a:xfrm>
            <a:off x="228600" y="1729355"/>
            <a:ext cx="8229600" cy="4438650"/>
          </a:xfrm>
          <a:prstGeom prst="rect">
            <a:avLst/>
          </a:prstGeom>
        </p:spPr>
        <p:txBody>
          <a:bodyPr vert="horz" lIns="0" tIns="0" rIns="0" bIns="0" rtlCol="0" anchor="t" anchorCtr="0">
            <a:noAutofit/>
          </a:bodyPr>
          <a:lstStyle>
            <a:lvl1pPr algn="l" defTabSz="457200" rtl="0" eaLnBrk="1" latinLnBrk="0" hangingPunct="1">
              <a:spcBef>
                <a:spcPct val="0"/>
              </a:spcBef>
              <a:buNone/>
              <a:defRPr sz="4400" b="1" kern="1200">
                <a:solidFill>
                  <a:srgbClr val="8B1E41"/>
                </a:solidFill>
                <a:latin typeface="+mj-lt"/>
                <a:ea typeface="+mj-ea"/>
                <a:cs typeface="+mj-cs"/>
              </a:defRPr>
            </a:lvl1pPr>
          </a:lstStyle>
          <a:p>
            <a:r>
              <a:rPr lang="en-US" sz="3200" dirty="0">
                <a:latin typeface="Calibri Light" panose="020F0302020204030204" pitchFamily="34" charset="0"/>
                <a:cs typeface="Calibri Light" panose="020F0302020204030204" pitchFamily="34" charset="0"/>
              </a:rPr>
              <a:t>County-wide Policy 1400-7</a:t>
            </a:r>
          </a:p>
          <a:p>
            <a:pPr marL="457200" indent="-4572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Updated definitions of terms</a:t>
            </a:r>
          </a:p>
          <a:p>
            <a:pPr marL="457200" indent="-4572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Corrects the scope of the policy (who it applies to)</a:t>
            </a:r>
          </a:p>
          <a:p>
            <a:pPr marL="457200" indent="-4572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Offers additional guidance on how contracts with service providers that accept payments for County agencies should be written.</a:t>
            </a:r>
          </a:p>
          <a:p>
            <a:pPr marL="457200" indent="-4572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Requires that County agencies using service providers obtain proof of compliance with PCI-DSS on an annual basis. </a:t>
            </a:r>
          </a:p>
        </p:txBody>
      </p:sp>
      <p:sp>
        <p:nvSpPr>
          <p:cNvPr id="7" name="TextBox 6">
            <a:extLst>
              <a:ext uri="{FF2B5EF4-FFF2-40B4-BE49-F238E27FC236}">
                <a16:creationId xmlns:a16="http://schemas.microsoft.com/office/drawing/2014/main" id="{9F02688D-415C-4CD0-B63E-F63A8F8B4EE2}"/>
              </a:ext>
            </a:extLst>
          </p:cNvPr>
          <p:cNvSpPr txBox="1"/>
          <p:nvPr/>
        </p:nvSpPr>
        <p:spPr>
          <a:xfrm>
            <a:off x="5764697" y="6278252"/>
            <a:ext cx="3021494" cy="369332"/>
          </a:xfrm>
          <a:prstGeom prst="rect">
            <a:avLst/>
          </a:prstGeom>
          <a:solidFill>
            <a:srgbClr val="FFFF00"/>
          </a:solidFill>
          <a:ln w="38100">
            <a:solidFill>
              <a:schemeClr val="tx1"/>
            </a:solidFill>
          </a:ln>
        </p:spPr>
        <p:txBody>
          <a:bodyPr wrap="square" rtlCol="0">
            <a:spAutoFit/>
          </a:bodyPr>
          <a:lstStyle/>
          <a:p>
            <a:r>
              <a:rPr lang="en-US" dirty="0"/>
              <a:t>Motion and Roll Call Vote</a:t>
            </a:r>
          </a:p>
        </p:txBody>
      </p:sp>
    </p:spTree>
    <p:extLst>
      <p:ext uri="{BB962C8B-B14F-4D97-AF65-F5344CB8AC3E}">
        <p14:creationId xmlns:p14="http://schemas.microsoft.com/office/powerpoint/2010/main" val="928668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710E-2C45-4651-B57D-AF6A66200D6B}"/>
              </a:ext>
            </a:extLst>
          </p:cNvPr>
          <p:cNvSpPr>
            <a:spLocks noGrp="1"/>
          </p:cNvSpPr>
          <p:nvPr>
            <p:ph type="ctrTitle"/>
          </p:nvPr>
        </p:nvSpPr>
        <p:spPr/>
        <p:txBody>
          <a:bodyPr>
            <a:normAutofit fontScale="90000"/>
          </a:bodyPr>
          <a:lstStyle/>
          <a:p>
            <a:pPr algn="l"/>
            <a:r>
              <a:rPr lang="en-US" dirty="0">
                <a:latin typeface="Calibri Light" panose="020F0302020204030204" pitchFamily="34" charset="0"/>
                <a:cs typeface="Calibri Light" panose="020F0302020204030204" pitchFamily="34" charset="0"/>
              </a:rPr>
              <a:t>New IT Standards</a:t>
            </a:r>
            <a:br>
              <a:rPr lang="en-US" dirty="0">
                <a:latin typeface="Calibri Light" panose="020F0302020204030204" pitchFamily="34" charset="0"/>
                <a:cs typeface="Calibri Light" panose="020F0302020204030204" pitchFamily="34" charset="0"/>
              </a:rPr>
            </a:br>
            <a:br>
              <a:rPr lang="en-US" dirty="0">
                <a:latin typeface="Calibri Light" panose="020F0302020204030204" pitchFamily="34" charset="0"/>
                <a:cs typeface="Calibri Light" panose="020F0302020204030204" pitchFamily="34" charset="0"/>
              </a:rPr>
            </a:br>
            <a:endParaRPr lang="en-US" sz="3100" b="1" dirty="0">
              <a:latin typeface="Calibri Light" panose="020F0302020204030204" pitchFamily="34" charset="0"/>
              <a:cs typeface="Calibri Light" panose="020F0302020204030204" pitchFamily="34" charset="0"/>
            </a:endParaRPr>
          </a:p>
        </p:txBody>
      </p:sp>
      <p:sp>
        <p:nvSpPr>
          <p:cNvPr id="6" name="Title 1">
            <a:extLst>
              <a:ext uri="{FF2B5EF4-FFF2-40B4-BE49-F238E27FC236}">
                <a16:creationId xmlns:a16="http://schemas.microsoft.com/office/drawing/2014/main" id="{FA31E9AE-D55E-4A36-86F5-F4A1BC389E58}"/>
              </a:ext>
            </a:extLst>
          </p:cNvPr>
          <p:cNvSpPr txBox="1">
            <a:spLocks/>
          </p:cNvSpPr>
          <p:nvPr/>
        </p:nvSpPr>
        <p:spPr>
          <a:xfrm>
            <a:off x="228600" y="1066800"/>
            <a:ext cx="8229600" cy="685800"/>
          </a:xfrm>
          <a:prstGeom prst="rect">
            <a:avLst/>
          </a:prstGeom>
        </p:spPr>
        <p:txBody>
          <a:bodyPr vert="horz" lIns="0" tIns="0" rIns="0" bIns="0" rtlCol="0" anchor="t" anchorCtr="0">
            <a:noAutofit/>
          </a:bodyPr>
          <a:lstStyle>
            <a:lvl1pPr algn="l" defTabSz="457200" rtl="0" eaLnBrk="1" latinLnBrk="0" hangingPunct="1">
              <a:spcBef>
                <a:spcPct val="0"/>
              </a:spcBef>
              <a:buNone/>
              <a:defRPr sz="4400" b="1" kern="1200">
                <a:solidFill>
                  <a:srgbClr val="8B1E41"/>
                </a:solidFill>
                <a:latin typeface="+mj-lt"/>
                <a:ea typeface="+mj-ea"/>
                <a:cs typeface="+mj-cs"/>
              </a:defRPr>
            </a:lvl1pPr>
          </a:lstStyle>
          <a:p>
            <a:r>
              <a:rPr lang="en-US" sz="3200" dirty="0">
                <a:latin typeface="Calibri Light" panose="020F0302020204030204" pitchFamily="34" charset="0"/>
                <a:cs typeface="Calibri Light" panose="020F0302020204030204" pitchFamily="34" charset="0"/>
              </a:rPr>
              <a:t>Windows Device Configuration Standard</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Requires County agencies to purchase equipment that conforms to the hardware configuration standard developed by the IT Service Desk</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Requires the use of supported operating system versions</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Defines how the imaging of computers should be handled</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Defines security configurations </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Defines the proper use of anti-malware and endpoint protection software</a:t>
            </a:r>
          </a:p>
          <a:p>
            <a:pPr marL="571500" indent="-571500">
              <a:buFont typeface="Arial" panose="020B0604020202020204" pitchFamily="34" charset="0"/>
              <a:buChar char="•"/>
            </a:pPr>
            <a:endParaRPr lang="en-US" sz="24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EB50A251-A056-41B9-B97B-DC57C742047A}"/>
              </a:ext>
            </a:extLst>
          </p:cNvPr>
          <p:cNvSpPr txBox="1"/>
          <p:nvPr/>
        </p:nvSpPr>
        <p:spPr>
          <a:xfrm>
            <a:off x="5857463" y="6278837"/>
            <a:ext cx="3021494" cy="369332"/>
          </a:xfrm>
          <a:prstGeom prst="rect">
            <a:avLst/>
          </a:prstGeom>
          <a:solidFill>
            <a:srgbClr val="FFFF00"/>
          </a:solidFill>
          <a:ln w="38100">
            <a:solidFill>
              <a:schemeClr val="tx1"/>
            </a:solidFill>
          </a:ln>
        </p:spPr>
        <p:txBody>
          <a:bodyPr wrap="square" rtlCol="0">
            <a:spAutoFit/>
          </a:bodyPr>
          <a:lstStyle/>
          <a:p>
            <a:r>
              <a:rPr lang="en-US" dirty="0"/>
              <a:t>Motion and Roll Call Vote</a:t>
            </a:r>
          </a:p>
        </p:txBody>
      </p:sp>
    </p:spTree>
    <p:extLst>
      <p:ext uri="{BB962C8B-B14F-4D97-AF65-F5344CB8AC3E}">
        <p14:creationId xmlns:p14="http://schemas.microsoft.com/office/powerpoint/2010/main" val="2946299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710E-2C45-4651-B57D-AF6A66200D6B}"/>
              </a:ext>
            </a:extLst>
          </p:cNvPr>
          <p:cNvSpPr>
            <a:spLocks noGrp="1"/>
          </p:cNvSpPr>
          <p:nvPr>
            <p:ph type="ctrTitle"/>
          </p:nvPr>
        </p:nvSpPr>
        <p:spPr/>
        <p:txBody>
          <a:bodyPr>
            <a:normAutofit fontScale="90000"/>
          </a:bodyPr>
          <a:lstStyle/>
          <a:p>
            <a:pPr algn="l"/>
            <a:r>
              <a:rPr lang="en-US" dirty="0">
                <a:latin typeface="Calibri Light" panose="020F0302020204030204" pitchFamily="34" charset="0"/>
                <a:cs typeface="Calibri Light" panose="020F0302020204030204" pitchFamily="34" charset="0"/>
              </a:rPr>
              <a:t>New IT Standards</a:t>
            </a:r>
            <a:br>
              <a:rPr lang="en-US" dirty="0">
                <a:latin typeface="Calibri Light" panose="020F0302020204030204" pitchFamily="34" charset="0"/>
                <a:cs typeface="Calibri Light" panose="020F0302020204030204" pitchFamily="34" charset="0"/>
              </a:rPr>
            </a:br>
            <a:br>
              <a:rPr lang="en-US" dirty="0">
                <a:latin typeface="Calibri Light" panose="020F0302020204030204" pitchFamily="34" charset="0"/>
                <a:cs typeface="Calibri Light" panose="020F0302020204030204" pitchFamily="34" charset="0"/>
              </a:rPr>
            </a:br>
            <a:endParaRPr lang="en-US" sz="3100" b="1" dirty="0">
              <a:latin typeface="Calibri Light" panose="020F0302020204030204" pitchFamily="34" charset="0"/>
              <a:cs typeface="Calibri Light" panose="020F0302020204030204" pitchFamily="34" charset="0"/>
            </a:endParaRPr>
          </a:p>
        </p:txBody>
      </p:sp>
      <p:sp>
        <p:nvSpPr>
          <p:cNvPr id="6" name="Title 1">
            <a:extLst>
              <a:ext uri="{FF2B5EF4-FFF2-40B4-BE49-F238E27FC236}">
                <a16:creationId xmlns:a16="http://schemas.microsoft.com/office/drawing/2014/main" id="{FA31E9AE-D55E-4A36-86F5-F4A1BC389E58}"/>
              </a:ext>
            </a:extLst>
          </p:cNvPr>
          <p:cNvSpPr txBox="1">
            <a:spLocks/>
          </p:cNvSpPr>
          <p:nvPr/>
        </p:nvSpPr>
        <p:spPr>
          <a:xfrm>
            <a:off x="228600" y="1066800"/>
            <a:ext cx="8229600" cy="685800"/>
          </a:xfrm>
          <a:prstGeom prst="rect">
            <a:avLst/>
          </a:prstGeom>
        </p:spPr>
        <p:txBody>
          <a:bodyPr vert="horz" lIns="0" tIns="0" rIns="0" bIns="0" rtlCol="0" anchor="t" anchorCtr="0">
            <a:noAutofit/>
          </a:bodyPr>
          <a:lstStyle>
            <a:lvl1pPr algn="l" defTabSz="457200" rtl="0" eaLnBrk="1" latinLnBrk="0" hangingPunct="1">
              <a:spcBef>
                <a:spcPct val="0"/>
              </a:spcBef>
              <a:buNone/>
              <a:defRPr sz="4400" b="1" kern="1200">
                <a:solidFill>
                  <a:srgbClr val="8B1E41"/>
                </a:solidFill>
                <a:latin typeface="+mj-lt"/>
                <a:ea typeface="+mj-ea"/>
                <a:cs typeface="+mj-cs"/>
              </a:defRPr>
            </a:lvl1pPr>
          </a:lstStyle>
          <a:p>
            <a:r>
              <a:rPr lang="en-US" sz="3200" dirty="0">
                <a:latin typeface="Calibri Light" panose="020F0302020204030204" pitchFamily="34" charset="0"/>
                <a:cs typeface="Calibri Light" panose="020F0302020204030204" pitchFamily="34" charset="0"/>
              </a:rPr>
              <a:t>Secure Network Configuration Standard</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Clearly defines the five (5) different County networks and what they are and are not used for</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Requires the inventory of network devices</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Requires standard configurations for network devices</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Specifies minimum security settings for both wired and wireless networks</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Specifies logging requirements </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Specified network boundaries and how they are secured. </a:t>
            </a:r>
          </a:p>
          <a:p>
            <a:pPr marL="571500" indent="-5715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Introduces the idea of “secure administrative workstations” used when configuring network equipment. </a:t>
            </a:r>
          </a:p>
        </p:txBody>
      </p:sp>
      <p:sp>
        <p:nvSpPr>
          <p:cNvPr id="7" name="TextBox 6">
            <a:extLst>
              <a:ext uri="{FF2B5EF4-FFF2-40B4-BE49-F238E27FC236}">
                <a16:creationId xmlns:a16="http://schemas.microsoft.com/office/drawing/2014/main" id="{1CBD1821-8EEF-4690-A177-BD5BD0A12585}"/>
              </a:ext>
            </a:extLst>
          </p:cNvPr>
          <p:cNvSpPr txBox="1"/>
          <p:nvPr/>
        </p:nvSpPr>
        <p:spPr>
          <a:xfrm>
            <a:off x="5764697" y="6278252"/>
            <a:ext cx="3021494" cy="369332"/>
          </a:xfrm>
          <a:prstGeom prst="rect">
            <a:avLst/>
          </a:prstGeom>
          <a:solidFill>
            <a:srgbClr val="FFFF00"/>
          </a:solidFill>
          <a:ln w="38100">
            <a:solidFill>
              <a:schemeClr val="tx1"/>
            </a:solidFill>
          </a:ln>
        </p:spPr>
        <p:txBody>
          <a:bodyPr wrap="square" rtlCol="0">
            <a:spAutoFit/>
          </a:bodyPr>
          <a:lstStyle/>
          <a:p>
            <a:r>
              <a:rPr lang="en-US" dirty="0"/>
              <a:t>Motion and Roll Call Vote</a:t>
            </a:r>
          </a:p>
        </p:txBody>
      </p:sp>
    </p:spTree>
    <p:extLst>
      <p:ext uri="{BB962C8B-B14F-4D97-AF65-F5344CB8AC3E}">
        <p14:creationId xmlns:p14="http://schemas.microsoft.com/office/powerpoint/2010/main" val="351431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A31E9AE-D55E-4A36-86F5-F4A1BC389E58}"/>
              </a:ext>
            </a:extLst>
          </p:cNvPr>
          <p:cNvSpPr txBox="1">
            <a:spLocks/>
          </p:cNvSpPr>
          <p:nvPr/>
        </p:nvSpPr>
        <p:spPr>
          <a:xfrm>
            <a:off x="228600" y="1228725"/>
            <a:ext cx="8229600" cy="685800"/>
          </a:xfrm>
          <a:prstGeom prst="rect">
            <a:avLst/>
          </a:prstGeom>
        </p:spPr>
        <p:txBody>
          <a:bodyPr vert="horz" lIns="0" tIns="0" rIns="0" bIns="0" rtlCol="0" anchor="t" anchorCtr="0">
            <a:noAutofit/>
          </a:bodyPr>
          <a:lstStyle>
            <a:lvl1pPr algn="l" defTabSz="457200" rtl="0" eaLnBrk="1" latinLnBrk="0" hangingPunct="1">
              <a:spcBef>
                <a:spcPct val="0"/>
              </a:spcBef>
              <a:buNone/>
              <a:defRPr sz="4400" b="1" kern="1200">
                <a:solidFill>
                  <a:srgbClr val="8B1E41"/>
                </a:solidFill>
                <a:latin typeface="+mj-lt"/>
                <a:ea typeface="+mj-ea"/>
                <a:cs typeface="+mj-cs"/>
              </a:defRPr>
            </a:lvl1pPr>
          </a:lstStyle>
          <a:p>
            <a:endParaRPr lang="en-US" sz="32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3E294378-DAB2-4A5D-8128-66E6E6005051}"/>
              </a:ext>
            </a:extLst>
          </p:cNvPr>
          <p:cNvPicPr>
            <a:picLocks noChangeAspect="1"/>
          </p:cNvPicPr>
          <p:nvPr/>
        </p:nvPicPr>
        <p:blipFill>
          <a:blip r:embed="rId3"/>
          <a:stretch>
            <a:fillRect/>
          </a:stretch>
        </p:blipFill>
        <p:spPr>
          <a:xfrm>
            <a:off x="385362" y="965431"/>
            <a:ext cx="7916076" cy="5492519"/>
          </a:xfrm>
          <a:prstGeom prst="rect">
            <a:avLst/>
          </a:prstGeom>
        </p:spPr>
      </p:pic>
    </p:spTree>
    <p:extLst>
      <p:ext uri="{BB962C8B-B14F-4D97-AF65-F5344CB8AC3E}">
        <p14:creationId xmlns:p14="http://schemas.microsoft.com/office/powerpoint/2010/main" val="707932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A31E9AE-D55E-4A36-86F5-F4A1BC389E58}"/>
              </a:ext>
            </a:extLst>
          </p:cNvPr>
          <p:cNvSpPr txBox="1">
            <a:spLocks/>
          </p:cNvSpPr>
          <p:nvPr/>
        </p:nvSpPr>
        <p:spPr>
          <a:xfrm>
            <a:off x="228600" y="1228725"/>
            <a:ext cx="8229600" cy="685800"/>
          </a:xfrm>
          <a:prstGeom prst="rect">
            <a:avLst/>
          </a:prstGeom>
        </p:spPr>
        <p:txBody>
          <a:bodyPr vert="horz" lIns="0" tIns="0" rIns="0" bIns="0" rtlCol="0" anchor="t" anchorCtr="0">
            <a:noAutofit/>
          </a:bodyPr>
          <a:lstStyle>
            <a:lvl1pPr algn="l" defTabSz="457200" rtl="0" eaLnBrk="1" latinLnBrk="0" hangingPunct="1">
              <a:spcBef>
                <a:spcPct val="0"/>
              </a:spcBef>
              <a:buNone/>
              <a:defRPr sz="4400" b="1" kern="1200">
                <a:solidFill>
                  <a:srgbClr val="8B1E41"/>
                </a:solidFill>
                <a:latin typeface="+mj-lt"/>
                <a:ea typeface="+mj-ea"/>
                <a:cs typeface="+mj-cs"/>
              </a:defRPr>
            </a:lvl1pPr>
          </a:lstStyle>
          <a:p>
            <a:endParaRPr lang="en-US" sz="3200" dirty="0">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94B62958-130A-43CF-B3E6-2C419C117C4A}"/>
              </a:ext>
            </a:extLst>
          </p:cNvPr>
          <p:cNvPicPr>
            <a:picLocks noChangeAspect="1"/>
          </p:cNvPicPr>
          <p:nvPr/>
        </p:nvPicPr>
        <p:blipFill>
          <a:blip r:embed="rId3"/>
          <a:stretch>
            <a:fillRect/>
          </a:stretch>
        </p:blipFill>
        <p:spPr>
          <a:xfrm>
            <a:off x="342900" y="473983"/>
            <a:ext cx="8458200" cy="5910033"/>
          </a:xfrm>
          <a:prstGeom prst="rect">
            <a:avLst/>
          </a:prstGeom>
        </p:spPr>
      </p:pic>
    </p:spTree>
    <p:extLst>
      <p:ext uri="{BB962C8B-B14F-4D97-AF65-F5344CB8AC3E}">
        <p14:creationId xmlns:p14="http://schemas.microsoft.com/office/powerpoint/2010/main" val="338572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31" y="540282"/>
            <a:ext cx="8723959" cy="865909"/>
          </a:xfrm>
        </p:spPr>
        <p:txBody>
          <a:bodyPr>
            <a:normAutofit fontScale="90000"/>
          </a:bodyPr>
          <a:lstStyle/>
          <a:p>
            <a:r>
              <a:rPr lang="en-US" dirty="0">
                <a:latin typeface="Calibri Light" panose="020F0302020204030204" pitchFamily="34" charset="0"/>
                <a:cs typeface="Calibri Light" panose="020F0302020204030204" pitchFamily="34" charset="0"/>
              </a:rPr>
              <a:t>Working Groups – Milestone Chart – </a:t>
            </a:r>
            <a:br>
              <a:rPr lang="en-US" sz="2700"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Zach Posner</a:t>
            </a:r>
            <a:br>
              <a:rPr lang="en-US" dirty="0">
                <a:latin typeface="Calibri Light" panose="020F0302020204030204" pitchFamily="34" charset="0"/>
              </a:rPr>
            </a:br>
            <a:endParaRPr lang="en-US" dirty="0">
              <a:latin typeface="Calibri Light" panose="020F0302020204030204" pitchFamily="34" charset="0"/>
            </a:endParaRPr>
          </a:p>
        </p:txBody>
      </p:sp>
      <p:sp>
        <p:nvSpPr>
          <p:cNvPr id="3" name="Content Placeholder 2">
            <a:extLst>
              <a:ext uri="{FF2B5EF4-FFF2-40B4-BE49-F238E27FC236}">
                <a16:creationId xmlns:a16="http://schemas.microsoft.com/office/drawing/2014/main" id="{B6BAB0D3-7981-40D2-8A6E-3D0B555D3626}"/>
              </a:ext>
            </a:extLst>
          </p:cNvPr>
          <p:cNvSpPr>
            <a:spLocks noGrp="1"/>
          </p:cNvSpPr>
          <p:nvPr>
            <p:ph idx="1"/>
          </p:nvPr>
        </p:nvSpPr>
        <p:spPr>
          <a:xfrm>
            <a:off x="1059366" y="2745615"/>
            <a:ext cx="8498114" cy="4112385"/>
          </a:xfrm>
        </p:spPr>
        <p:txBody>
          <a:bodyPr>
            <a:normAutofit/>
          </a:bodyPr>
          <a:lstStyle/>
          <a:p>
            <a:pPr marL="0" indent="0">
              <a:buNone/>
            </a:pPr>
            <a:r>
              <a:rPr lang="en-US" sz="2000" dirty="0">
                <a:latin typeface="Calibri Light" panose="020F0302020204030204" pitchFamily="34" charset="0"/>
              </a:rPr>
              <a:t> </a:t>
            </a:r>
            <a:endParaRPr lang="en-US" sz="1600" dirty="0">
              <a:latin typeface="Calibri Light" panose="020F0302020204030204" pitchFamily="34" charset="0"/>
            </a:endParaRPr>
          </a:p>
        </p:txBody>
      </p:sp>
      <p:pic>
        <p:nvPicPr>
          <p:cNvPr id="5" name="Picture 4">
            <a:extLst>
              <a:ext uri="{FF2B5EF4-FFF2-40B4-BE49-F238E27FC236}">
                <a16:creationId xmlns:a16="http://schemas.microsoft.com/office/drawing/2014/main" id="{4C4AADC5-7BB4-484E-9DA4-AD29B05C2748}"/>
              </a:ext>
            </a:extLst>
          </p:cNvPr>
          <p:cNvPicPr>
            <a:picLocks noChangeAspect="1"/>
          </p:cNvPicPr>
          <p:nvPr/>
        </p:nvPicPr>
        <p:blipFill>
          <a:blip r:embed="rId3"/>
          <a:stretch>
            <a:fillRect/>
          </a:stretch>
        </p:blipFill>
        <p:spPr>
          <a:xfrm>
            <a:off x="1182029" y="1622240"/>
            <a:ext cx="6779941" cy="4994384"/>
          </a:xfrm>
          <a:prstGeom prst="rect">
            <a:avLst/>
          </a:prstGeom>
        </p:spPr>
      </p:pic>
    </p:spTree>
    <p:extLst>
      <p:ext uri="{BB962C8B-B14F-4D97-AF65-F5344CB8AC3E}">
        <p14:creationId xmlns:p14="http://schemas.microsoft.com/office/powerpoint/2010/main" val="423089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E537D-2901-4377-935F-1174ACB06D8C}"/>
              </a:ext>
            </a:extLst>
          </p:cNvPr>
          <p:cNvSpPr>
            <a:spLocks noGrp="1"/>
          </p:cNvSpPr>
          <p:nvPr>
            <p:ph idx="1"/>
          </p:nvPr>
        </p:nvSpPr>
        <p:spPr>
          <a:xfrm>
            <a:off x="622032" y="1858147"/>
            <a:ext cx="8229600" cy="4291923"/>
          </a:xfrm>
        </p:spPr>
        <p:txBody>
          <a:bodyPr/>
          <a:lstStyle/>
          <a:p>
            <a:endParaRPr lang="en-US"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US" dirty="0">
              <a:latin typeface="Calibri Light" panose="020F0302020204030204" pitchFamily="34" charset="0"/>
              <a:cs typeface="Calibri Light" panose="020F0302020204030204" pitchFamily="34" charset="0"/>
            </a:endParaRPr>
          </a:p>
          <a:p>
            <a:endParaRPr lang="en-US" dirty="0">
              <a:solidFill>
                <a:schemeClr val="tx1"/>
              </a:solidFill>
              <a:highlight>
                <a:srgbClr val="FFFF00"/>
              </a:highlight>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EAC8710E-2C45-4651-B57D-AF6A66200D6B}"/>
              </a:ext>
            </a:extLst>
          </p:cNvPr>
          <p:cNvSpPr>
            <a:spLocks noGrp="1"/>
          </p:cNvSpPr>
          <p:nvPr>
            <p:ph type="ctrTitle"/>
          </p:nvPr>
        </p:nvSpPr>
        <p:spPr/>
        <p:txBody>
          <a:bodyPr>
            <a:normAutofit fontScale="90000"/>
          </a:bodyPr>
          <a:lstStyle/>
          <a:p>
            <a:r>
              <a:rPr lang="en-US" dirty="0">
                <a:latin typeface="Calibri Light" panose="020F0302020204030204" pitchFamily="34" charset="0"/>
              </a:rPr>
              <a:t>IT Working Group Updates</a:t>
            </a:r>
            <a:br>
              <a:rPr lang="en-US" b="1" dirty="0">
                <a:latin typeface="Calibri Light" panose="020F0302020204030204" pitchFamily="34" charset="0"/>
                <a:cs typeface="Calibri Light" panose="020F0302020204030204" pitchFamily="34" charset="0"/>
              </a:rPr>
            </a:br>
            <a:endParaRPr lang="en-US" sz="4000" b="1" dirty="0">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EF52002B-26CE-4E05-AC92-F25D4EC83FB7}"/>
              </a:ext>
            </a:extLst>
          </p:cNvPr>
          <p:cNvSpPr/>
          <p:nvPr/>
        </p:nvSpPr>
        <p:spPr>
          <a:xfrm>
            <a:off x="292367" y="2429092"/>
            <a:ext cx="8559265" cy="769441"/>
          </a:xfrm>
          <a:prstGeom prst="rect">
            <a:avLst/>
          </a:prstGeom>
        </p:spPr>
        <p:txBody>
          <a:bodyPr wrap="square">
            <a:spAutoFit/>
          </a:bodyPr>
          <a:lstStyle/>
          <a:p>
            <a:endParaRPr lang="en-US"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US"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8168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0D4AD-F1C7-4438-9C16-9F9A8BDCEC2C}"/>
              </a:ext>
            </a:extLst>
          </p:cNvPr>
          <p:cNvSpPr>
            <a:spLocks noGrp="1"/>
          </p:cNvSpPr>
          <p:nvPr>
            <p:ph type="ctrTitle"/>
          </p:nvPr>
        </p:nvSpPr>
        <p:spPr>
          <a:xfrm>
            <a:off x="491790" y="885374"/>
            <a:ext cx="2743200" cy="1581290"/>
          </a:xfrm>
        </p:spPr>
        <p:txBody>
          <a:bodyPr vert="horz" lIns="91440" tIns="45720" rIns="91440" bIns="45720" rtlCol="0" anchor="b">
            <a:normAutofit fontScale="90000"/>
          </a:bodyPr>
          <a:lstStyle/>
          <a:p>
            <a:pPr algn="ctr" defTabSz="914400">
              <a:lnSpc>
                <a:spcPct val="90000"/>
              </a:lnSpc>
            </a:pPr>
            <a:r>
              <a:rPr lang="en-US" sz="2600" kern="1200" dirty="0">
                <a:solidFill>
                  <a:srgbClr val="FFFFFF"/>
                </a:solidFill>
                <a:latin typeface="+mj-lt"/>
                <a:ea typeface="+mj-ea"/>
                <a:cs typeface="+mj-cs"/>
              </a:rPr>
              <a:t>Windows 7 Replacement Update </a:t>
            </a:r>
            <a:r>
              <a:rPr lang="en-US" sz="2600" dirty="0">
                <a:solidFill>
                  <a:srgbClr val="FFFFFF"/>
                </a:solidFill>
              </a:rPr>
              <a:t>– Brandon Allgier</a:t>
            </a:r>
            <a:br>
              <a:rPr lang="en-US" sz="2600">
                <a:solidFill>
                  <a:srgbClr val="FFFFFF"/>
                </a:solidFill>
              </a:rPr>
            </a:b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4809F4C-FD19-45D8-973C-74126CA1B3A5}"/>
              </a:ext>
            </a:extLst>
          </p:cNvPr>
          <p:cNvSpPr txBox="1">
            <a:spLocks/>
          </p:cNvSpPr>
          <p:nvPr/>
        </p:nvSpPr>
        <p:spPr>
          <a:xfrm>
            <a:off x="491790" y="3823016"/>
            <a:ext cx="2743200" cy="1581290"/>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4400" b="1" kern="1200">
                <a:solidFill>
                  <a:srgbClr val="8B1E41"/>
                </a:solidFill>
                <a:latin typeface="+mj-lt"/>
                <a:ea typeface="+mj-ea"/>
                <a:cs typeface="+mj-cs"/>
              </a:defRPr>
            </a:lvl1pPr>
          </a:lstStyle>
          <a:p>
            <a:pPr algn="ctr" defTabSz="914400">
              <a:lnSpc>
                <a:spcPct val="90000"/>
              </a:lnSpc>
            </a:pPr>
            <a:r>
              <a:rPr lang="en-US" sz="2000" dirty="0">
                <a:solidFill>
                  <a:srgbClr val="FFFFFF"/>
                </a:solidFill>
              </a:rPr>
              <a:t>*Counts are likely affected by COVID</a:t>
            </a:r>
            <a:br>
              <a:rPr lang="en-US" sz="2600" dirty="0">
                <a:solidFill>
                  <a:srgbClr val="FFFFFF"/>
                </a:solidFill>
              </a:rPr>
            </a:br>
            <a:endParaRPr lang="en-US" sz="2600" dirty="0">
              <a:solidFill>
                <a:srgbClr val="FFFFFF"/>
              </a:solidFill>
            </a:endParaRPr>
          </a:p>
        </p:txBody>
      </p:sp>
      <p:sp>
        <p:nvSpPr>
          <p:cNvPr id="4" name="TextBox 3">
            <a:extLst>
              <a:ext uri="{FF2B5EF4-FFF2-40B4-BE49-F238E27FC236}">
                <a16:creationId xmlns:a16="http://schemas.microsoft.com/office/drawing/2014/main" id="{CE3E869E-735C-4EA0-A0F5-90EE72900AEB}"/>
              </a:ext>
            </a:extLst>
          </p:cNvPr>
          <p:cNvSpPr txBox="1"/>
          <p:nvPr/>
        </p:nvSpPr>
        <p:spPr>
          <a:xfrm>
            <a:off x="4729794" y="353075"/>
            <a:ext cx="3935693" cy="369332"/>
          </a:xfrm>
          <a:prstGeom prst="rect">
            <a:avLst/>
          </a:prstGeom>
          <a:noFill/>
          <a:ln w="12700">
            <a:solidFill>
              <a:schemeClr val="tx1">
                <a:lumMod val="95000"/>
                <a:lumOff val="5000"/>
              </a:schemeClr>
            </a:solidFill>
          </a:ln>
        </p:spPr>
        <p:txBody>
          <a:bodyPr wrap="none" rtlCol="0">
            <a:spAutoFit/>
          </a:bodyPr>
          <a:lstStyle/>
          <a:p>
            <a:r>
              <a:rPr lang="en-US" dirty="0"/>
              <a:t>Remaining Windows 7 Machines</a:t>
            </a:r>
          </a:p>
        </p:txBody>
      </p:sp>
      <p:graphicFrame>
        <p:nvGraphicFramePr>
          <p:cNvPr id="6" name="Table 5">
            <a:extLst>
              <a:ext uri="{FF2B5EF4-FFF2-40B4-BE49-F238E27FC236}">
                <a16:creationId xmlns:a16="http://schemas.microsoft.com/office/drawing/2014/main" id="{1B9E71BA-D4D1-4D07-9FE5-F4AF5583F8BA}"/>
              </a:ext>
            </a:extLst>
          </p:cNvPr>
          <p:cNvGraphicFramePr>
            <a:graphicFrameLocks noGrp="1"/>
          </p:cNvGraphicFramePr>
          <p:nvPr>
            <p:extLst>
              <p:ext uri="{D42A27DB-BD31-4B8C-83A1-F6EECF244321}">
                <p14:modId xmlns:p14="http://schemas.microsoft.com/office/powerpoint/2010/main" val="913585864"/>
              </p:ext>
            </p:extLst>
          </p:nvPr>
        </p:nvGraphicFramePr>
        <p:xfrm>
          <a:off x="4729793" y="722407"/>
          <a:ext cx="3935694" cy="5778325"/>
        </p:xfrm>
        <a:graphic>
          <a:graphicData uri="http://schemas.openxmlformats.org/drawingml/2006/table">
            <a:tbl>
              <a:tblPr/>
              <a:tblGrid>
                <a:gridCol w="2882782">
                  <a:extLst>
                    <a:ext uri="{9D8B030D-6E8A-4147-A177-3AD203B41FA5}">
                      <a16:colId xmlns:a16="http://schemas.microsoft.com/office/drawing/2014/main" val="3841148654"/>
                    </a:ext>
                  </a:extLst>
                </a:gridCol>
                <a:gridCol w="526456">
                  <a:extLst>
                    <a:ext uri="{9D8B030D-6E8A-4147-A177-3AD203B41FA5}">
                      <a16:colId xmlns:a16="http://schemas.microsoft.com/office/drawing/2014/main" val="2298175770"/>
                    </a:ext>
                  </a:extLst>
                </a:gridCol>
                <a:gridCol w="526456">
                  <a:extLst>
                    <a:ext uri="{9D8B030D-6E8A-4147-A177-3AD203B41FA5}">
                      <a16:colId xmlns:a16="http://schemas.microsoft.com/office/drawing/2014/main" val="4199619511"/>
                    </a:ext>
                  </a:extLst>
                </a:gridCol>
              </a:tblGrid>
              <a:tr h="165095">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January</a:t>
                      </a:r>
                    </a:p>
                  </a:txBody>
                  <a:tcPr marL="7185" marR="7185" marT="7185"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a:t>
                      </a:r>
                    </a:p>
                  </a:txBody>
                  <a:tcPr marL="7185" marR="7185" marT="7185" marB="0" anchor="b">
                    <a:lnL>
                      <a:noFill/>
                    </a:lnL>
                    <a:lnR>
                      <a:noFill/>
                    </a:lnR>
                    <a:lnT>
                      <a:noFill/>
                    </a:lnT>
                    <a:lnB>
                      <a:noFill/>
                    </a:lnB>
                  </a:tcPr>
                </a:tc>
                <a:extLst>
                  <a:ext uri="{0D108BD9-81ED-4DB2-BD59-A6C34878D82A}">
                    <a16:rowId xmlns:a16="http://schemas.microsoft.com/office/drawing/2014/main" val="4006459236"/>
                  </a:ext>
                </a:extLst>
              </a:tr>
              <a:tr h="165095">
                <a:tc>
                  <a:txBody>
                    <a:bodyPr/>
                    <a:lstStyle/>
                    <a:p>
                      <a:pPr algn="l" fontAlgn="b"/>
                      <a:r>
                        <a:rPr lang="en-US" sz="800" b="0" i="0" u="none" strike="noStrike">
                          <a:solidFill>
                            <a:srgbClr val="000000"/>
                          </a:solidFill>
                          <a:effectLst/>
                          <a:latin typeface="Calibri" panose="020F0502020204030204" pitchFamily="34" charset="0"/>
                        </a:rPr>
                        <a:t>Addressing</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a:t>
                      </a:r>
                    </a:p>
                  </a:txBody>
                  <a:tcPr marL="7185" marR="7185" marT="7185" marB="0" anchor="b">
                    <a:lnL>
                      <a:noFill/>
                    </a:lnL>
                    <a:lnR>
                      <a:noFill/>
                    </a:lnR>
                    <a:lnT>
                      <a:noFill/>
                    </a:lnT>
                    <a:lnB>
                      <a:noFill/>
                    </a:lnB>
                  </a:tcPr>
                </a:tc>
                <a:extLst>
                  <a:ext uri="{0D108BD9-81ED-4DB2-BD59-A6C34878D82A}">
                    <a16:rowId xmlns:a16="http://schemas.microsoft.com/office/drawing/2014/main" val="3638527737"/>
                  </a:ext>
                </a:extLst>
              </a:tr>
              <a:tr h="165095">
                <a:tc>
                  <a:txBody>
                    <a:bodyPr/>
                    <a:lstStyle/>
                    <a:p>
                      <a:pPr algn="l" fontAlgn="b"/>
                      <a:r>
                        <a:rPr lang="en-US" sz="800" b="0" i="0" u="none" strike="noStrike">
                          <a:solidFill>
                            <a:srgbClr val="000000"/>
                          </a:solidFill>
                          <a:effectLst/>
                          <a:latin typeface="Calibri" panose="020F0502020204030204" pitchFamily="34" charset="0"/>
                        </a:rPr>
                        <a:t>Aging &amp; Adult Services</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a:t>
                      </a:r>
                    </a:p>
                  </a:txBody>
                  <a:tcPr marL="7185" marR="7185" marT="7185" marB="0" anchor="b">
                    <a:lnL>
                      <a:noFill/>
                    </a:lnL>
                    <a:lnR>
                      <a:noFill/>
                    </a:lnR>
                    <a:lnT>
                      <a:noFill/>
                    </a:lnT>
                    <a:lnB>
                      <a:noFill/>
                    </a:lnB>
                  </a:tcPr>
                </a:tc>
                <a:extLst>
                  <a:ext uri="{0D108BD9-81ED-4DB2-BD59-A6C34878D82A}">
                    <a16:rowId xmlns:a16="http://schemas.microsoft.com/office/drawing/2014/main" val="3163516684"/>
                  </a:ext>
                </a:extLst>
              </a:tr>
              <a:tr h="165095">
                <a:tc>
                  <a:txBody>
                    <a:bodyPr/>
                    <a:lstStyle/>
                    <a:p>
                      <a:pPr algn="l" fontAlgn="b"/>
                      <a:r>
                        <a:rPr lang="en-US" sz="800" b="0" i="0" u="none" strike="noStrike">
                          <a:solidFill>
                            <a:srgbClr val="000000"/>
                          </a:solidFill>
                          <a:effectLst/>
                          <a:latin typeface="Calibri" panose="020F0502020204030204" pitchFamily="34" charset="0"/>
                        </a:rPr>
                        <a:t>Animal Services</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20</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11</a:t>
                      </a:r>
                    </a:p>
                  </a:txBody>
                  <a:tcPr marL="7185" marR="7185" marT="7185" marB="0" anchor="b">
                    <a:lnL>
                      <a:noFill/>
                    </a:lnL>
                    <a:lnR>
                      <a:noFill/>
                    </a:lnR>
                    <a:lnT>
                      <a:noFill/>
                    </a:lnT>
                    <a:lnB>
                      <a:noFill/>
                    </a:lnB>
                  </a:tcPr>
                </a:tc>
                <a:extLst>
                  <a:ext uri="{0D108BD9-81ED-4DB2-BD59-A6C34878D82A}">
                    <a16:rowId xmlns:a16="http://schemas.microsoft.com/office/drawing/2014/main" val="4202000518"/>
                  </a:ext>
                </a:extLst>
              </a:tr>
              <a:tr h="165095">
                <a:tc>
                  <a:txBody>
                    <a:bodyPr/>
                    <a:lstStyle/>
                    <a:p>
                      <a:pPr algn="l" fontAlgn="b"/>
                      <a:r>
                        <a:rPr lang="en-US" sz="800" b="0" i="0" u="none" strike="noStrike">
                          <a:solidFill>
                            <a:srgbClr val="000000"/>
                          </a:solidFill>
                          <a:effectLst/>
                          <a:latin typeface="Calibri" panose="020F0502020204030204" pitchFamily="34" charset="0"/>
                        </a:rPr>
                        <a:t>Children's Justice Center</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extLst>
                  <a:ext uri="{0D108BD9-81ED-4DB2-BD59-A6C34878D82A}">
                    <a16:rowId xmlns:a16="http://schemas.microsoft.com/office/drawing/2014/main" val="2095669428"/>
                  </a:ext>
                </a:extLst>
              </a:tr>
              <a:tr h="165095">
                <a:tc>
                  <a:txBody>
                    <a:bodyPr/>
                    <a:lstStyle/>
                    <a:p>
                      <a:pPr algn="l" fontAlgn="b"/>
                      <a:r>
                        <a:rPr lang="en-US" sz="800" b="0" i="0" u="none" strike="noStrike">
                          <a:solidFill>
                            <a:srgbClr val="000000"/>
                          </a:solidFill>
                          <a:effectLst/>
                          <a:latin typeface="Calibri" panose="020F0502020204030204" pitchFamily="34" charset="0"/>
                        </a:rPr>
                        <a:t>Council - Tax Administration</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8</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a:t>
                      </a:r>
                    </a:p>
                  </a:txBody>
                  <a:tcPr marL="7185" marR="7185" marT="7185" marB="0" anchor="b">
                    <a:lnL>
                      <a:noFill/>
                    </a:lnL>
                    <a:lnR>
                      <a:noFill/>
                    </a:lnR>
                    <a:lnT>
                      <a:noFill/>
                    </a:lnT>
                    <a:lnB>
                      <a:noFill/>
                    </a:lnB>
                  </a:tcPr>
                </a:tc>
                <a:extLst>
                  <a:ext uri="{0D108BD9-81ED-4DB2-BD59-A6C34878D82A}">
                    <a16:rowId xmlns:a16="http://schemas.microsoft.com/office/drawing/2014/main" val="3893281994"/>
                  </a:ext>
                </a:extLst>
              </a:tr>
              <a:tr h="165095">
                <a:tc>
                  <a:txBody>
                    <a:bodyPr/>
                    <a:lstStyle/>
                    <a:p>
                      <a:pPr algn="l" fontAlgn="b"/>
                      <a:r>
                        <a:rPr lang="en-US" sz="800" b="0" i="0" u="none" strike="noStrike">
                          <a:solidFill>
                            <a:srgbClr val="000000"/>
                          </a:solidFill>
                          <a:effectLst/>
                          <a:latin typeface="Calibri" panose="020F0502020204030204" pitchFamily="34" charset="0"/>
                        </a:rPr>
                        <a:t>County Mayor</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extLst>
                  <a:ext uri="{0D108BD9-81ED-4DB2-BD59-A6C34878D82A}">
                    <a16:rowId xmlns:a16="http://schemas.microsoft.com/office/drawing/2014/main" val="3850073012"/>
                  </a:ext>
                </a:extLst>
              </a:tr>
              <a:tr h="165095">
                <a:tc>
                  <a:txBody>
                    <a:bodyPr/>
                    <a:lstStyle/>
                    <a:p>
                      <a:pPr algn="l" fontAlgn="b"/>
                      <a:r>
                        <a:rPr lang="en-US" sz="800" b="0" i="0" u="none" strike="noStrike">
                          <a:solidFill>
                            <a:srgbClr val="000000"/>
                          </a:solidFill>
                          <a:effectLst/>
                          <a:latin typeface="Calibri" panose="020F0502020204030204" pitchFamily="34" charset="0"/>
                        </a:rPr>
                        <a:t>Criminal Justice Services</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extLst>
                  <a:ext uri="{0D108BD9-81ED-4DB2-BD59-A6C34878D82A}">
                    <a16:rowId xmlns:a16="http://schemas.microsoft.com/office/drawing/2014/main" val="3639326772"/>
                  </a:ext>
                </a:extLst>
              </a:tr>
              <a:tr h="165095">
                <a:tc>
                  <a:txBody>
                    <a:bodyPr/>
                    <a:lstStyle/>
                    <a:p>
                      <a:pPr algn="l" fontAlgn="b"/>
                      <a:r>
                        <a:rPr lang="en-US" sz="800" b="0" i="0" u="none" strike="noStrike">
                          <a:solidFill>
                            <a:srgbClr val="000000"/>
                          </a:solidFill>
                          <a:effectLst/>
                          <a:latin typeface="Calibri" panose="020F0502020204030204" pitchFamily="34" charset="0"/>
                        </a:rPr>
                        <a:t>District Attorney</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43</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24</a:t>
                      </a:r>
                    </a:p>
                  </a:txBody>
                  <a:tcPr marL="7185" marR="7185" marT="7185" marB="0" anchor="b">
                    <a:lnL>
                      <a:noFill/>
                    </a:lnL>
                    <a:lnR>
                      <a:noFill/>
                    </a:lnR>
                    <a:lnT>
                      <a:noFill/>
                    </a:lnT>
                    <a:lnB>
                      <a:noFill/>
                    </a:lnB>
                  </a:tcPr>
                </a:tc>
                <a:extLst>
                  <a:ext uri="{0D108BD9-81ED-4DB2-BD59-A6C34878D82A}">
                    <a16:rowId xmlns:a16="http://schemas.microsoft.com/office/drawing/2014/main" val="415281543"/>
                  </a:ext>
                </a:extLst>
              </a:tr>
              <a:tr h="165095">
                <a:tc>
                  <a:txBody>
                    <a:bodyPr/>
                    <a:lstStyle/>
                    <a:p>
                      <a:pPr algn="l" fontAlgn="b"/>
                      <a:r>
                        <a:rPr lang="en-US" sz="800" b="0" i="0" u="none" strike="noStrike">
                          <a:solidFill>
                            <a:srgbClr val="000000"/>
                          </a:solidFill>
                          <a:effectLst/>
                          <a:latin typeface="Calibri" panose="020F0502020204030204" pitchFamily="34" charset="0"/>
                        </a:rPr>
                        <a:t>District Attorney - Tax Admin.</a:t>
                      </a:r>
                    </a:p>
                  </a:txBody>
                  <a:tcPr marL="7185" marR="7185" marT="71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extLst>
                  <a:ext uri="{0D108BD9-81ED-4DB2-BD59-A6C34878D82A}">
                    <a16:rowId xmlns:a16="http://schemas.microsoft.com/office/drawing/2014/main" val="3854434046"/>
                  </a:ext>
                </a:extLst>
              </a:tr>
              <a:tr h="165095">
                <a:tc>
                  <a:txBody>
                    <a:bodyPr/>
                    <a:lstStyle/>
                    <a:p>
                      <a:pPr algn="l" fontAlgn="b"/>
                      <a:r>
                        <a:rPr lang="en-US" sz="800" b="0" i="0" u="none" strike="noStrike">
                          <a:solidFill>
                            <a:srgbClr val="000000"/>
                          </a:solidFill>
                          <a:effectLst/>
                          <a:latin typeface="Calibri" panose="020F0502020204030204" pitchFamily="34" charset="0"/>
                        </a:rPr>
                        <a:t>Engineering &amp; Flood Control</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a:t>
                      </a:r>
                    </a:p>
                  </a:txBody>
                  <a:tcPr marL="7185" marR="7185" marT="7185" marB="0" anchor="b">
                    <a:lnL>
                      <a:noFill/>
                    </a:lnL>
                    <a:lnR>
                      <a:noFill/>
                    </a:lnR>
                    <a:lnT>
                      <a:noFill/>
                    </a:lnT>
                    <a:lnB>
                      <a:noFill/>
                    </a:lnB>
                  </a:tcPr>
                </a:tc>
                <a:extLst>
                  <a:ext uri="{0D108BD9-81ED-4DB2-BD59-A6C34878D82A}">
                    <a16:rowId xmlns:a16="http://schemas.microsoft.com/office/drawing/2014/main" val="3056268586"/>
                  </a:ext>
                </a:extLst>
              </a:tr>
              <a:tr h="165095">
                <a:tc>
                  <a:txBody>
                    <a:bodyPr/>
                    <a:lstStyle/>
                    <a:p>
                      <a:pPr algn="l" fontAlgn="b"/>
                      <a:r>
                        <a:rPr lang="en-US" sz="800" b="0" i="0" u="none" strike="noStrike">
                          <a:solidFill>
                            <a:srgbClr val="000000"/>
                          </a:solidFill>
                          <a:effectLst/>
                          <a:latin typeface="Calibri" panose="020F0502020204030204" pitchFamily="34" charset="0"/>
                        </a:rPr>
                        <a:t>Facilities Management</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a:t>
                      </a:r>
                    </a:p>
                  </a:txBody>
                  <a:tcPr marL="7185" marR="7185" marT="7185" marB="0" anchor="b">
                    <a:lnL>
                      <a:noFill/>
                    </a:lnL>
                    <a:lnR>
                      <a:noFill/>
                    </a:lnR>
                    <a:lnT>
                      <a:noFill/>
                    </a:lnT>
                    <a:lnB>
                      <a:noFill/>
                    </a:lnB>
                  </a:tcPr>
                </a:tc>
                <a:extLst>
                  <a:ext uri="{0D108BD9-81ED-4DB2-BD59-A6C34878D82A}">
                    <a16:rowId xmlns:a16="http://schemas.microsoft.com/office/drawing/2014/main" val="1538504454"/>
                  </a:ext>
                </a:extLst>
              </a:tr>
              <a:tr h="165095">
                <a:tc>
                  <a:txBody>
                    <a:bodyPr/>
                    <a:lstStyle/>
                    <a:p>
                      <a:pPr algn="l" fontAlgn="b"/>
                      <a:r>
                        <a:rPr lang="en-US" sz="800" b="0" i="0" u="none" strike="noStrike">
                          <a:solidFill>
                            <a:srgbClr val="000000"/>
                          </a:solidFill>
                          <a:effectLst/>
                          <a:latin typeface="Calibri" panose="020F0502020204030204" pitchFamily="34" charset="0"/>
                        </a:rPr>
                        <a:t>Facilities Services</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21</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22</a:t>
                      </a:r>
                    </a:p>
                  </a:txBody>
                  <a:tcPr marL="7185" marR="7185" marT="7185" marB="0" anchor="b">
                    <a:lnL>
                      <a:noFill/>
                    </a:lnL>
                    <a:lnR>
                      <a:noFill/>
                    </a:lnR>
                    <a:lnT>
                      <a:noFill/>
                    </a:lnT>
                    <a:lnB>
                      <a:noFill/>
                    </a:lnB>
                  </a:tcPr>
                </a:tc>
                <a:extLst>
                  <a:ext uri="{0D108BD9-81ED-4DB2-BD59-A6C34878D82A}">
                    <a16:rowId xmlns:a16="http://schemas.microsoft.com/office/drawing/2014/main" val="3967757078"/>
                  </a:ext>
                </a:extLst>
              </a:tr>
              <a:tr h="165095">
                <a:tc>
                  <a:txBody>
                    <a:bodyPr/>
                    <a:lstStyle/>
                    <a:p>
                      <a:pPr algn="l" fontAlgn="b"/>
                      <a:r>
                        <a:rPr lang="en-US" sz="800" b="0" i="0" u="none" strike="noStrike">
                          <a:solidFill>
                            <a:srgbClr val="000000"/>
                          </a:solidFill>
                          <a:effectLst/>
                          <a:latin typeface="Calibri" panose="020F0502020204030204" pitchFamily="34" charset="0"/>
                        </a:rPr>
                        <a:t>Fleet</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extLst>
                  <a:ext uri="{0D108BD9-81ED-4DB2-BD59-A6C34878D82A}">
                    <a16:rowId xmlns:a16="http://schemas.microsoft.com/office/drawing/2014/main" val="2237180874"/>
                  </a:ext>
                </a:extLst>
              </a:tr>
              <a:tr h="165095">
                <a:tc>
                  <a:txBody>
                    <a:bodyPr/>
                    <a:lstStyle/>
                    <a:p>
                      <a:pPr algn="l" fontAlgn="b"/>
                      <a:r>
                        <a:rPr lang="en-US" sz="800" b="0" i="0" u="none" strike="noStrike">
                          <a:solidFill>
                            <a:srgbClr val="000000"/>
                          </a:solidFill>
                          <a:effectLst/>
                          <a:latin typeface="Calibri" panose="020F0502020204030204" pitchFamily="34" charset="0"/>
                        </a:rPr>
                        <a:t>Fleet Management</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a:t>
                      </a:r>
                    </a:p>
                  </a:txBody>
                  <a:tcPr marL="7185" marR="7185" marT="7185" marB="0" anchor="b">
                    <a:lnL>
                      <a:noFill/>
                    </a:lnL>
                    <a:lnR>
                      <a:noFill/>
                    </a:lnR>
                    <a:lnT>
                      <a:noFill/>
                    </a:lnT>
                    <a:lnB>
                      <a:noFill/>
                    </a:lnB>
                  </a:tcPr>
                </a:tc>
                <a:extLst>
                  <a:ext uri="{0D108BD9-81ED-4DB2-BD59-A6C34878D82A}">
                    <a16:rowId xmlns:a16="http://schemas.microsoft.com/office/drawing/2014/main" val="108821218"/>
                  </a:ext>
                </a:extLst>
              </a:tr>
              <a:tr h="165095">
                <a:tc>
                  <a:txBody>
                    <a:bodyPr/>
                    <a:lstStyle/>
                    <a:p>
                      <a:pPr algn="l" fontAlgn="b"/>
                      <a:r>
                        <a:rPr lang="en-US" sz="800" b="0" i="0" u="none" strike="noStrike">
                          <a:solidFill>
                            <a:srgbClr val="000000"/>
                          </a:solidFill>
                          <a:effectLst/>
                          <a:latin typeface="Calibri" panose="020F0502020204030204" pitchFamily="34" charset="0"/>
                        </a:rPr>
                        <a:t>Health</a:t>
                      </a:r>
                    </a:p>
                  </a:txBody>
                  <a:tcPr marL="7185" marR="7185" marT="71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extLst>
                  <a:ext uri="{0D108BD9-81ED-4DB2-BD59-A6C34878D82A}">
                    <a16:rowId xmlns:a16="http://schemas.microsoft.com/office/drawing/2014/main" val="995579627"/>
                  </a:ext>
                </a:extLst>
              </a:tr>
              <a:tr h="165095">
                <a:tc>
                  <a:txBody>
                    <a:bodyPr/>
                    <a:lstStyle/>
                    <a:p>
                      <a:pPr algn="l" fontAlgn="b"/>
                      <a:r>
                        <a:rPr lang="en-US" sz="800" b="0" i="0" u="none" strike="noStrike">
                          <a:solidFill>
                            <a:srgbClr val="000000"/>
                          </a:solidFill>
                          <a:effectLst/>
                          <a:latin typeface="Calibri" panose="020F0502020204030204" pitchFamily="34" charset="0"/>
                        </a:rPr>
                        <a:t>Health Department</a:t>
                      </a:r>
                    </a:p>
                  </a:txBody>
                  <a:tcPr marL="7185" marR="7185" marT="71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a:t>
                      </a:r>
                    </a:p>
                  </a:txBody>
                  <a:tcPr marL="7185" marR="7185" marT="7185" marB="0" anchor="b">
                    <a:lnL>
                      <a:noFill/>
                    </a:lnL>
                    <a:lnR>
                      <a:noFill/>
                    </a:lnR>
                    <a:lnT>
                      <a:noFill/>
                    </a:lnT>
                    <a:lnB>
                      <a:noFill/>
                    </a:lnB>
                  </a:tcPr>
                </a:tc>
                <a:extLst>
                  <a:ext uri="{0D108BD9-81ED-4DB2-BD59-A6C34878D82A}">
                    <a16:rowId xmlns:a16="http://schemas.microsoft.com/office/drawing/2014/main" val="807876058"/>
                  </a:ext>
                </a:extLst>
              </a:tr>
              <a:tr h="165095">
                <a:tc>
                  <a:txBody>
                    <a:bodyPr/>
                    <a:lstStyle/>
                    <a:p>
                      <a:pPr algn="l" fontAlgn="b"/>
                      <a:r>
                        <a:rPr lang="en-US" sz="800" b="0" i="0" u="none" strike="noStrike">
                          <a:solidFill>
                            <a:srgbClr val="000000"/>
                          </a:solidFill>
                          <a:effectLst/>
                          <a:latin typeface="Calibri" panose="020F0502020204030204" pitchFamily="34" charset="0"/>
                        </a:rPr>
                        <a:t>Information Services</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19</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14</a:t>
                      </a:r>
                    </a:p>
                  </a:txBody>
                  <a:tcPr marL="7185" marR="7185" marT="7185" marB="0" anchor="b">
                    <a:lnL>
                      <a:noFill/>
                    </a:lnL>
                    <a:lnR>
                      <a:noFill/>
                    </a:lnR>
                    <a:lnT>
                      <a:noFill/>
                    </a:lnT>
                    <a:lnB>
                      <a:noFill/>
                    </a:lnB>
                  </a:tcPr>
                </a:tc>
                <a:extLst>
                  <a:ext uri="{0D108BD9-81ED-4DB2-BD59-A6C34878D82A}">
                    <a16:rowId xmlns:a16="http://schemas.microsoft.com/office/drawing/2014/main" val="2940591648"/>
                  </a:ext>
                </a:extLst>
              </a:tr>
              <a:tr h="165095">
                <a:tc>
                  <a:txBody>
                    <a:bodyPr/>
                    <a:lstStyle/>
                    <a:p>
                      <a:pPr algn="l" fontAlgn="b"/>
                      <a:r>
                        <a:rPr lang="en-US" sz="800" b="0" i="0" u="none" strike="noStrike">
                          <a:solidFill>
                            <a:srgbClr val="000000"/>
                          </a:solidFill>
                          <a:effectLst/>
                          <a:latin typeface="Calibri" panose="020F0502020204030204" pitchFamily="34" charset="0"/>
                        </a:rPr>
                        <a:t>Mayor</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extLst>
                  <a:ext uri="{0D108BD9-81ED-4DB2-BD59-A6C34878D82A}">
                    <a16:rowId xmlns:a16="http://schemas.microsoft.com/office/drawing/2014/main" val="3345724162"/>
                  </a:ext>
                </a:extLst>
              </a:tr>
              <a:tr h="165095">
                <a:tc>
                  <a:txBody>
                    <a:bodyPr/>
                    <a:lstStyle/>
                    <a:p>
                      <a:pPr algn="l" fontAlgn="b"/>
                      <a:r>
                        <a:rPr lang="en-US" sz="800" b="0" i="0" u="none" strike="noStrike">
                          <a:solidFill>
                            <a:srgbClr val="000000"/>
                          </a:solidFill>
                          <a:effectLst/>
                          <a:latin typeface="Calibri" panose="020F0502020204030204" pitchFamily="34" charset="0"/>
                        </a:rPr>
                        <a:t>Mayor's Finance</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a:t>
                      </a:r>
                    </a:p>
                  </a:txBody>
                  <a:tcPr marL="7185" marR="7185" marT="7185" marB="0" anchor="b">
                    <a:lnL>
                      <a:noFill/>
                    </a:lnL>
                    <a:lnR>
                      <a:noFill/>
                    </a:lnR>
                    <a:lnT>
                      <a:noFill/>
                    </a:lnT>
                    <a:lnB>
                      <a:noFill/>
                    </a:lnB>
                  </a:tcPr>
                </a:tc>
                <a:extLst>
                  <a:ext uri="{0D108BD9-81ED-4DB2-BD59-A6C34878D82A}">
                    <a16:rowId xmlns:a16="http://schemas.microsoft.com/office/drawing/2014/main" val="2815888934"/>
                  </a:ext>
                </a:extLst>
              </a:tr>
              <a:tr h="165095">
                <a:tc>
                  <a:txBody>
                    <a:bodyPr/>
                    <a:lstStyle/>
                    <a:p>
                      <a:pPr algn="l" fontAlgn="b"/>
                      <a:r>
                        <a:rPr lang="en-US" sz="800" b="0" i="0" u="none" strike="noStrike">
                          <a:solidFill>
                            <a:srgbClr val="000000"/>
                          </a:solidFill>
                          <a:effectLst/>
                          <a:latin typeface="Calibri" panose="020F0502020204030204" pitchFamily="34" charset="0"/>
                        </a:rPr>
                        <a:t>Municipal Services District</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a:t>
                      </a:r>
                    </a:p>
                  </a:txBody>
                  <a:tcPr marL="7185" marR="7185" marT="71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extLst>
                  <a:ext uri="{0D108BD9-81ED-4DB2-BD59-A6C34878D82A}">
                    <a16:rowId xmlns:a16="http://schemas.microsoft.com/office/drawing/2014/main" val="3537594633"/>
                  </a:ext>
                </a:extLst>
              </a:tr>
              <a:tr h="165095">
                <a:tc>
                  <a:txBody>
                    <a:bodyPr/>
                    <a:lstStyle/>
                    <a:p>
                      <a:pPr algn="l" fontAlgn="b"/>
                      <a:r>
                        <a:rPr lang="en-US" sz="800" b="0" i="0" u="none" strike="noStrike">
                          <a:solidFill>
                            <a:srgbClr val="000000"/>
                          </a:solidFill>
                          <a:effectLst/>
                          <a:latin typeface="Calibri" panose="020F0502020204030204" pitchFamily="34" charset="0"/>
                        </a:rPr>
                        <a:t>Parks &amp; Recreation</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76</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36</a:t>
                      </a:r>
                    </a:p>
                  </a:txBody>
                  <a:tcPr marL="7185" marR="7185" marT="7185" marB="0" anchor="b">
                    <a:lnL>
                      <a:noFill/>
                    </a:lnL>
                    <a:lnR>
                      <a:noFill/>
                    </a:lnR>
                    <a:lnT>
                      <a:noFill/>
                    </a:lnT>
                    <a:lnB>
                      <a:noFill/>
                    </a:lnB>
                  </a:tcPr>
                </a:tc>
                <a:extLst>
                  <a:ext uri="{0D108BD9-81ED-4DB2-BD59-A6C34878D82A}">
                    <a16:rowId xmlns:a16="http://schemas.microsoft.com/office/drawing/2014/main" val="462997116"/>
                  </a:ext>
                </a:extLst>
              </a:tr>
              <a:tr h="165095">
                <a:tc>
                  <a:txBody>
                    <a:bodyPr/>
                    <a:lstStyle/>
                    <a:p>
                      <a:pPr algn="l" fontAlgn="b"/>
                      <a:r>
                        <a:rPr lang="en-US" sz="800" b="0" i="0" u="none" strike="noStrike">
                          <a:solidFill>
                            <a:srgbClr val="000000"/>
                          </a:solidFill>
                          <a:effectLst/>
                          <a:latin typeface="Calibri" panose="020F0502020204030204" pitchFamily="34" charset="0"/>
                        </a:rPr>
                        <a:t>Parks and Recreation</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extLst>
                  <a:ext uri="{0D108BD9-81ED-4DB2-BD59-A6C34878D82A}">
                    <a16:rowId xmlns:a16="http://schemas.microsoft.com/office/drawing/2014/main" val="595454833"/>
                  </a:ext>
                </a:extLst>
              </a:tr>
              <a:tr h="165095">
                <a:tc>
                  <a:txBody>
                    <a:bodyPr/>
                    <a:lstStyle/>
                    <a:p>
                      <a:pPr algn="l" fontAlgn="b"/>
                      <a:r>
                        <a:rPr lang="en-US" sz="800" b="0" i="0" u="none" strike="noStrike">
                          <a:solidFill>
                            <a:srgbClr val="000000"/>
                          </a:solidFill>
                          <a:effectLst/>
                          <a:latin typeface="Calibri" panose="020F0502020204030204" pitchFamily="34" charset="0"/>
                        </a:rPr>
                        <a:t>Printing</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extLst>
                  <a:ext uri="{0D108BD9-81ED-4DB2-BD59-A6C34878D82A}">
                    <a16:rowId xmlns:a16="http://schemas.microsoft.com/office/drawing/2014/main" val="1134160776"/>
                  </a:ext>
                </a:extLst>
              </a:tr>
              <a:tr h="165095">
                <a:tc>
                  <a:txBody>
                    <a:bodyPr/>
                    <a:lstStyle/>
                    <a:p>
                      <a:pPr algn="l" fontAlgn="b"/>
                      <a:r>
                        <a:rPr lang="en-US" sz="800" b="0" i="0" u="none" strike="noStrike">
                          <a:solidFill>
                            <a:srgbClr val="000000"/>
                          </a:solidFill>
                          <a:effectLst/>
                          <a:latin typeface="Calibri" panose="020F0502020204030204" pitchFamily="34" charset="0"/>
                        </a:rPr>
                        <a:t>Public Works</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a:t>
                      </a:r>
                    </a:p>
                  </a:txBody>
                  <a:tcPr marL="7185" marR="7185" marT="7185" marB="0" anchor="b">
                    <a:lnL>
                      <a:noFill/>
                    </a:lnL>
                    <a:lnR>
                      <a:noFill/>
                    </a:lnR>
                    <a:lnT>
                      <a:noFill/>
                    </a:lnT>
                    <a:lnB>
                      <a:noFill/>
                    </a:lnB>
                  </a:tcPr>
                </a:tc>
                <a:extLst>
                  <a:ext uri="{0D108BD9-81ED-4DB2-BD59-A6C34878D82A}">
                    <a16:rowId xmlns:a16="http://schemas.microsoft.com/office/drawing/2014/main" val="2968449616"/>
                  </a:ext>
                </a:extLst>
              </a:tr>
              <a:tr h="165095">
                <a:tc>
                  <a:txBody>
                    <a:bodyPr/>
                    <a:lstStyle/>
                    <a:p>
                      <a:pPr algn="l" fontAlgn="b"/>
                      <a:r>
                        <a:rPr lang="en-US" sz="800" b="0" i="0" u="none" strike="noStrike">
                          <a:solidFill>
                            <a:srgbClr val="000000"/>
                          </a:solidFill>
                          <a:effectLst/>
                          <a:latin typeface="Calibri" panose="020F0502020204030204" pitchFamily="34" charset="0"/>
                        </a:rPr>
                        <a:t>Public Works Operations</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a:t>
                      </a:r>
                    </a:p>
                  </a:txBody>
                  <a:tcPr marL="7185" marR="7185" marT="7185" marB="0" anchor="b">
                    <a:lnL>
                      <a:noFill/>
                    </a:lnL>
                    <a:lnR>
                      <a:noFill/>
                    </a:lnR>
                    <a:lnT>
                      <a:noFill/>
                    </a:lnT>
                    <a:lnB>
                      <a:noFill/>
                    </a:lnB>
                  </a:tcPr>
                </a:tc>
                <a:extLst>
                  <a:ext uri="{0D108BD9-81ED-4DB2-BD59-A6C34878D82A}">
                    <a16:rowId xmlns:a16="http://schemas.microsoft.com/office/drawing/2014/main" val="1447213516"/>
                  </a:ext>
                </a:extLst>
              </a:tr>
              <a:tr h="165095">
                <a:tc>
                  <a:txBody>
                    <a:bodyPr/>
                    <a:lstStyle/>
                    <a:p>
                      <a:pPr algn="l" fontAlgn="b"/>
                      <a:r>
                        <a:rPr lang="en-US" sz="800" b="0" i="0" u="none" strike="noStrike">
                          <a:solidFill>
                            <a:srgbClr val="000000"/>
                          </a:solidFill>
                          <a:effectLst/>
                          <a:latin typeface="Calibri" panose="020F0502020204030204" pitchFamily="34" charset="0"/>
                        </a:rPr>
                        <a:t>Real Estate</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extLst>
                  <a:ext uri="{0D108BD9-81ED-4DB2-BD59-A6C34878D82A}">
                    <a16:rowId xmlns:a16="http://schemas.microsoft.com/office/drawing/2014/main" val="2832432963"/>
                  </a:ext>
                </a:extLst>
              </a:tr>
              <a:tr h="165095">
                <a:tc>
                  <a:txBody>
                    <a:bodyPr/>
                    <a:lstStyle/>
                    <a:p>
                      <a:pPr algn="l" fontAlgn="b"/>
                      <a:r>
                        <a:rPr lang="en-US" sz="800" b="0" i="0" u="none" strike="noStrike">
                          <a:solidFill>
                            <a:srgbClr val="000000"/>
                          </a:solidFill>
                          <a:effectLst/>
                          <a:latin typeface="Calibri" panose="020F0502020204030204" pitchFamily="34" charset="0"/>
                        </a:rPr>
                        <a:t>Recorder</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extLst>
                  <a:ext uri="{0D108BD9-81ED-4DB2-BD59-A6C34878D82A}">
                    <a16:rowId xmlns:a16="http://schemas.microsoft.com/office/drawing/2014/main" val="3684844011"/>
                  </a:ext>
                </a:extLst>
              </a:tr>
              <a:tr h="165095">
                <a:tc>
                  <a:txBody>
                    <a:bodyPr/>
                    <a:lstStyle/>
                    <a:p>
                      <a:pPr algn="l" fontAlgn="b"/>
                      <a:r>
                        <a:rPr lang="en-US" sz="800" b="0" i="0" u="none" strike="noStrike">
                          <a:solidFill>
                            <a:srgbClr val="000000"/>
                          </a:solidFill>
                          <a:effectLst/>
                          <a:latin typeface="Calibri" panose="020F0502020204030204" pitchFamily="34" charset="0"/>
                        </a:rPr>
                        <a:t>Regional Transportation, Housing &amp; Economic Development</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a:t>
                      </a:r>
                    </a:p>
                  </a:txBody>
                  <a:tcPr marL="7185" marR="7185" marT="71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extLst>
                  <a:ext uri="{0D108BD9-81ED-4DB2-BD59-A6C34878D82A}">
                    <a16:rowId xmlns:a16="http://schemas.microsoft.com/office/drawing/2014/main" val="1732847380"/>
                  </a:ext>
                </a:extLst>
              </a:tr>
              <a:tr h="165095">
                <a:tc>
                  <a:txBody>
                    <a:bodyPr/>
                    <a:lstStyle/>
                    <a:p>
                      <a:pPr algn="l" fontAlgn="b"/>
                      <a:r>
                        <a:rPr lang="en-US" sz="800" b="0" i="0" u="none" strike="noStrike">
                          <a:solidFill>
                            <a:srgbClr val="000000"/>
                          </a:solidFill>
                          <a:effectLst/>
                          <a:latin typeface="Calibri" panose="020F0502020204030204" pitchFamily="34" charset="0"/>
                        </a:rPr>
                        <a:t>Sanitation</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a:t>
                      </a:r>
                    </a:p>
                  </a:txBody>
                  <a:tcPr marL="7185" marR="7185" marT="7185" marB="0" anchor="b">
                    <a:lnL>
                      <a:noFill/>
                    </a:lnL>
                    <a:lnR>
                      <a:noFill/>
                    </a:lnR>
                    <a:lnT>
                      <a:noFill/>
                    </a:lnT>
                    <a:lnB>
                      <a:noFill/>
                    </a:lnB>
                  </a:tcPr>
                </a:tc>
                <a:extLst>
                  <a:ext uri="{0D108BD9-81ED-4DB2-BD59-A6C34878D82A}">
                    <a16:rowId xmlns:a16="http://schemas.microsoft.com/office/drawing/2014/main" val="1088777406"/>
                  </a:ext>
                </a:extLst>
              </a:tr>
              <a:tr h="165095">
                <a:tc>
                  <a:txBody>
                    <a:bodyPr/>
                    <a:lstStyle/>
                    <a:p>
                      <a:pPr algn="l" fontAlgn="b"/>
                      <a:r>
                        <a:rPr lang="en-US" sz="800" b="0" i="0" u="none" strike="noStrike">
                          <a:solidFill>
                            <a:srgbClr val="000000"/>
                          </a:solidFill>
                          <a:effectLst/>
                          <a:latin typeface="Calibri" panose="020F0502020204030204" pitchFamily="34" charset="0"/>
                        </a:rPr>
                        <a:t>Sheriff</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10</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8</a:t>
                      </a:r>
                    </a:p>
                  </a:txBody>
                  <a:tcPr marL="7185" marR="7185" marT="7185" marB="0" anchor="b">
                    <a:lnL>
                      <a:noFill/>
                    </a:lnL>
                    <a:lnR>
                      <a:noFill/>
                    </a:lnR>
                    <a:lnT>
                      <a:noFill/>
                    </a:lnT>
                    <a:lnB>
                      <a:noFill/>
                    </a:lnB>
                  </a:tcPr>
                </a:tc>
                <a:extLst>
                  <a:ext uri="{0D108BD9-81ED-4DB2-BD59-A6C34878D82A}">
                    <a16:rowId xmlns:a16="http://schemas.microsoft.com/office/drawing/2014/main" val="1003886575"/>
                  </a:ext>
                </a:extLst>
              </a:tr>
              <a:tr h="165095">
                <a:tc>
                  <a:txBody>
                    <a:bodyPr/>
                    <a:lstStyle/>
                    <a:p>
                      <a:pPr algn="l" fontAlgn="b"/>
                      <a:r>
                        <a:rPr lang="en-US" sz="800" b="0" i="0" u="none" strike="noStrike">
                          <a:solidFill>
                            <a:srgbClr val="000000"/>
                          </a:solidFill>
                          <a:effectLst/>
                          <a:latin typeface="Calibri" panose="020F0502020204030204" pitchFamily="34" charset="0"/>
                        </a:rPr>
                        <a:t>Solid Waste</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a:t>
                      </a:r>
                    </a:p>
                  </a:txBody>
                  <a:tcPr marL="7185" marR="7185" marT="7185" marB="0" anchor="b">
                    <a:lnL>
                      <a:noFill/>
                    </a:lnL>
                    <a:lnR>
                      <a:noFill/>
                    </a:lnR>
                    <a:lnT>
                      <a:noFill/>
                    </a:lnT>
                    <a:lnB>
                      <a:noFill/>
                    </a:lnB>
                  </a:tcPr>
                </a:tc>
                <a:extLst>
                  <a:ext uri="{0D108BD9-81ED-4DB2-BD59-A6C34878D82A}">
                    <a16:rowId xmlns:a16="http://schemas.microsoft.com/office/drawing/2014/main" val="655630425"/>
                  </a:ext>
                </a:extLst>
              </a:tr>
              <a:tr h="165095">
                <a:tc>
                  <a:txBody>
                    <a:bodyPr/>
                    <a:lstStyle/>
                    <a:p>
                      <a:pPr algn="l" fontAlgn="b"/>
                      <a:r>
                        <a:rPr lang="en-US" sz="800" b="0" i="0" u="none" strike="noStrike">
                          <a:solidFill>
                            <a:srgbClr val="000000"/>
                          </a:solidFill>
                          <a:effectLst/>
                          <a:latin typeface="Calibri" panose="020F0502020204030204" pitchFamily="34" charset="0"/>
                        </a:rPr>
                        <a:t>Surveyor</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extLst>
                  <a:ext uri="{0D108BD9-81ED-4DB2-BD59-A6C34878D82A}">
                    <a16:rowId xmlns:a16="http://schemas.microsoft.com/office/drawing/2014/main" val="4228518027"/>
                  </a:ext>
                </a:extLst>
              </a:tr>
              <a:tr h="165095">
                <a:tc>
                  <a:txBody>
                    <a:bodyPr/>
                    <a:lstStyle/>
                    <a:p>
                      <a:pPr algn="l" fontAlgn="b"/>
                      <a:r>
                        <a:rPr lang="en-US" sz="800" b="0" i="0" u="none" strike="noStrike">
                          <a:solidFill>
                            <a:srgbClr val="000000"/>
                          </a:solidFill>
                          <a:effectLst/>
                          <a:latin typeface="Calibri" panose="020F0502020204030204" pitchFamily="34" charset="0"/>
                        </a:rPr>
                        <a:t>Treasurer</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7185" marR="7185" marT="71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185" marR="7185" marT="7185" marB="0" anchor="b">
                    <a:lnL>
                      <a:noFill/>
                    </a:lnL>
                    <a:lnR>
                      <a:noFill/>
                    </a:lnR>
                    <a:lnT>
                      <a:noFill/>
                    </a:lnT>
                    <a:lnB>
                      <a:noFill/>
                    </a:lnB>
                  </a:tcPr>
                </a:tc>
                <a:extLst>
                  <a:ext uri="{0D108BD9-81ED-4DB2-BD59-A6C34878D82A}">
                    <a16:rowId xmlns:a16="http://schemas.microsoft.com/office/drawing/2014/main" val="1048780332"/>
                  </a:ext>
                </a:extLst>
              </a:tr>
              <a:tr h="165095">
                <a:tc>
                  <a:txBody>
                    <a:bodyPr/>
                    <a:lstStyle/>
                    <a:p>
                      <a:pPr algn="l" fontAlgn="b"/>
                      <a:r>
                        <a:rPr lang="en-US" sz="800" b="0" i="0" u="none" strike="noStrike">
                          <a:solidFill>
                            <a:srgbClr val="000000"/>
                          </a:solidFill>
                          <a:effectLst/>
                          <a:latin typeface="Calibri" panose="020F0502020204030204" pitchFamily="34" charset="0"/>
                        </a:rPr>
                        <a:t>Unified Police Department</a:t>
                      </a:r>
                    </a:p>
                  </a:txBody>
                  <a:tcPr marL="7185" marR="7185" marT="7185"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63</a:t>
                      </a:r>
                    </a:p>
                  </a:txBody>
                  <a:tcPr marL="7185" marR="7185" marT="7185"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42</a:t>
                      </a:r>
                    </a:p>
                  </a:txBody>
                  <a:tcPr marL="7185" marR="7185" marT="7185" marB="0" anchor="b">
                    <a:lnL>
                      <a:noFill/>
                    </a:lnL>
                    <a:lnR>
                      <a:noFill/>
                    </a:lnR>
                    <a:lnT>
                      <a:noFill/>
                    </a:lnT>
                    <a:lnB>
                      <a:noFill/>
                    </a:lnB>
                  </a:tcPr>
                </a:tc>
                <a:extLst>
                  <a:ext uri="{0D108BD9-81ED-4DB2-BD59-A6C34878D82A}">
                    <a16:rowId xmlns:a16="http://schemas.microsoft.com/office/drawing/2014/main" val="2141136393"/>
                  </a:ext>
                </a:extLst>
              </a:tr>
            </a:tbl>
          </a:graphicData>
        </a:graphic>
      </p:graphicFrame>
    </p:spTree>
    <p:extLst>
      <p:ext uri="{BB962C8B-B14F-4D97-AF65-F5344CB8AC3E}">
        <p14:creationId xmlns:p14="http://schemas.microsoft.com/office/powerpoint/2010/main" val="844734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14" y="585105"/>
            <a:ext cx="8229600" cy="865909"/>
          </a:xfrm>
        </p:spPr>
        <p:txBody>
          <a:bodyPr>
            <a:normAutofit fontScale="90000"/>
          </a:bodyPr>
          <a:lstStyle/>
          <a:p>
            <a:r>
              <a:rPr lang="en-US" dirty="0">
                <a:latin typeface="Calibri Light" panose="020F0302020204030204" pitchFamily="34" charset="0"/>
                <a:cs typeface="Calibri Light" panose="020F0302020204030204" pitchFamily="34" charset="0"/>
              </a:rPr>
              <a:t>Glossary Update   </a:t>
            </a:r>
            <a:br>
              <a:rPr lang="en-US" sz="3100"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Trevor Hebditch</a:t>
            </a:r>
            <a:br>
              <a:rPr lang="en-US" sz="3100" dirty="0">
                <a:latin typeface="Calibri Light" panose="020F0302020204030204" pitchFamily="34" charset="0"/>
                <a:cs typeface="Calibri Light" panose="020F0302020204030204" pitchFamily="34" charset="0"/>
              </a:rPr>
            </a:br>
            <a:br>
              <a:rPr lang="en-US" dirty="0">
                <a:latin typeface="Calibri Light" panose="020F0302020204030204" pitchFamily="34" charset="0"/>
              </a:rPr>
            </a:br>
            <a:br>
              <a:rPr lang="en-US" dirty="0">
                <a:latin typeface="Calibri Light" panose="020F0302020204030204" pitchFamily="34" charset="0"/>
              </a:rPr>
            </a:br>
            <a:endParaRPr lang="en-US" dirty="0">
              <a:latin typeface="Calibri Light" panose="020F0302020204030204" pitchFamily="34" charset="0"/>
            </a:endParaRPr>
          </a:p>
        </p:txBody>
      </p:sp>
      <p:sp>
        <p:nvSpPr>
          <p:cNvPr id="4" name="TextBox 3">
            <a:extLst>
              <a:ext uri="{FF2B5EF4-FFF2-40B4-BE49-F238E27FC236}">
                <a16:creationId xmlns:a16="http://schemas.microsoft.com/office/drawing/2014/main" id="{34136ECC-28A4-4E0B-88AF-6C4AA0F1FCAF}"/>
              </a:ext>
            </a:extLst>
          </p:cNvPr>
          <p:cNvSpPr txBox="1"/>
          <p:nvPr/>
        </p:nvSpPr>
        <p:spPr>
          <a:xfrm>
            <a:off x="5976732" y="6269617"/>
            <a:ext cx="3021494" cy="369332"/>
          </a:xfrm>
          <a:prstGeom prst="rect">
            <a:avLst/>
          </a:prstGeom>
          <a:solidFill>
            <a:srgbClr val="FFFF00"/>
          </a:solidFill>
          <a:ln w="38100">
            <a:solidFill>
              <a:schemeClr val="tx1"/>
            </a:solidFill>
          </a:ln>
        </p:spPr>
        <p:txBody>
          <a:bodyPr wrap="square" rtlCol="0">
            <a:spAutoFit/>
          </a:bodyPr>
          <a:lstStyle/>
          <a:p>
            <a:r>
              <a:rPr lang="en-US" dirty="0"/>
              <a:t>Motion and Roll Call Vote</a:t>
            </a:r>
          </a:p>
        </p:txBody>
      </p:sp>
    </p:spTree>
    <p:extLst>
      <p:ext uri="{BB962C8B-B14F-4D97-AF65-F5344CB8AC3E}">
        <p14:creationId xmlns:p14="http://schemas.microsoft.com/office/powerpoint/2010/main" val="2380942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14" y="585105"/>
            <a:ext cx="8229600" cy="865909"/>
          </a:xfrm>
        </p:spPr>
        <p:txBody>
          <a:bodyPr>
            <a:normAutofit fontScale="90000"/>
          </a:bodyPr>
          <a:lstStyle/>
          <a:p>
            <a:r>
              <a:rPr lang="en-US" dirty="0">
                <a:latin typeface="Calibri Light" panose="020F0302020204030204" pitchFamily="34" charset="0"/>
                <a:cs typeface="Calibri Light" panose="020F0302020204030204" pitchFamily="34" charset="0"/>
              </a:rPr>
              <a:t>Communication Items - Mayor and Council</a:t>
            </a:r>
            <a:br>
              <a:rPr lang="en-US" sz="3100"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Zach Posner &amp; Chair</a:t>
            </a:r>
            <a:br>
              <a:rPr lang="en-US" sz="3100" dirty="0">
                <a:latin typeface="Calibri Light" panose="020F0302020204030204" pitchFamily="34" charset="0"/>
                <a:cs typeface="Calibri Light" panose="020F0302020204030204" pitchFamily="34" charset="0"/>
              </a:rPr>
            </a:br>
            <a:br>
              <a:rPr lang="en-US" dirty="0">
                <a:latin typeface="Calibri Light" panose="020F0302020204030204" pitchFamily="34" charset="0"/>
              </a:rPr>
            </a:br>
            <a:r>
              <a:rPr lang="en-US" dirty="0">
                <a:latin typeface="Calibri Light" panose="020F0302020204030204" pitchFamily="34" charset="0"/>
              </a:rPr>
              <a:t>1. Voting Equipment</a:t>
            </a:r>
            <a:br>
              <a:rPr lang="en-US" dirty="0">
                <a:latin typeface="Calibri Light" panose="020F0302020204030204" pitchFamily="34" charset="0"/>
              </a:rPr>
            </a:br>
            <a:r>
              <a:rPr lang="en-US" dirty="0">
                <a:latin typeface="Calibri Light" panose="020F0302020204030204" pitchFamily="34" charset="0"/>
              </a:rPr>
              <a:t>2. Policy 1400-7</a:t>
            </a:r>
            <a:br>
              <a:rPr lang="en-US" dirty="0">
                <a:latin typeface="Calibri Light" panose="020F0302020204030204" pitchFamily="34" charset="0"/>
              </a:rPr>
            </a:br>
            <a:endParaRPr lang="en-US" dirty="0">
              <a:latin typeface="Calibri Light" panose="020F0302020204030204" pitchFamily="34" charset="0"/>
            </a:endParaRPr>
          </a:p>
        </p:txBody>
      </p:sp>
    </p:spTree>
    <p:extLst>
      <p:ext uri="{BB962C8B-B14F-4D97-AF65-F5344CB8AC3E}">
        <p14:creationId xmlns:p14="http://schemas.microsoft.com/office/powerpoint/2010/main" val="621088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710E-2C45-4651-B57D-AF6A66200D6B}"/>
              </a:ext>
            </a:extLst>
          </p:cNvPr>
          <p:cNvSpPr>
            <a:spLocks noGrp="1"/>
          </p:cNvSpPr>
          <p:nvPr>
            <p:ph type="title"/>
          </p:nvPr>
        </p:nvSpPr>
        <p:spPr/>
        <p:txBody>
          <a:bodyPr>
            <a:normAutofit fontScale="90000"/>
          </a:bodyPr>
          <a:lstStyle/>
          <a:p>
            <a:pPr algn="l"/>
            <a:r>
              <a:rPr lang="en-US" b="1" dirty="0">
                <a:latin typeface="Calibri Light" panose="020F0302020204030204" pitchFamily="34" charset="0"/>
                <a:cs typeface="Calibri Light" panose="020F0302020204030204" pitchFamily="34" charset="0"/>
              </a:rPr>
              <a:t>Approve Minutes</a:t>
            </a:r>
            <a:br>
              <a:rPr lang="en-US" b="1"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Chair</a:t>
            </a:r>
            <a:endParaRPr lang="en-US" sz="4000" b="1"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F71039BF-9B7A-4E7F-9037-A90626E2D93B}"/>
              </a:ext>
            </a:extLst>
          </p:cNvPr>
          <p:cNvSpPr txBox="1"/>
          <p:nvPr/>
        </p:nvSpPr>
        <p:spPr>
          <a:xfrm>
            <a:off x="5764697" y="6278252"/>
            <a:ext cx="3021494" cy="369332"/>
          </a:xfrm>
          <a:prstGeom prst="rect">
            <a:avLst/>
          </a:prstGeom>
          <a:solidFill>
            <a:srgbClr val="FFFF00"/>
          </a:solidFill>
          <a:ln w="38100">
            <a:solidFill>
              <a:schemeClr val="tx1"/>
            </a:solidFill>
          </a:ln>
        </p:spPr>
        <p:txBody>
          <a:bodyPr wrap="square" rtlCol="0">
            <a:spAutoFit/>
          </a:bodyPr>
          <a:lstStyle/>
          <a:p>
            <a:r>
              <a:rPr lang="en-US" dirty="0"/>
              <a:t>Motion and Roll Call Vote</a:t>
            </a:r>
          </a:p>
        </p:txBody>
      </p:sp>
    </p:spTree>
    <p:extLst>
      <p:ext uri="{BB962C8B-B14F-4D97-AF65-F5344CB8AC3E}">
        <p14:creationId xmlns:p14="http://schemas.microsoft.com/office/powerpoint/2010/main" val="1648226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02" y="683840"/>
            <a:ext cx="8229600" cy="865909"/>
          </a:xfrm>
        </p:spPr>
        <p:txBody>
          <a:bodyPr>
            <a:normAutofit fontScale="90000"/>
          </a:bodyPr>
          <a:lstStyle/>
          <a:p>
            <a:r>
              <a:rPr lang="en-US" dirty="0">
                <a:latin typeface="Calibri Light" panose="020F0302020204030204" pitchFamily="34" charset="0"/>
                <a:cs typeface="Calibri Light" panose="020F0302020204030204" pitchFamily="34" charset="0"/>
              </a:rPr>
              <a:t>Meeting Schedule For 2020</a:t>
            </a:r>
            <a:br>
              <a:rPr lang="en-US" sz="4000">
                <a:latin typeface="Calibri Light" panose="020F0302020204030204" pitchFamily="34" charset="0"/>
                <a:cs typeface="Calibri Light" panose="020F0302020204030204" pitchFamily="34" charset="0"/>
              </a:rPr>
            </a:br>
            <a:r>
              <a:rPr lang="en-US" sz="4000">
                <a:latin typeface="Calibri Light" panose="020F0302020204030204" pitchFamily="34" charset="0"/>
                <a:cs typeface="Calibri Light" panose="020F0302020204030204" pitchFamily="34" charset="0"/>
              </a:rPr>
              <a:t>Kristine Pepin</a:t>
            </a:r>
            <a:br>
              <a:rPr lang="en-US" sz="3600" dirty="0">
                <a:latin typeface="Calibri Light" panose="020F0302020204030204" pitchFamily="34" charset="0"/>
                <a:cs typeface="Calibri Light" panose="020F0302020204030204" pitchFamily="34" charset="0"/>
              </a:rPr>
            </a:b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B6BAB0D3-7981-40D2-8A6E-3D0B555D3626}"/>
              </a:ext>
            </a:extLst>
          </p:cNvPr>
          <p:cNvSpPr>
            <a:spLocks noGrp="1"/>
          </p:cNvSpPr>
          <p:nvPr>
            <p:ph idx="1"/>
          </p:nvPr>
        </p:nvSpPr>
        <p:spPr>
          <a:xfrm>
            <a:off x="322943" y="2437842"/>
            <a:ext cx="8498114" cy="4112385"/>
          </a:xfrm>
        </p:spPr>
        <p:txBody>
          <a:bodyPr>
            <a:normAutofit/>
          </a:bodyPr>
          <a:lstStyle/>
          <a:p>
            <a:pPr algn="ctr"/>
            <a:r>
              <a:rPr lang="en-US" sz="3600" dirty="0">
                <a:latin typeface="Calibri Light" panose="020F0302020204030204" pitchFamily="34" charset="0"/>
              </a:rPr>
              <a:t>9:00 – 10:30 a.m.    </a:t>
            </a:r>
          </a:p>
          <a:p>
            <a:pPr marL="457200" indent="-457200">
              <a:buFont typeface="Arial" panose="020B0604020202020204" pitchFamily="34" charset="0"/>
              <a:buChar char="•"/>
            </a:pPr>
            <a:r>
              <a:rPr lang="en-US" sz="3300" dirty="0">
                <a:latin typeface="Calibri Light" panose="020F0302020204030204" pitchFamily="34" charset="0"/>
              </a:rPr>
              <a:t>July 9</a:t>
            </a:r>
            <a:r>
              <a:rPr lang="en-US" sz="3300" baseline="30000" dirty="0">
                <a:latin typeface="Calibri Light" panose="020F0302020204030204" pitchFamily="34" charset="0"/>
              </a:rPr>
              <a:t>th</a:t>
            </a:r>
            <a:endParaRPr lang="en-US" sz="3300" dirty="0">
              <a:latin typeface="Calibri Light" panose="020F0302020204030204" pitchFamily="34" charset="0"/>
            </a:endParaRPr>
          </a:p>
          <a:p>
            <a:pPr marL="457200" indent="-457200">
              <a:buFont typeface="Arial" panose="020B0604020202020204" pitchFamily="34" charset="0"/>
              <a:buChar char="•"/>
            </a:pPr>
            <a:r>
              <a:rPr lang="en-US" sz="3300" dirty="0">
                <a:latin typeface="Calibri Light" panose="020F0302020204030204" pitchFamily="34" charset="0"/>
              </a:rPr>
              <a:t>August 13</a:t>
            </a:r>
            <a:r>
              <a:rPr lang="en-US" sz="3400" baseline="30000" dirty="0">
                <a:latin typeface="Calibri Light" panose="020F0302020204030204" pitchFamily="34" charset="0"/>
              </a:rPr>
              <a:t>th </a:t>
            </a:r>
            <a:r>
              <a:rPr lang="en-US" sz="2400" dirty="0">
                <a:latin typeface="Calibri Light" panose="020F0302020204030204" pitchFamily="34" charset="0"/>
              </a:rPr>
              <a:t>– 10:00 a.m. – 11:30 a.m.</a:t>
            </a:r>
          </a:p>
          <a:p>
            <a:pPr marL="457200" indent="-457200">
              <a:buFont typeface="Arial" panose="020B0604020202020204" pitchFamily="34" charset="0"/>
              <a:buChar char="•"/>
            </a:pPr>
            <a:r>
              <a:rPr lang="en-US" sz="3300" dirty="0">
                <a:latin typeface="Calibri Light" panose="020F0302020204030204" pitchFamily="34" charset="0"/>
              </a:rPr>
              <a:t>August 19</a:t>
            </a:r>
            <a:r>
              <a:rPr lang="en-US" sz="3300" baseline="30000" dirty="0">
                <a:latin typeface="Calibri Light" panose="020F0302020204030204" pitchFamily="34" charset="0"/>
              </a:rPr>
              <a:t>th</a:t>
            </a:r>
            <a:r>
              <a:rPr lang="en-US" sz="3300" dirty="0">
                <a:latin typeface="Calibri Light" panose="020F0302020204030204" pitchFamily="34" charset="0"/>
              </a:rPr>
              <a:t> </a:t>
            </a:r>
            <a:r>
              <a:rPr lang="en-US" sz="2400" dirty="0">
                <a:latin typeface="Calibri Light" panose="020F0302020204030204" pitchFamily="34" charset="0"/>
              </a:rPr>
              <a:t>– Wednesday – 9:00 a.m. to 10:00 a.m.</a:t>
            </a:r>
          </a:p>
          <a:p>
            <a:pPr marL="457200" indent="-457200">
              <a:buFont typeface="Arial" panose="020B0604020202020204" pitchFamily="34" charset="0"/>
              <a:buChar char="•"/>
            </a:pPr>
            <a:r>
              <a:rPr lang="en-US" sz="3300" dirty="0">
                <a:latin typeface="Calibri Light" panose="020F0302020204030204" pitchFamily="34" charset="0"/>
              </a:rPr>
              <a:t>October 22nd</a:t>
            </a:r>
          </a:p>
          <a:p>
            <a:pPr marL="457200" indent="-457200">
              <a:buFont typeface="Arial" panose="020B0604020202020204" pitchFamily="34" charset="0"/>
              <a:buChar char="•"/>
            </a:pPr>
            <a:r>
              <a:rPr lang="en-US" sz="3300" dirty="0">
                <a:latin typeface="Calibri Light" panose="020F0302020204030204" pitchFamily="34" charset="0"/>
              </a:rPr>
              <a:t>December 10th   </a:t>
            </a:r>
          </a:p>
          <a:p>
            <a:pPr marL="0" indent="0">
              <a:buNone/>
            </a:pPr>
            <a:endParaRPr lang="en-US" sz="2800" dirty="0">
              <a:latin typeface="Calibri Light" panose="020F0302020204030204" pitchFamily="34" charset="0"/>
            </a:endParaRPr>
          </a:p>
        </p:txBody>
      </p:sp>
    </p:spTree>
    <p:extLst>
      <p:ext uri="{BB962C8B-B14F-4D97-AF65-F5344CB8AC3E}">
        <p14:creationId xmlns:p14="http://schemas.microsoft.com/office/powerpoint/2010/main" val="3415457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Light" panose="020F0302020204030204" pitchFamily="34" charset="0"/>
                <a:cs typeface="Calibri Light" panose="020F0302020204030204" pitchFamily="34" charset="0"/>
              </a:rPr>
              <a:t>Review Action Items</a:t>
            </a:r>
            <a:br>
              <a:rPr lang="en-US" sz="4000"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Kristine Pepin</a:t>
            </a:r>
          </a:p>
        </p:txBody>
      </p:sp>
    </p:spTree>
    <p:extLst>
      <p:ext uri="{BB962C8B-B14F-4D97-AF65-F5344CB8AC3E}">
        <p14:creationId xmlns:p14="http://schemas.microsoft.com/office/powerpoint/2010/main" val="1407179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A982519-A4D9-482E-A82E-373B0A4A869B}"/>
              </a:ext>
            </a:extLst>
          </p:cNvPr>
          <p:cNvSpPr txBox="1">
            <a:spLocks/>
          </p:cNvSpPr>
          <p:nvPr/>
        </p:nvSpPr>
        <p:spPr>
          <a:xfrm>
            <a:off x="2579101" y="2179167"/>
            <a:ext cx="3788398" cy="1371597"/>
          </a:xfrm>
          <a:prstGeom prst="rect">
            <a:avLst/>
          </a:prstGeom>
        </p:spPr>
        <p:txBody>
          <a:bodyPr vert="horz" lIns="0" tIns="0" rIns="0" bIns="0" rtlCol="0" anchor="t" anchorCtr="0">
            <a:noAutofit/>
          </a:bodyPr>
          <a:lstStyle>
            <a:lvl1pPr algn="l" defTabSz="457200" rtl="0" eaLnBrk="1" latinLnBrk="0" hangingPunct="1">
              <a:spcBef>
                <a:spcPct val="0"/>
              </a:spcBef>
              <a:buNone/>
              <a:defRPr sz="4400" b="1" kern="1200">
                <a:solidFill>
                  <a:srgbClr val="8B1E41"/>
                </a:solidFill>
                <a:latin typeface="+mj-lt"/>
                <a:ea typeface="+mj-ea"/>
                <a:cs typeface="+mj-cs"/>
              </a:defRPr>
            </a:lvl1pPr>
          </a:lstStyle>
          <a:p>
            <a:r>
              <a:rPr lang="en-US" sz="10000" dirty="0">
                <a:solidFill>
                  <a:srgbClr val="CA9700"/>
                </a:solidFill>
                <a:latin typeface="Calibri Light" panose="020F0302020204030204" pitchFamily="34" charset="0"/>
                <a:cs typeface="Calibri Light" panose="020F0302020204030204" pitchFamily="34" charset="0"/>
              </a:rPr>
              <a:t>Thank</a:t>
            </a:r>
          </a:p>
        </p:txBody>
      </p:sp>
      <p:sp>
        <p:nvSpPr>
          <p:cNvPr id="9" name="Title 2">
            <a:extLst>
              <a:ext uri="{FF2B5EF4-FFF2-40B4-BE49-F238E27FC236}">
                <a16:creationId xmlns:a16="http://schemas.microsoft.com/office/drawing/2014/main" id="{E436B391-C05D-40BA-8626-B7E09DD96D9C}"/>
              </a:ext>
            </a:extLst>
          </p:cNvPr>
          <p:cNvSpPr txBox="1">
            <a:spLocks/>
          </p:cNvSpPr>
          <p:nvPr/>
        </p:nvSpPr>
        <p:spPr>
          <a:xfrm>
            <a:off x="3374879" y="3295807"/>
            <a:ext cx="2394408" cy="1371597"/>
          </a:xfrm>
          <a:prstGeom prst="rect">
            <a:avLst/>
          </a:prstGeom>
        </p:spPr>
        <p:txBody>
          <a:bodyPr vert="horz" lIns="0" tIns="0" rIns="0" bIns="0" rtlCol="0" anchor="t" anchorCtr="0">
            <a:noAutofit/>
          </a:bodyPr>
          <a:lstStyle>
            <a:lvl1pPr algn="l" defTabSz="457200" rtl="0" eaLnBrk="1" latinLnBrk="0" hangingPunct="1">
              <a:spcBef>
                <a:spcPct val="0"/>
              </a:spcBef>
              <a:buNone/>
              <a:defRPr sz="4400" b="1" kern="1200">
                <a:solidFill>
                  <a:srgbClr val="8B1E41"/>
                </a:solidFill>
                <a:latin typeface="+mj-lt"/>
                <a:ea typeface="+mj-ea"/>
                <a:cs typeface="+mj-cs"/>
              </a:defRPr>
            </a:lvl1pPr>
          </a:lstStyle>
          <a:p>
            <a:r>
              <a:rPr lang="en-US" sz="10000" dirty="0">
                <a:solidFill>
                  <a:srgbClr val="CA9700"/>
                </a:solidFill>
                <a:latin typeface="Calibri Light" panose="020F0302020204030204" pitchFamily="34" charset="0"/>
                <a:cs typeface="Calibri Light" panose="020F0302020204030204" pitchFamily="34" charset="0"/>
              </a:rPr>
              <a:t>You</a:t>
            </a:r>
          </a:p>
        </p:txBody>
      </p:sp>
      <p:sp>
        <p:nvSpPr>
          <p:cNvPr id="6" name="Title 2">
            <a:extLst>
              <a:ext uri="{FF2B5EF4-FFF2-40B4-BE49-F238E27FC236}">
                <a16:creationId xmlns:a16="http://schemas.microsoft.com/office/drawing/2014/main" id="{5BDE6DED-E5A2-427A-BAF0-B7DC723E06AB}"/>
              </a:ext>
            </a:extLst>
          </p:cNvPr>
          <p:cNvSpPr>
            <a:spLocks noGrp="1"/>
          </p:cNvSpPr>
          <p:nvPr>
            <p:ph type="ctrTitle"/>
          </p:nvPr>
        </p:nvSpPr>
        <p:spPr>
          <a:xfrm>
            <a:off x="2640307" y="2190342"/>
            <a:ext cx="3788398" cy="1371597"/>
          </a:xfrm>
        </p:spPr>
        <p:txBody>
          <a:bodyPr>
            <a:noAutofit/>
          </a:bodyPr>
          <a:lstStyle/>
          <a:p>
            <a:r>
              <a:rPr lang="en-US" sz="10000" dirty="0">
                <a:latin typeface="Calibri Light" panose="020F0302020204030204" pitchFamily="34" charset="0"/>
                <a:cs typeface="Calibri Light" panose="020F0302020204030204" pitchFamily="34" charset="0"/>
              </a:rPr>
              <a:t>Thank</a:t>
            </a:r>
          </a:p>
        </p:txBody>
      </p:sp>
      <p:sp>
        <p:nvSpPr>
          <p:cNvPr id="7" name="Title 2">
            <a:extLst>
              <a:ext uri="{FF2B5EF4-FFF2-40B4-BE49-F238E27FC236}">
                <a16:creationId xmlns:a16="http://schemas.microsoft.com/office/drawing/2014/main" id="{EB0C6FFC-004B-4139-9FB7-1D3A493A33E4}"/>
              </a:ext>
            </a:extLst>
          </p:cNvPr>
          <p:cNvSpPr txBox="1">
            <a:spLocks/>
          </p:cNvSpPr>
          <p:nvPr/>
        </p:nvSpPr>
        <p:spPr>
          <a:xfrm>
            <a:off x="3448452" y="3322232"/>
            <a:ext cx="4262075" cy="1875947"/>
          </a:xfrm>
          <a:prstGeom prst="rect">
            <a:avLst/>
          </a:prstGeom>
        </p:spPr>
        <p:txBody>
          <a:bodyPr vert="horz" lIns="0" tIns="0" rIns="0" bIns="0" rtlCol="0" anchor="t" anchorCtr="0">
            <a:noAutofit/>
          </a:bodyPr>
          <a:lstStyle>
            <a:lvl1pPr algn="l" defTabSz="457200" rtl="0" eaLnBrk="1" latinLnBrk="0" hangingPunct="1">
              <a:spcBef>
                <a:spcPct val="0"/>
              </a:spcBef>
              <a:buNone/>
              <a:defRPr sz="4400" b="1" kern="1200">
                <a:solidFill>
                  <a:srgbClr val="8B1E41"/>
                </a:solidFill>
                <a:latin typeface="+mj-lt"/>
                <a:ea typeface="+mj-ea"/>
                <a:cs typeface="+mj-cs"/>
              </a:defRPr>
            </a:lvl1pPr>
          </a:lstStyle>
          <a:p>
            <a:r>
              <a:rPr lang="en-US" sz="10000" dirty="0">
                <a:latin typeface="Calibri Light" panose="020F0302020204030204" pitchFamily="34" charset="0"/>
                <a:cs typeface="Calibri Light" panose="020F0302020204030204" pitchFamily="34" charset="0"/>
              </a:rPr>
              <a:t>You!</a:t>
            </a:r>
          </a:p>
        </p:txBody>
      </p:sp>
      <p:sp>
        <p:nvSpPr>
          <p:cNvPr id="2" name="Rectangle 1">
            <a:extLst>
              <a:ext uri="{FF2B5EF4-FFF2-40B4-BE49-F238E27FC236}">
                <a16:creationId xmlns:a16="http://schemas.microsoft.com/office/drawing/2014/main" id="{930E5552-F984-466D-997C-159A3E5D4ECD}"/>
              </a:ext>
            </a:extLst>
          </p:cNvPr>
          <p:cNvSpPr/>
          <p:nvPr/>
        </p:nvSpPr>
        <p:spPr>
          <a:xfrm>
            <a:off x="1574946" y="1278080"/>
            <a:ext cx="5919121" cy="707886"/>
          </a:xfrm>
          <a:prstGeom prst="rect">
            <a:avLst/>
          </a:prstGeom>
        </p:spPr>
        <p:txBody>
          <a:bodyPr wrap="none">
            <a:spAutoFit/>
          </a:bodyPr>
          <a:lstStyle/>
          <a:p>
            <a:r>
              <a:rPr lang="en-US" sz="4000" dirty="0">
                <a:solidFill>
                  <a:srgbClr val="8B1E41"/>
                </a:solidFill>
                <a:latin typeface="Calibri Light" panose="020F0302020204030204" pitchFamily="34" charset="0"/>
                <a:ea typeface="+mj-ea"/>
                <a:cs typeface="+mj-cs"/>
              </a:rPr>
              <a:t>Next Meeting – 07/09/2020</a:t>
            </a:r>
            <a:endParaRPr lang="en-US" dirty="0"/>
          </a:p>
        </p:txBody>
      </p:sp>
    </p:spTree>
    <p:extLst>
      <p:ext uri="{BB962C8B-B14F-4D97-AF65-F5344CB8AC3E}">
        <p14:creationId xmlns:p14="http://schemas.microsoft.com/office/powerpoint/2010/main" val="1661130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6700" y="1143000"/>
            <a:ext cx="8610600" cy="5426243"/>
          </a:xfrm>
        </p:spPr>
        <p:txBody>
          <a:bodyPr>
            <a:normAutofit fontScale="55000" lnSpcReduction="20000"/>
          </a:bodyPr>
          <a:lstStyle/>
          <a:p>
            <a:pPr marL="342900" indent="-342900">
              <a:buFont typeface="Arial" panose="020B0604020202020204" pitchFamily="34" charset="0"/>
              <a:buChar char="•"/>
            </a:pPr>
            <a:r>
              <a:rPr lang="en-US" sz="2900" dirty="0">
                <a:latin typeface="Calibri Light" panose="020F0302020204030204" pitchFamily="34" charset="0"/>
              </a:rPr>
              <a:t>Public Comments </a:t>
            </a:r>
            <a:r>
              <a:rPr lang="en-US" sz="1500" dirty="0">
                <a:latin typeface="Calibri Light" panose="020F0302020204030204" pitchFamily="34" charset="0"/>
              </a:rPr>
              <a:t>- Chair - 3 min (9:00 – 9:03)</a:t>
            </a:r>
          </a:p>
          <a:p>
            <a:pPr marL="342900" indent="-342900">
              <a:buFont typeface="Arial" panose="020B0604020202020204" pitchFamily="34" charset="0"/>
              <a:buChar char="•"/>
            </a:pPr>
            <a:r>
              <a:rPr lang="en-US" sz="2900" dirty="0">
                <a:highlight>
                  <a:srgbClr val="FFFF00"/>
                </a:highlight>
                <a:latin typeface="Calibri Light" panose="020F0302020204030204" pitchFamily="34" charset="0"/>
              </a:rPr>
              <a:t>Approve Minutes from 1/23/20 Meeting </a:t>
            </a:r>
            <a:r>
              <a:rPr lang="en-US" sz="1700" dirty="0">
                <a:latin typeface="Calibri Light" panose="020F0302020204030204" pitchFamily="34" charset="0"/>
              </a:rPr>
              <a:t>- </a:t>
            </a:r>
            <a:r>
              <a:rPr lang="en-US" sz="1500" dirty="0">
                <a:latin typeface="Calibri Light" panose="020F0302020204030204" pitchFamily="34" charset="0"/>
              </a:rPr>
              <a:t>Chair - 2 min (9:03 – 9:05)</a:t>
            </a:r>
          </a:p>
          <a:p>
            <a:pPr marL="342900" indent="-342900">
              <a:buFont typeface="Arial" panose="020B0604020202020204" pitchFamily="34" charset="0"/>
              <a:buChar char="•"/>
            </a:pPr>
            <a:r>
              <a:rPr lang="en-US" sz="2900" dirty="0">
                <a:latin typeface="Calibri Light" panose="020F0302020204030204" pitchFamily="34" charset="0"/>
              </a:rPr>
              <a:t>Open &amp; Public Meetings Act Training </a:t>
            </a:r>
            <a:r>
              <a:rPr lang="en-US" sz="1400" dirty="0">
                <a:latin typeface="Calibri Light" panose="020F0302020204030204" pitchFamily="34" charset="0"/>
              </a:rPr>
              <a:t>– Dianne Orcutt – 10 min (9:05 – 9:15)</a:t>
            </a:r>
          </a:p>
          <a:p>
            <a:pPr marL="342900" indent="-342900">
              <a:buFont typeface="Arial" panose="020B0604020202020204" pitchFamily="34" charset="0"/>
              <a:buChar char="•"/>
            </a:pPr>
            <a:r>
              <a:rPr lang="en-US" sz="2900" dirty="0">
                <a:latin typeface="Calibri Light" panose="020F0302020204030204" pitchFamily="34" charset="0"/>
              </a:rPr>
              <a:t>Follow-Up Items:</a:t>
            </a:r>
          </a:p>
          <a:p>
            <a:pPr marL="1085850" lvl="1" indent="-342900">
              <a:buFont typeface="Arial" panose="020B0604020202020204" pitchFamily="34" charset="0"/>
              <a:buChar char="•"/>
            </a:pPr>
            <a:r>
              <a:rPr lang="en-US" sz="2900" b="0" dirty="0">
                <a:solidFill>
                  <a:schemeClr val="tx1"/>
                </a:solidFill>
                <a:latin typeface="Calibri Light" panose="020F0302020204030204" pitchFamily="34" charset="0"/>
              </a:rPr>
              <a:t>SharePoint Document Management Update (Informational) </a:t>
            </a:r>
            <a:r>
              <a:rPr lang="en-US" sz="1500" b="0" dirty="0">
                <a:solidFill>
                  <a:schemeClr val="tx1"/>
                </a:solidFill>
                <a:latin typeface="Calibri Light" panose="020F0302020204030204" pitchFamily="34" charset="0"/>
              </a:rPr>
              <a:t>– Lee Wilstead – 5 min (9:15 - 9:20)</a:t>
            </a:r>
            <a:endParaRPr lang="en-US" sz="1500" dirty="0">
              <a:solidFill>
                <a:schemeClr val="tx1"/>
              </a:solidFill>
              <a:latin typeface="Calibri Light" panose="020F0302020204030204" pitchFamily="34" charset="0"/>
            </a:endParaRPr>
          </a:p>
          <a:p>
            <a:pPr marL="1085850" lvl="1" indent="-342900">
              <a:buFont typeface="Arial" panose="020B0604020202020204" pitchFamily="34" charset="0"/>
              <a:buChar char="•"/>
            </a:pPr>
            <a:r>
              <a:rPr lang="en-US" sz="2700" b="0" dirty="0">
                <a:solidFill>
                  <a:schemeClr val="tx1"/>
                </a:solidFill>
                <a:latin typeface="Calibri Light" panose="020F0302020204030204" pitchFamily="34" charset="0"/>
              </a:rPr>
              <a:t>County-Wide Website Redesign Update (Informational) </a:t>
            </a:r>
            <a:r>
              <a:rPr lang="en-US" sz="1400" b="0" dirty="0">
                <a:solidFill>
                  <a:schemeClr val="tx1"/>
                </a:solidFill>
                <a:latin typeface="Calibri Light" panose="020F0302020204030204" pitchFamily="34" charset="0"/>
              </a:rPr>
              <a:t>–  Megan Hillyard– 5 min (9:20 – 9:25)</a:t>
            </a:r>
          </a:p>
          <a:p>
            <a:pPr marL="1085850" lvl="1" indent="-342900">
              <a:buFont typeface="Arial" panose="020B0604020202020204" pitchFamily="34" charset="0"/>
              <a:buChar char="•"/>
            </a:pPr>
            <a:r>
              <a:rPr lang="en-US" sz="2700" b="0" dirty="0">
                <a:solidFill>
                  <a:schemeClr val="tx1"/>
                </a:solidFill>
                <a:latin typeface="Calibri Light" panose="020F0302020204030204" pitchFamily="34" charset="0"/>
              </a:rPr>
              <a:t>Data Working Group Update (Informational)</a:t>
            </a:r>
            <a:r>
              <a:rPr lang="en-US" sz="1500" b="0" dirty="0">
                <a:solidFill>
                  <a:schemeClr val="tx1"/>
                </a:solidFill>
                <a:latin typeface="Calibri Light" panose="020F0302020204030204" pitchFamily="34" charset="0"/>
              </a:rPr>
              <a:t> – Javaid Lal, Beth Graham, &amp; Jeff Eason– 10 min (9:25 – 9:35)</a:t>
            </a:r>
          </a:p>
          <a:p>
            <a:pPr marL="1085850" lvl="1" indent="-342900">
              <a:buFont typeface="Arial" panose="020B0604020202020204" pitchFamily="34" charset="0"/>
              <a:buChar char="•"/>
            </a:pPr>
            <a:r>
              <a:rPr lang="en-US" sz="2700" b="0" dirty="0">
                <a:solidFill>
                  <a:schemeClr val="tx1"/>
                </a:solidFill>
                <a:highlight>
                  <a:srgbClr val="FFFF00"/>
                </a:highlight>
                <a:latin typeface="Calibri Light" panose="020F0302020204030204" pitchFamily="34" charset="0"/>
              </a:rPr>
              <a:t>Voting System &amp; Equipment Update (Discussion/Approval) </a:t>
            </a:r>
            <a:r>
              <a:rPr lang="en-US" sz="1500" b="0" dirty="0">
                <a:solidFill>
                  <a:schemeClr val="tx1"/>
                </a:solidFill>
                <a:highlight>
                  <a:srgbClr val="FFFF00"/>
                </a:highlight>
                <a:latin typeface="Calibri Light" panose="020F0302020204030204" pitchFamily="34" charset="0"/>
              </a:rPr>
              <a:t>–  Pam Tueller &amp; Lannie Chapman - 10 min (9:35 – 9:45)</a:t>
            </a:r>
          </a:p>
          <a:p>
            <a:pPr marL="342900" indent="-342900">
              <a:buFont typeface="Arial" panose="020B0604020202020204" pitchFamily="34" charset="0"/>
              <a:buChar char="•"/>
            </a:pPr>
            <a:r>
              <a:rPr lang="en-US" sz="2900" dirty="0">
                <a:latin typeface="Calibri Light" panose="020F0302020204030204" pitchFamily="34" charset="0"/>
              </a:rPr>
              <a:t>IT Lessons Learned – COVID (Informational) </a:t>
            </a:r>
            <a:r>
              <a:rPr lang="en-US" sz="1500" dirty="0">
                <a:latin typeface="Calibri Light" panose="020F0302020204030204" pitchFamily="34" charset="0"/>
              </a:rPr>
              <a:t>– Zach Posner – 10 min (9:45 – 9:55)</a:t>
            </a:r>
          </a:p>
          <a:p>
            <a:pPr marL="342900" indent="-342900">
              <a:buFont typeface="Arial" panose="020B0604020202020204" pitchFamily="34" charset="0"/>
              <a:buChar char="•"/>
            </a:pPr>
            <a:r>
              <a:rPr lang="en-US" sz="2900" dirty="0">
                <a:latin typeface="Calibri Light" panose="020F0302020204030204" pitchFamily="34" charset="0"/>
              </a:rPr>
              <a:t>Budget Update – (Informational) </a:t>
            </a:r>
            <a:r>
              <a:rPr lang="en-US" sz="1500" dirty="0">
                <a:latin typeface="Calibri Light" panose="020F0302020204030204" pitchFamily="34" charset="0"/>
              </a:rPr>
              <a:t>– Cherie Root – 5 min (9:55 – 10:00)</a:t>
            </a:r>
          </a:p>
          <a:p>
            <a:pPr marL="342900" indent="-342900">
              <a:buFont typeface="Arial" panose="020B0604020202020204" pitchFamily="34" charset="0"/>
              <a:buChar char="•"/>
            </a:pPr>
            <a:r>
              <a:rPr lang="en-US" sz="2900" dirty="0">
                <a:highlight>
                  <a:srgbClr val="FFFF00"/>
                </a:highlight>
                <a:latin typeface="Calibri Light" panose="020F0302020204030204" pitchFamily="34" charset="0"/>
              </a:rPr>
              <a:t>Policy and Standards (Discussion/Approval) – </a:t>
            </a:r>
            <a:r>
              <a:rPr lang="en-US" sz="1500" dirty="0">
                <a:highlight>
                  <a:srgbClr val="FFFF00"/>
                </a:highlight>
                <a:latin typeface="Calibri Light" panose="020F0302020204030204" pitchFamily="34" charset="0"/>
              </a:rPr>
              <a:t>Mark Evans – 5 min (10:00 – 10:05)</a:t>
            </a:r>
          </a:p>
          <a:p>
            <a:pPr marL="1085850" lvl="1" indent="-342900">
              <a:buFont typeface="Arial" panose="020B0604020202020204" pitchFamily="34" charset="0"/>
              <a:buChar char="•"/>
            </a:pPr>
            <a:r>
              <a:rPr lang="en-US" sz="2900" b="0" dirty="0">
                <a:solidFill>
                  <a:schemeClr val="tx1"/>
                </a:solidFill>
                <a:highlight>
                  <a:srgbClr val="FFFF00"/>
                </a:highlight>
                <a:latin typeface="Calibri Light" panose="020F0302020204030204" pitchFamily="34" charset="0"/>
              </a:rPr>
              <a:t>Policy 1400-7 – Payment Card Industry Data Security Standard Policy</a:t>
            </a:r>
          </a:p>
          <a:p>
            <a:pPr marL="1085850" lvl="1" indent="-342900">
              <a:buFont typeface="Arial" panose="020B0604020202020204" pitchFamily="34" charset="0"/>
              <a:buChar char="•"/>
            </a:pPr>
            <a:r>
              <a:rPr lang="en-US" sz="2900" b="0" dirty="0">
                <a:solidFill>
                  <a:schemeClr val="tx1"/>
                </a:solidFill>
                <a:highlight>
                  <a:srgbClr val="FFFF00"/>
                </a:highlight>
                <a:latin typeface="Calibri Light" panose="020F0302020204030204" pitchFamily="34" charset="0"/>
              </a:rPr>
              <a:t>IT Standards</a:t>
            </a:r>
          </a:p>
          <a:p>
            <a:pPr marL="1485900" lvl="2" indent="-342900">
              <a:buFont typeface="Arial" panose="020B0604020202020204" pitchFamily="34" charset="0"/>
              <a:buChar char="•"/>
            </a:pPr>
            <a:r>
              <a:rPr lang="en-US" sz="2500" dirty="0">
                <a:highlight>
                  <a:srgbClr val="FFFF00"/>
                </a:highlight>
                <a:latin typeface="Calibri Light" panose="020F0302020204030204" pitchFamily="34" charset="0"/>
              </a:rPr>
              <a:t>Secure Windows Device Configuration</a:t>
            </a:r>
          </a:p>
          <a:p>
            <a:pPr marL="1485900" lvl="2" indent="-342900">
              <a:buFont typeface="Arial" panose="020B0604020202020204" pitchFamily="34" charset="0"/>
              <a:buChar char="•"/>
            </a:pPr>
            <a:r>
              <a:rPr lang="en-US" sz="2500" dirty="0">
                <a:highlight>
                  <a:srgbClr val="FFFF00"/>
                </a:highlight>
                <a:latin typeface="Calibri Light" panose="020F0302020204030204" pitchFamily="34" charset="0"/>
              </a:rPr>
              <a:t>Secure Network Configuration</a:t>
            </a:r>
          </a:p>
          <a:p>
            <a:pPr marL="342900" indent="-342900">
              <a:buFont typeface="Arial" panose="020B0604020202020204" pitchFamily="34" charset="0"/>
              <a:buChar char="•"/>
            </a:pPr>
            <a:r>
              <a:rPr lang="en-US" sz="2900" dirty="0">
                <a:latin typeface="Calibri Light" panose="020F0302020204030204" pitchFamily="34" charset="0"/>
              </a:rPr>
              <a:t>Working Groups Milestone Chart (Discussion/Direction) </a:t>
            </a:r>
            <a:r>
              <a:rPr lang="en-US" sz="2600" dirty="0">
                <a:latin typeface="Calibri Light" panose="020F0302020204030204" pitchFamily="34" charset="0"/>
              </a:rPr>
              <a:t>– </a:t>
            </a:r>
            <a:r>
              <a:rPr lang="en-US" sz="1500" dirty="0">
                <a:latin typeface="Calibri Light" panose="020F0302020204030204" pitchFamily="34" charset="0"/>
              </a:rPr>
              <a:t>Zach Posner – 3 min  (10:05 – 10:08)</a:t>
            </a:r>
            <a:endParaRPr lang="en-US" sz="1400" b="0" dirty="0">
              <a:solidFill>
                <a:schemeClr val="tx1"/>
              </a:solidFill>
              <a:latin typeface="Calibri Light" panose="020F0302020204030204" pitchFamily="34" charset="0"/>
            </a:endParaRPr>
          </a:p>
          <a:p>
            <a:pPr marL="342900" indent="-342900">
              <a:buFont typeface="Arial" panose="020B0604020202020204" pitchFamily="34" charset="0"/>
              <a:buChar char="•"/>
            </a:pPr>
            <a:r>
              <a:rPr lang="en-US" sz="2900" dirty="0">
                <a:latin typeface="Calibri Light" panose="020F0302020204030204" pitchFamily="34" charset="0"/>
              </a:rPr>
              <a:t>IT Working Group Updates  </a:t>
            </a:r>
            <a:endParaRPr lang="en-US" sz="2300" b="0" dirty="0">
              <a:solidFill>
                <a:prstClr val="black"/>
              </a:solidFill>
              <a:latin typeface="Calibri Light" panose="020F0302020204030204" pitchFamily="34" charset="0"/>
            </a:endParaRPr>
          </a:p>
          <a:p>
            <a:pPr marL="800100" lvl="1" indent="-342900">
              <a:buFont typeface="Arial" panose="020B0604020202020204" pitchFamily="34" charset="0"/>
              <a:buChar char="•"/>
            </a:pPr>
            <a:r>
              <a:rPr lang="en-US" sz="2300" b="0" dirty="0">
                <a:solidFill>
                  <a:prstClr val="black"/>
                </a:solidFill>
                <a:latin typeface="Calibri Light" panose="020F0302020204030204" pitchFamily="34" charset="0"/>
              </a:rPr>
              <a:t>SWG - Windows 7 Replacement Update (Informational)  </a:t>
            </a:r>
            <a:r>
              <a:rPr lang="en-US" sz="1400" b="0" dirty="0">
                <a:solidFill>
                  <a:schemeClr val="tx1"/>
                </a:solidFill>
                <a:latin typeface="Calibri Light" panose="020F0302020204030204" pitchFamily="34" charset="0"/>
              </a:rPr>
              <a:t>– Brandon Allgier - 5 min (10:08 – 10:13)</a:t>
            </a:r>
          </a:p>
          <a:p>
            <a:pPr marL="800100" lvl="1" indent="-342900">
              <a:buFont typeface="Arial" panose="020B0604020202020204" pitchFamily="34" charset="0"/>
              <a:buChar char="•"/>
            </a:pPr>
            <a:r>
              <a:rPr lang="en-US" sz="2300" b="0" dirty="0">
                <a:solidFill>
                  <a:prstClr val="black"/>
                </a:solidFill>
                <a:highlight>
                  <a:srgbClr val="FFFF00"/>
                </a:highlight>
                <a:latin typeface="Calibri Light" panose="020F0302020204030204" pitchFamily="34" charset="0"/>
              </a:rPr>
              <a:t>GWG – IT Glossary Update (Discussion/Approval) </a:t>
            </a:r>
            <a:r>
              <a:rPr lang="en-US" sz="1400" b="0" dirty="0">
                <a:solidFill>
                  <a:schemeClr val="tx1"/>
                </a:solidFill>
                <a:highlight>
                  <a:srgbClr val="FFFF00"/>
                </a:highlight>
                <a:latin typeface="Calibri Light" panose="020F0302020204030204" pitchFamily="34" charset="0"/>
              </a:rPr>
              <a:t>– Trevor Hebditch – 3 min (10:13 – 10:16)</a:t>
            </a:r>
          </a:p>
          <a:p>
            <a:pPr marL="342900" indent="-342900">
              <a:buFont typeface="Arial" panose="020B0604020202020204" pitchFamily="34" charset="0"/>
              <a:buChar char="•"/>
            </a:pPr>
            <a:r>
              <a:rPr lang="en-US" sz="2900" dirty="0">
                <a:latin typeface="Calibri Light" panose="020F0302020204030204" pitchFamily="34" charset="0"/>
              </a:rPr>
              <a:t>Communication Items - Mayor &amp; Council </a:t>
            </a:r>
            <a:r>
              <a:rPr lang="en-US" sz="1500" dirty="0">
                <a:latin typeface="Calibri Light" panose="020F0302020204030204" pitchFamily="34" charset="0"/>
              </a:rPr>
              <a:t>– Zach Posner &amp; Chair </a:t>
            </a:r>
            <a:r>
              <a:rPr lang="en-US" sz="1400" dirty="0">
                <a:latin typeface="Calibri Light" panose="020F0302020204030204" pitchFamily="34" charset="0"/>
              </a:rPr>
              <a:t>– 1 min (10:16 – 10:17)</a:t>
            </a:r>
          </a:p>
          <a:p>
            <a:pPr marL="342900" indent="-342900">
              <a:buFont typeface="Arial" panose="020B0604020202020204" pitchFamily="34" charset="0"/>
              <a:buChar char="•"/>
            </a:pPr>
            <a:r>
              <a:rPr lang="en-US" sz="2900" dirty="0">
                <a:latin typeface="Calibri Light" panose="020F0302020204030204" pitchFamily="34" charset="0"/>
              </a:rPr>
              <a:t>2020 Meeting Schedule (Informational) </a:t>
            </a:r>
            <a:r>
              <a:rPr lang="en-US" sz="1500" dirty="0">
                <a:latin typeface="Calibri Light" panose="020F0302020204030204" pitchFamily="34" charset="0"/>
              </a:rPr>
              <a:t>-– 1 min (10:17 – 10:18)</a:t>
            </a:r>
          </a:p>
          <a:p>
            <a:pPr marL="342900" indent="-342900">
              <a:buFont typeface="Arial" panose="020B0604020202020204" pitchFamily="34" charset="0"/>
              <a:buChar char="•"/>
            </a:pPr>
            <a:r>
              <a:rPr lang="en-US" sz="2900" dirty="0">
                <a:latin typeface="Calibri Light" panose="020F0302020204030204" pitchFamily="34" charset="0"/>
              </a:rPr>
              <a:t>Review Action Items </a:t>
            </a:r>
            <a:r>
              <a:rPr lang="en-US" sz="1500" dirty="0">
                <a:latin typeface="Calibri Light" panose="020F0302020204030204" pitchFamily="34" charset="0"/>
              </a:rPr>
              <a:t>– Kristine Pepin -  2 min (10:18 – 10:20)</a:t>
            </a:r>
          </a:p>
          <a:p>
            <a:pPr marL="342900" indent="-342900">
              <a:buFont typeface="Arial" panose="020B0604020202020204" pitchFamily="34" charset="0"/>
              <a:buChar char="•"/>
            </a:pPr>
            <a:r>
              <a:rPr lang="en-US" sz="2900" dirty="0">
                <a:highlight>
                  <a:srgbClr val="FFFF00"/>
                </a:highlight>
                <a:latin typeface="Calibri Light" panose="020F0302020204030204" pitchFamily="34" charset="0"/>
              </a:rPr>
              <a:t>Next Meeting – 7/09/20 </a:t>
            </a:r>
            <a:r>
              <a:rPr lang="en-US" sz="1500" dirty="0">
                <a:highlight>
                  <a:srgbClr val="FFFF00"/>
                </a:highlight>
                <a:latin typeface="Calibri Light" panose="020F0302020204030204" pitchFamily="34" charset="0"/>
              </a:rPr>
              <a:t>– Chair  - 1 min (10:20 – 10:21) </a:t>
            </a:r>
            <a:r>
              <a:rPr lang="en-US" sz="1600" dirty="0">
                <a:highlight>
                  <a:srgbClr val="FFFF00"/>
                </a:highlight>
                <a:latin typeface="Calibri Light" panose="020F0302020204030204" pitchFamily="34" charset="0"/>
              </a:rPr>
              <a:t>APPROVAL TO ADJOURN</a:t>
            </a:r>
            <a:endParaRPr lang="en-US" sz="1500" dirty="0">
              <a:highlight>
                <a:srgbClr val="FFFF00"/>
              </a:highlight>
              <a:latin typeface="Calibri Light" panose="020F0302020204030204" pitchFamily="34" charset="0"/>
            </a:endParaRPr>
          </a:p>
          <a:p>
            <a:endParaRPr lang="en-US" sz="1600" dirty="0"/>
          </a:p>
          <a:p>
            <a:pPr marL="0" indent="0">
              <a:buNone/>
            </a:pPr>
            <a:endParaRPr lang="en-US" dirty="0"/>
          </a:p>
        </p:txBody>
      </p:sp>
      <p:sp>
        <p:nvSpPr>
          <p:cNvPr id="2" name="Title 1"/>
          <p:cNvSpPr>
            <a:spLocks noGrp="1"/>
          </p:cNvSpPr>
          <p:nvPr>
            <p:ph type="ctrTitle"/>
          </p:nvPr>
        </p:nvSpPr>
        <p:spPr/>
        <p:txBody>
          <a:bodyPr>
            <a:normAutofit fontScale="90000"/>
          </a:bodyPr>
          <a:lstStyle/>
          <a:p>
            <a:pPr algn="l"/>
            <a:r>
              <a:rPr lang="en-US" b="1" dirty="0">
                <a:latin typeface="Calibri Light" panose="020F0302020204030204" pitchFamily="34" charset="0"/>
                <a:cs typeface="Calibri Light" panose="020F0302020204030204" pitchFamily="34" charset="0"/>
              </a:rPr>
              <a:t>Agenda</a:t>
            </a:r>
            <a:br>
              <a:rPr lang="en-US" sz="4000" b="1" dirty="0">
                <a:latin typeface="Calibri Light" panose="020F0302020204030204" pitchFamily="34" charset="0"/>
                <a:cs typeface="Calibri Light" panose="020F0302020204030204" pitchFamily="34" charset="0"/>
              </a:rPr>
            </a:br>
            <a:br>
              <a:rPr lang="en-US" sz="4000" b="1" dirty="0">
                <a:latin typeface="Calibri Light" panose="020F0302020204030204" pitchFamily="34" charset="0"/>
                <a:cs typeface="Calibri Light" panose="020F0302020204030204" pitchFamily="34" charset="0"/>
              </a:rPr>
            </a:br>
            <a:endParaRPr lang="en-US" sz="40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22291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1DF1-8BA1-4D8A-AF36-9606A6BFC9CC}"/>
              </a:ext>
            </a:extLst>
          </p:cNvPr>
          <p:cNvSpPr>
            <a:spLocks noGrp="1"/>
          </p:cNvSpPr>
          <p:nvPr>
            <p:ph type="title"/>
          </p:nvPr>
        </p:nvSpPr>
        <p:spPr>
          <a:xfrm>
            <a:off x="251460" y="456093"/>
            <a:ext cx="8229600" cy="398150"/>
          </a:xfrm>
        </p:spPr>
        <p:txBody>
          <a:bodyPr>
            <a:normAutofit/>
          </a:bodyPr>
          <a:lstStyle/>
          <a:p>
            <a:r>
              <a:rPr lang="en-US" sz="2400" dirty="0"/>
              <a:t>TO-DO List </a:t>
            </a:r>
            <a:r>
              <a:rPr lang="en-US" sz="2400" dirty="0">
                <a:solidFill>
                  <a:srgbClr val="0070C0"/>
                </a:solidFill>
              </a:rPr>
              <a:t> </a:t>
            </a:r>
          </a:p>
        </p:txBody>
      </p:sp>
      <p:sp>
        <p:nvSpPr>
          <p:cNvPr id="3" name="Content Placeholder 2">
            <a:extLst>
              <a:ext uri="{FF2B5EF4-FFF2-40B4-BE49-F238E27FC236}">
                <a16:creationId xmlns:a16="http://schemas.microsoft.com/office/drawing/2014/main" id="{B3AD66B5-F7EC-4D08-8EAD-43E7310DB34B}"/>
              </a:ext>
            </a:extLst>
          </p:cNvPr>
          <p:cNvSpPr>
            <a:spLocks noGrp="1"/>
          </p:cNvSpPr>
          <p:nvPr>
            <p:ph idx="1"/>
          </p:nvPr>
        </p:nvSpPr>
        <p:spPr>
          <a:xfrm>
            <a:off x="251460" y="949677"/>
            <a:ext cx="8399153" cy="3961106"/>
          </a:xfrm>
        </p:spPr>
        <p:txBody>
          <a:bodyPr>
            <a:normAutofit fontScale="32500" lnSpcReduction="20000"/>
          </a:bodyPr>
          <a:lstStyle/>
          <a:p>
            <a:endParaRPr lang="en-US" sz="7200" dirty="0">
              <a:latin typeface="Calibri Light" panose="020F0302020204030204" pitchFamily="34" charset="0"/>
              <a:cs typeface="Calibri Light" panose="020F0302020204030204" pitchFamily="34" charset="0"/>
            </a:endParaRPr>
          </a:p>
          <a:p>
            <a:endParaRPr lang="en-US" sz="7200" dirty="0">
              <a:latin typeface="Calibri Light" panose="020F0302020204030204" pitchFamily="34" charset="0"/>
              <a:cs typeface="Calibri Light" panose="020F0302020204030204" pitchFamily="34" charset="0"/>
            </a:endParaRPr>
          </a:p>
          <a:p>
            <a:endParaRPr lang="en-US" sz="7200" dirty="0">
              <a:latin typeface="Calibri Light" panose="020F0302020204030204" pitchFamily="34" charset="0"/>
              <a:cs typeface="Calibri Light" panose="020F0302020204030204" pitchFamily="34" charset="0"/>
            </a:endParaRPr>
          </a:p>
          <a:p>
            <a:endParaRPr lang="en-US" sz="7200" dirty="0">
              <a:latin typeface="Calibri Light" panose="020F0302020204030204" pitchFamily="34" charset="0"/>
              <a:cs typeface="Calibri Light" panose="020F0302020204030204" pitchFamily="34" charset="0"/>
            </a:endParaRPr>
          </a:p>
          <a:p>
            <a:endParaRPr lang="en-US" sz="7200" dirty="0">
              <a:latin typeface="Calibri Light" panose="020F0302020204030204" pitchFamily="34" charset="0"/>
              <a:cs typeface="Calibri Light" panose="020F0302020204030204" pitchFamily="34" charset="0"/>
            </a:endParaRPr>
          </a:p>
          <a:p>
            <a:pPr marL="514350" indent="-514350">
              <a:buFont typeface="+mj-lt"/>
              <a:buAutoNum type="arabicPeriod"/>
            </a:pPr>
            <a:endParaRPr lang="en-US" sz="4400" dirty="0"/>
          </a:p>
          <a:p>
            <a:endParaRPr lang="en-US" sz="2600" dirty="0"/>
          </a:p>
          <a:p>
            <a:endParaRPr lang="en-US" sz="2600" dirty="0"/>
          </a:p>
          <a:p>
            <a:endParaRPr lang="en-US" sz="2600" dirty="0"/>
          </a:p>
          <a:p>
            <a:endParaRPr lang="en-US" sz="2600" dirty="0"/>
          </a:p>
          <a:p>
            <a:pPr marL="514350" indent="-514350">
              <a:buFont typeface="+mj-lt"/>
              <a:buAutoNum type="arabicPeriod"/>
            </a:pPr>
            <a:endParaRPr lang="en-US" sz="2600" dirty="0"/>
          </a:p>
          <a:p>
            <a:pPr marL="514350" indent="-514350">
              <a:buFont typeface="+mj-lt"/>
              <a:buAutoNum type="arabicPeriod"/>
            </a:pPr>
            <a:endParaRPr lang="en-US" sz="2600" dirty="0"/>
          </a:p>
          <a:p>
            <a:pPr marL="514350" indent="-514350">
              <a:buFont typeface="+mj-lt"/>
              <a:buAutoNum type="arabicPeriod"/>
            </a:pPr>
            <a:endParaRPr lang="en-US" sz="2600" dirty="0"/>
          </a:p>
          <a:p>
            <a:endParaRPr lang="en-US" sz="2600" strike="sngStrike" dirty="0"/>
          </a:p>
          <a:p>
            <a:endParaRPr lang="en-US" sz="2600" dirty="0"/>
          </a:p>
          <a:p>
            <a:pPr marL="514350" indent="-514350">
              <a:buFont typeface="+mj-lt"/>
              <a:buAutoNum type="arabicPeriod"/>
            </a:pPr>
            <a:endParaRPr lang="en-US" sz="2600" dirty="0"/>
          </a:p>
          <a:p>
            <a:endParaRPr lang="en-US" sz="2400" b="0" dirty="0">
              <a:solidFill>
                <a:schemeClr val="tx1"/>
              </a:solidFill>
            </a:endParaRPr>
          </a:p>
          <a:p>
            <a:pPr lvl="1" indent="0">
              <a:buNone/>
            </a:pPr>
            <a:r>
              <a:rPr lang="en-US" sz="2600" b="0" dirty="0">
                <a:solidFill>
                  <a:schemeClr val="tx1"/>
                </a:solidFill>
              </a:rPr>
              <a:t> </a:t>
            </a:r>
          </a:p>
          <a:p>
            <a:pPr marL="171450" indent="-514350">
              <a:buFont typeface="+mj-lt"/>
              <a:buAutoNum type="arabicPeriod"/>
            </a:pPr>
            <a:endParaRPr lang="en-US" sz="2400" dirty="0"/>
          </a:p>
          <a:p>
            <a:pPr marL="171450" indent="-514350">
              <a:buFont typeface="+mj-lt"/>
              <a:buAutoNum type="arabicPeriod"/>
            </a:pPr>
            <a:endParaRPr lang="en-US" sz="2400" dirty="0"/>
          </a:p>
          <a:p>
            <a:pPr marL="514350" indent="-514350">
              <a:buFont typeface="+mj-lt"/>
              <a:buAutoNum type="arabicPeriod"/>
            </a:pPr>
            <a:endParaRPr lang="en-US" sz="2200" dirty="0"/>
          </a:p>
          <a:p>
            <a:endParaRPr lang="en-US" dirty="0"/>
          </a:p>
        </p:txBody>
      </p:sp>
      <p:graphicFrame>
        <p:nvGraphicFramePr>
          <p:cNvPr id="6" name="Object 5">
            <a:extLst>
              <a:ext uri="{FF2B5EF4-FFF2-40B4-BE49-F238E27FC236}">
                <a16:creationId xmlns:a16="http://schemas.microsoft.com/office/drawing/2014/main" id="{C307BBD4-4478-45A2-8F1C-2144D3820F11}"/>
              </a:ext>
            </a:extLst>
          </p:cNvPr>
          <p:cNvGraphicFramePr>
            <a:graphicFrameLocks noChangeAspect="1"/>
          </p:cNvGraphicFramePr>
          <p:nvPr>
            <p:extLst>
              <p:ext uri="{D42A27DB-BD31-4B8C-83A1-F6EECF244321}">
                <p14:modId xmlns:p14="http://schemas.microsoft.com/office/powerpoint/2010/main" val="2721105236"/>
              </p:ext>
            </p:extLst>
          </p:nvPr>
        </p:nvGraphicFramePr>
        <p:xfrm>
          <a:off x="493713" y="1792288"/>
          <a:ext cx="8399462" cy="4130675"/>
        </p:xfrm>
        <a:graphic>
          <a:graphicData uri="http://schemas.openxmlformats.org/presentationml/2006/ole">
            <mc:AlternateContent xmlns:mc="http://schemas.openxmlformats.org/markup-compatibility/2006">
              <mc:Choice xmlns:v="urn:schemas-microsoft-com:vml" Requires="v">
                <p:oleObj spid="_x0000_s1026" name="Worksheet" r:id="rId4" imgW="6280261" imgH="4305476" progId="Excel.Sheet.12">
                  <p:embed/>
                </p:oleObj>
              </mc:Choice>
              <mc:Fallback>
                <p:oleObj name="Worksheet" r:id="rId4" imgW="6280261" imgH="4305476" progId="Excel.Sheet.12">
                  <p:embed/>
                  <p:pic>
                    <p:nvPicPr>
                      <p:cNvPr id="6" name="Object 5">
                        <a:extLst>
                          <a:ext uri="{FF2B5EF4-FFF2-40B4-BE49-F238E27FC236}">
                            <a16:creationId xmlns:a16="http://schemas.microsoft.com/office/drawing/2014/main" id="{C307BBD4-4478-45A2-8F1C-2144D3820F11}"/>
                          </a:ext>
                        </a:extLst>
                      </p:cNvPr>
                      <p:cNvPicPr/>
                      <p:nvPr/>
                    </p:nvPicPr>
                    <p:blipFill>
                      <a:blip r:embed="rId5"/>
                      <a:stretch>
                        <a:fillRect/>
                      </a:stretch>
                    </p:blipFill>
                    <p:spPr>
                      <a:xfrm>
                        <a:off x="493713" y="1792288"/>
                        <a:ext cx="8399462" cy="4130675"/>
                      </a:xfrm>
                      <a:prstGeom prst="rect">
                        <a:avLst/>
                      </a:prstGeom>
                    </p:spPr>
                  </p:pic>
                </p:oleObj>
              </mc:Fallback>
            </mc:AlternateContent>
          </a:graphicData>
        </a:graphic>
      </p:graphicFrame>
    </p:spTree>
    <p:extLst>
      <p:ext uri="{BB962C8B-B14F-4D97-AF65-F5344CB8AC3E}">
        <p14:creationId xmlns:p14="http://schemas.microsoft.com/office/powerpoint/2010/main" val="535830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D4AD-F1C7-4438-9C16-9F9A8BDCEC2C}"/>
              </a:ext>
            </a:extLst>
          </p:cNvPr>
          <p:cNvSpPr>
            <a:spLocks noGrp="1"/>
          </p:cNvSpPr>
          <p:nvPr>
            <p:ph type="ctrTitle"/>
          </p:nvPr>
        </p:nvSpPr>
        <p:spPr/>
        <p:txBody>
          <a:bodyPr>
            <a:normAutofit fontScale="90000"/>
          </a:bodyPr>
          <a:lstStyle/>
          <a:p>
            <a:pPr fontAlgn="ctr"/>
            <a:r>
              <a:rPr lang="en-US" dirty="0">
                <a:latin typeface="Calibri Light" panose="020F0302020204030204" pitchFamily="34" charset="0"/>
              </a:rPr>
              <a:t>Journal Technologies (JTI) </a:t>
            </a:r>
            <a:r>
              <a:rPr lang="en-US" dirty="0">
                <a:highlight>
                  <a:srgbClr val="FFFF00"/>
                </a:highlight>
                <a:latin typeface="Calibri Light" panose="020F0302020204030204" pitchFamily="34" charset="0"/>
              </a:rPr>
              <a:t> Needs Updating</a:t>
            </a:r>
            <a:br>
              <a:rPr lang="en-US" sz="4800" dirty="0">
                <a:latin typeface="Calibri Light" panose="020F0302020204030204" pitchFamily="34" charset="0"/>
              </a:rPr>
            </a:br>
            <a:r>
              <a:rPr lang="en-US" sz="2000" b="0" i="1" dirty="0"/>
              <a:t> </a:t>
            </a:r>
            <a:br>
              <a:rPr lang="en-US" sz="2000" b="0" i="1" dirty="0"/>
            </a:br>
            <a:r>
              <a:rPr lang="en-US" sz="3100" b="0" i="1" dirty="0"/>
              <a:t>- Case Management Support for live system</a:t>
            </a:r>
            <a:br>
              <a:rPr lang="en-US" sz="3100" b="0" i="1" dirty="0"/>
            </a:br>
            <a:r>
              <a:rPr lang="en-US" sz="3100" b="0" i="1" dirty="0"/>
              <a:t>- Funding by agency</a:t>
            </a:r>
            <a:br>
              <a:rPr lang="en-US" sz="3100" b="0" i="1" dirty="0"/>
            </a:br>
            <a:r>
              <a:rPr lang="en-US" sz="3100" b="0" i="1" dirty="0"/>
              <a:t>- Next Steps</a:t>
            </a:r>
            <a:br>
              <a:rPr lang="en-US" b="0" i="1" dirty="0"/>
            </a:br>
            <a:br>
              <a:rPr lang="en-US" sz="2800" b="0" dirty="0">
                <a:solidFill>
                  <a:schemeClr val="tx1"/>
                </a:solidFill>
                <a:latin typeface="Calibri Light" panose="020F0302020204030204" pitchFamily="34" charset="0"/>
              </a:rPr>
            </a:br>
            <a:br>
              <a:rPr lang="en-US" dirty="0"/>
            </a:br>
            <a:endParaRPr lang="en-US" sz="4000" dirty="0">
              <a:latin typeface="Calibri Light" panose="020F0302020204030204" pitchFamily="34" charset="0"/>
              <a:cs typeface="Calibri Light" panose="020F0302020204030204" pitchFamily="34" charset="0"/>
            </a:endParaRPr>
          </a:p>
        </p:txBody>
      </p:sp>
      <p:graphicFrame>
        <p:nvGraphicFramePr>
          <p:cNvPr id="3" name="Table 2">
            <a:extLst>
              <a:ext uri="{FF2B5EF4-FFF2-40B4-BE49-F238E27FC236}">
                <a16:creationId xmlns:a16="http://schemas.microsoft.com/office/drawing/2014/main" id="{9D87E869-DCF5-49CA-A20D-296423734B50}"/>
              </a:ext>
            </a:extLst>
          </p:cNvPr>
          <p:cNvGraphicFramePr>
            <a:graphicFrameLocks noGrp="1"/>
          </p:cNvGraphicFramePr>
          <p:nvPr>
            <p:extLst>
              <p:ext uri="{D42A27DB-BD31-4B8C-83A1-F6EECF244321}">
                <p14:modId xmlns:p14="http://schemas.microsoft.com/office/powerpoint/2010/main" val="260232432"/>
              </p:ext>
            </p:extLst>
          </p:nvPr>
        </p:nvGraphicFramePr>
        <p:xfrm>
          <a:off x="457199" y="3429000"/>
          <a:ext cx="8229601" cy="2598816"/>
        </p:xfrm>
        <a:graphic>
          <a:graphicData uri="http://schemas.openxmlformats.org/drawingml/2006/table">
            <a:tbl>
              <a:tblPr/>
              <a:tblGrid>
                <a:gridCol w="2199992">
                  <a:extLst>
                    <a:ext uri="{9D8B030D-6E8A-4147-A177-3AD203B41FA5}">
                      <a16:colId xmlns:a16="http://schemas.microsoft.com/office/drawing/2014/main" val="1992429728"/>
                    </a:ext>
                  </a:extLst>
                </a:gridCol>
                <a:gridCol w="798516">
                  <a:extLst>
                    <a:ext uri="{9D8B030D-6E8A-4147-A177-3AD203B41FA5}">
                      <a16:colId xmlns:a16="http://schemas.microsoft.com/office/drawing/2014/main" val="2873379794"/>
                    </a:ext>
                  </a:extLst>
                </a:gridCol>
                <a:gridCol w="798516">
                  <a:extLst>
                    <a:ext uri="{9D8B030D-6E8A-4147-A177-3AD203B41FA5}">
                      <a16:colId xmlns:a16="http://schemas.microsoft.com/office/drawing/2014/main" val="3021061602"/>
                    </a:ext>
                  </a:extLst>
                </a:gridCol>
                <a:gridCol w="798516">
                  <a:extLst>
                    <a:ext uri="{9D8B030D-6E8A-4147-A177-3AD203B41FA5}">
                      <a16:colId xmlns:a16="http://schemas.microsoft.com/office/drawing/2014/main" val="1841430835"/>
                    </a:ext>
                  </a:extLst>
                </a:gridCol>
                <a:gridCol w="733331">
                  <a:extLst>
                    <a:ext uri="{9D8B030D-6E8A-4147-A177-3AD203B41FA5}">
                      <a16:colId xmlns:a16="http://schemas.microsoft.com/office/drawing/2014/main" val="104268213"/>
                    </a:ext>
                  </a:extLst>
                </a:gridCol>
                <a:gridCol w="782220">
                  <a:extLst>
                    <a:ext uri="{9D8B030D-6E8A-4147-A177-3AD203B41FA5}">
                      <a16:colId xmlns:a16="http://schemas.microsoft.com/office/drawing/2014/main" val="2042432890"/>
                    </a:ext>
                  </a:extLst>
                </a:gridCol>
                <a:gridCol w="831108">
                  <a:extLst>
                    <a:ext uri="{9D8B030D-6E8A-4147-A177-3AD203B41FA5}">
                      <a16:colId xmlns:a16="http://schemas.microsoft.com/office/drawing/2014/main" val="2728303875"/>
                    </a:ext>
                  </a:extLst>
                </a:gridCol>
                <a:gridCol w="643701">
                  <a:extLst>
                    <a:ext uri="{9D8B030D-6E8A-4147-A177-3AD203B41FA5}">
                      <a16:colId xmlns:a16="http://schemas.microsoft.com/office/drawing/2014/main" val="3957374090"/>
                    </a:ext>
                  </a:extLst>
                </a:gridCol>
                <a:gridCol w="643701">
                  <a:extLst>
                    <a:ext uri="{9D8B030D-6E8A-4147-A177-3AD203B41FA5}">
                      <a16:colId xmlns:a16="http://schemas.microsoft.com/office/drawing/2014/main" val="930010748"/>
                    </a:ext>
                  </a:extLst>
                </a:gridCol>
              </a:tblGrid>
              <a:tr h="162426">
                <a:tc gridSpan="7">
                  <a:txBody>
                    <a:bodyPr/>
                    <a:lstStyle/>
                    <a:p>
                      <a:pPr algn="ctr" fontAlgn="b"/>
                      <a:r>
                        <a:rPr lang="en-US" sz="900" b="1" i="0" u="none" strike="noStrike">
                          <a:solidFill>
                            <a:srgbClr val="000000"/>
                          </a:solidFill>
                          <a:effectLst/>
                          <a:latin typeface="Arial" panose="020B0604020202020204" pitchFamily="34" charset="0"/>
                        </a:rPr>
                        <a:t>JTI CASE MANAGEMENT SYSTEM (eProsecutor)</a:t>
                      </a:r>
                    </a:p>
                  </a:txBody>
                  <a:tcPr marL="8121" marR="8121" marT="812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extLst>
                  <a:ext uri="{0D108BD9-81ED-4DB2-BD59-A6C34878D82A}">
                    <a16:rowId xmlns:a16="http://schemas.microsoft.com/office/drawing/2014/main" val="2765845477"/>
                  </a:ext>
                </a:extLst>
              </a:tr>
              <a:tr h="162426">
                <a:tc gridSpan="7">
                  <a:txBody>
                    <a:bodyPr/>
                    <a:lstStyle/>
                    <a:p>
                      <a:pPr algn="ctr" fontAlgn="b"/>
                      <a:r>
                        <a:rPr lang="en-US" sz="900" b="1" i="0" u="none" strike="noStrike">
                          <a:solidFill>
                            <a:srgbClr val="000000"/>
                          </a:solidFill>
                          <a:effectLst/>
                          <a:latin typeface="Arial" panose="020B0604020202020204" pitchFamily="34" charset="0"/>
                        </a:rPr>
                        <a:t>DISTRICT ATTORNEY FUNDING PROJECTION</a:t>
                      </a:r>
                    </a:p>
                  </a:txBody>
                  <a:tcPr marL="8121" marR="8121" marT="812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extLst>
                  <a:ext uri="{0D108BD9-81ED-4DB2-BD59-A6C34878D82A}">
                    <a16:rowId xmlns:a16="http://schemas.microsoft.com/office/drawing/2014/main" val="3972215885"/>
                  </a:ext>
                </a:extLst>
              </a:tr>
              <a:tr h="162426">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121" marR="8121" marT="8121"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621802727"/>
                  </a:ext>
                </a:extLst>
              </a:tr>
              <a:tr h="162426">
                <a:tc>
                  <a:txBody>
                    <a:bodyPr/>
                    <a:lstStyle/>
                    <a:p>
                      <a:pPr algn="l" fontAlgn="b"/>
                      <a:r>
                        <a:rPr lang="en-US" sz="900" b="1" i="0" u="none" strike="noStrike">
                          <a:solidFill>
                            <a:srgbClr val="000000"/>
                          </a:solidFill>
                          <a:effectLst/>
                          <a:latin typeface="Arial" panose="020B0604020202020204" pitchFamily="34" charset="0"/>
                        </a:rPr>
                        <a:t>DA</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2017</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2018</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2019</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2020</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2021</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2022</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2023</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2024</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873777942"/>
                  </a:ext>
                </a:extLst>
              </a:tr>
              <a:tr h="162426">
                <a:tc>
                  <a:txBody>
                    <a:bodyPr/>
                    <a:lstStyle/>
                    <a:p>
                      <a:pPr algn="l" fontAlgn="b"/>
                      <a:r>
                        <a:rPr lang="en-US" sz="900" b="1" i="0" u="none" strike="noStrike">
                          <a:solidFill>
                            <a:srgbClr val="000000"/>
                          </a:solidFill>
                          <a:effectLst/>
                          <a:latin typeface="Arial" panose="020B0604020202020204" pitchFamily="34" charset="0"/>
                        </a:rPr>
                        <a:t>Beginning Balance</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690,000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690,000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690,000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690,000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66,000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endParaRPr lang="en-US" sz="900" b="1"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extLst>
                  <a:ext uri="{0D108BD9-81ED-4DB2-BD59-A6C34878D82A}">
                    <a16:rowId xmlns:a16="http://schemas.microsoft.com/office/drawing/2014/main" val="816270788"/>
                  </a:ext>
                </a:extLst>
              </a:tr>
              <a:tr h="162426">
                <a:tc>
                  <a:txBody>
                    <a:bodyPr/>
                    <a:lstStyle/>
                    <a:p>
                      <a:pPr algn="l" fontAlgn="b"/>
                      <a:r>
                        <a:rPr lang="en-US" sz="900" b="0" i="0" u="none" strike="noStrike">
                          <a:solidFill>
                            <a:srgbClr val="000000"/>
                          </a:solidFill>
                          <a:effectLst/>
                          <a:latin typeface="Arial" panose="020B0604020202020204" pitchFamily="34" charset="0"/>
                        </a:rPr>
                        <a:t>Base Budget (NEW REQUEST)</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239,880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309,838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313,874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317,992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01369708"/>
                  </a:ext>
                </a:extLst>
              </a:tr>
              <a:tr h="162426">
                <a:tc>
                  <a:txBody>
                    <a:bodyPr/>
                    <a:lstStyle/>
                    <a:p>
                      <a:pPr algn="l" fontAlgn="b"/>
                      <a:r>
                        <a:rPr lang="en-US" sz="900" b="1" i="0" u="none" strike="noStrike">
                          <a:solidFill>
                            <a:srgbClr val="000000"/>
                          </a:solidFill>
                          <a:effectLst/>
                          <a:latin typeface="Arial" panose="020B0604020202020204" pitchFamily="34" charset="0"/>
                        </a:rPr>
                        <a:t>Available Funds</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690,000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690,000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690,000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690,000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305,880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309,838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313,874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1" i="0" u="none" strike="noStrike">
                          <a:solidFill>
                            <a:srgbClr val="000000"/>
                          </a:solidFill>
                          <a:effectLst/>
                          <a:latin typeface="Arial" panose="020B0604020202020204" pitchFamily="34" charset="0"/>
                        </a:rPr>
                        <a:t>    317,992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extLst>
                  <a:ext uri="{0D108BD9-81ED-4DB2-BD59-A6C34878D82A}">
                    <a16:rowId xmlns:a16="http://schemas.microsoft.com/office/drawing/2014/main" val="4083921306"/>
                  </a:ext>
                </a:extLst>
              </a:tr>
              <a:tr h="162426">
                <a:tc>
                  <a:txBody>
                    <a:bodyPr/>
                    <a:lstStyle/>
                    <a:p>
                      <a:pPr algn="l" fontAlgn="b"/>
                      <a:r>
                        <a:rPr lang="en-US" sz="900" b="0" i="0" u="none" strike="noStrike">
                          <a:solidFill>
                            <a:srgbClr val="000000"/>
                          </a:solidFill>
                          <a:effectLst/>
                          <a:latin typeface="Arial" panose="020B0604020202020204" pitchFamily="34" charset="0"/>
                        </a:rPr>
                        <a:t>Implementation -One-time*</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322,000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25330338"/>
                  </a:ext>
                </a:extLst>
              </a:tr>
              <a:tr h="162426">
                <a:tc gridSpan="2">
                  <a:txBody>
                    <a:bodyPr/>
                    <a:lstStyle/>
                    <a:p>
                      <a:pPr algn="l" fontAlgn="b"/>
                      <a:r>
                        <a:rPr lang="en-US" sz="900" b="0" i="0" u="none" strike="noStrike">
                          <a:solidFill>
                            <a:srgbClr val="000000"/>
                          </a:solidFill>
                          <a:effectLst/>
                          <a:latin typeface="Arial" panose="020B0604020202020204" pitchFamily="34" charset="0"/>
                        </a:rPr>
                        <a:t>Annual Licensing/Maintenance-Ongoing**</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hMerge="1">
                  <a:txBody>
                    <a:bodyPr/>
                    <a:lstStyle/>
                    <a:p>
                      <a:endParaRPr lang="en-US"/>
                    </a:p>
                  </a:txBody>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Arial" panose="020B0604020202020204" pitchFamily="34" charset="0"/>
                        </a:rPr>
                        <a:t>       194,000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Arial" panose="020B0604020202020204" pitchFamily="34" charset="0"/>
                        </a:rPr>
                        <a:t>        197,880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Arial" panose="020B0604020202020204" pitchFamily="34" charset="0"/>
                        </a:rPr>
                        <a:t>          201,838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Arial" panose="020B0604020202020204" pitchFamily="34" charset="0"/>
                        </a:rPr>
                        <a:t>    205,874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Arial" panose="020B0604020202020204" pitchFamily="34" charset="0"/>
                        </a:rPr>
                        <a:t>    209,992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extLst>
                  <a:ext uri="{0D108BD9-81ED-4DB2-BD59-A6C34878D82A}">
                    <a16:rowId xmlns:a16="http://schemas.microsoft.com/office/drawing/2014/main" val="4156180397"/>
                  </a:ext>
                </a:extLst>
              </a:tr>
              <a:tr h="162426">
                <a:tc>
                  <a:txBody>
                    <a:bodyPr/>
                    <a:lstStyle/>
                    <a:p>
                      <a:pPr algn="l" fontAlgn="b"/>
                      <a:r>
                        <a:rPr lang="en-US" sz="900" b="0" i="0" u="none" strike="noStrike">
                          <a:solidFill>
                            <a:srgbClr val="000000"/>
                          </a:solidFill>
                          <a:effectLst/>
                          <a:latin typeface="Arial" panose="020B0604020202020204" pitchFamily="34" charset="0"/>
                        </a:rPr>
                        <a:t>Annual Hosting-Ongoing</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108,000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108,000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108,000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108,000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108,000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3764235"/>
                  </a:ext>
                </a:extLst>
              </a:tr>
              <a:tr h="162426">
                <a:tc>
                  <a:txBody>
                    <a:bodyPr/>
                    <a:lstStyle/>
                    <a:p>
                      <a:pPr algn="l" fontAlgn="b"/>
                      <a:r>
                        <a:rPr lang="en-US" sz="900" b="0" i="0" u="none" strike="noStrike">
                          <a:solidFill>
                            <a:srgbClr val="000000"/>
                          </a:solidFill>
                          <a:effectLst/>
                          <a:latin typeface="Arial" panose="020B0604020202020204" pitchFamily="34" charset="0"/>
                        </a:rPr>
                        <a:t>Annual Amazon Storage-Ongoing</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endParaRPr lang="en-US" sz="900" b="0" i="0" u="none" strike="noStrike">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Arial" panose="020B0604020202020204" pitchFamily="34" charset="0"/>
                        </a:rPr>
                        <a:t>                   -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Arial" panose="020B0604020202020204" pitchFamily="34" charset="0"/>
                        </a:rPr>
                        <a:t>                 -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Arial" panose="020B0604020202020204" pitchFamily="34" charset="0"/>
                        </a:rPr>
                        <a:t>                  -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Arial" panose="020B0604020202020204" pitchFamily="34" charset="0"/>
                        </a:rPr>
                        <a:t>                    -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Arial" panose="020B0604020202020204" pitchFamily="34" charset="0"/>
                        </a:rPr>
                        <a:t>              -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Arial" panose="020B0604020202020204" pitchFamily="34" charset="0"/>
                        </a:rPr>
                        <a:t>              -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DDEBF7"/>
                    </a:solidFill>
                  </a:tcPr>
                </a:tc>
                <a:extLst>
                  <a:ext uri="{0D108BD9-81ED-4DB2-BD59-A6C34878D82A}">
                    <a16:rowId xmlns:a16="http://schemas.microsoft.com/office/drawing/2014/main" val="3589146062"/>
                  </a:ext>
                </a:extLst>
              </a:tr>
              <a:tr h="162426">
                <a:tc>
                  <a:txBody>
                    <a:bodyPr/>
                    <a:lstStyle/>
                    <a:p>
                      <a:pPr algn="l" fontAlgn="b"/>
                      <a:r>
                        <a:rPr lang="en-US" sz="900" b="1" i="0" u="none" strike="noStrike">
                          <a:solidFill>
                            <a:srgbClr val="000000"/>
                          </a:solidFill>
                          <a:effectLst/>
                          <a:latin typeface="Arial" panose="020B0604020202020204" pitchFamily="34" charset="0"/>
                        </a:rPr>
                        <a:t>Ending Balance</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690,000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rPr>
                        <a:t> $      690,000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690,000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66,000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 $                  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(0)</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0 </a:t>
                      </a:r>
                    </a:p>
                  </a:txBody>
                  <a:tcPr marL="8121" marR="8121" marT="8121"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013594814"/>
                  </a:ext>
                </a:extLst>
              </a:tr>
              <a:tr h="162426">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w="6350" cap="flat" cmpd="sng" algn="ctr">
                      <a:solidFill>
                        <a:srgbClr val="5B9BD5"/>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w="6350" cap="flat" cmpd="sng" algn="ctr">
                      <a:solidFill>
                        <a:srgbClr val="5B9BD5"/>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8121" marR="8121" marT="8121" marB="0" anchor="b">
                    <a:lnL>
                      <a:noFill/>
                    </a:lnL>
                    <a:lnR>
                      <a:noFill/>
                    </a:lnR>
                    <a:lnT w="6350" cap="flat" cmpd="sng" algn="ctr">
                      <a:solidFill>
                        <a:srgbClr val="5B9BD5"/>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w="6350" cap="flat" cmpd="sng" algn="ctr">
                      <a:solidFill>
                        <a:srgbClr val="5B9BD5"/>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w="6350" cap="flat" cmpd="sng" algn="ctr">
                      <a:solidFill>
                        <a:srgbClr val="5B9BD5"/>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w="6350" cap="flat" cmpd="sng" algn="ctr">
                      <a:solidFill>
                        <a:srgbClr val="5B9BD5"/>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w="6350" cap="flat" cmpd="sng" algn="ctr">
                      <a:solidFill>
                        <a:srgbClr val="5B9BD5"/>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w="6350" cap="flat" cmpd="sng" algn="ctr">
                      <a:solidFill>
                        <a:srgbClr val="5B9BD5"/>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w="6350" cap="flat" cmpd="sng" algn="ctr">
                      <a:solidFill>
                        <a:srgbClr val="5B9BD5"/>
                      </a:solidFill>
                      <a:prstDash val="solid"/>
                      <a:round/>
                      <a:headEnd type="none" w="med" len="med"/>
                      <a:tailEnd type="none" w="med" len="med"/>
                    </a:lnT>
                    <a:lnB>
                      <a:noFill/>
                    </a:lnB>
                  </a:tcPr>
                </a:tc>
                <a:extLst>
                  <a:ext uri="{0D108BD9-81ED-4DB2-BD59-A6C34878D82A}">
                    <a16:rowId xmlns:a16="http://schemas.microsoft.com/office/drawing/2014/main" val="1691214157"/>
                  </a:ext>
                </a:extLst>
              </a:tr>
              <a:tr h="162426">
                <a:tc>
                  <a:txBody>
                    <a:bodyPr/>
                    <a:lstStyle/>
                    <a:p>
                      <a:pPr algn="l" fontAlgn="b"/>
                      <a:endParaRPr lang="en-US" sz="900" b="0" i="0" u="none" strike="noStrike">
                        <a:solidFill>
                          <a:srgbClr val="000000"/>
                        </a:solidFill>
                        <a:effectLst/>
                        <a:latin typeface="Times New Roman" panose="02020603050405020304" pitchFamily="18"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extLst>
                  <a:ext uri="{0D108BD9-81ED-4DB2-BD59-A6C34878D82A}">
                    <a16:rowId xmlns:a16="http://schemas.microsoft.com/office/drawing/2014/main" val="3877008732"/>
                  </a:ext>
                </a:extLst>
              </a:tr>
              <a:tr h="162426">
                <a:tc gridSpan="3">
                  <a:txBody>
                    <a:bodyPr/>
                    <a:lstStyle/>
                    <a:p>
                      <a:pPr algn="l" fontAlgn="ctr"/>
                      <a:r>
                        <a:rPr lang="en-US" sz="900" b="0" i="0" u="none" strike="noStrike">
                          <a:solidFill>
                            <a:srgbClr val="000000"/>
                          </a:solidFill>
                          <a:effectLst/>
                          <a:latin typeface="Calibri" panose="020F0502020204030204" pitchFamily="34" charset="0"/>
                        </a:rPr>
                        <a:t>* This includes Implementation, Conversion and Interfaces.</a:t>
                      </a:r>
                    </a:p>
                  </a:txBody>
                  <a:tcPr marL="8121" marR="8121" marT="8121"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extLst>
                  <a:ext uri="{0D108BD9-81ED-4DB2-BD59-A6C34878D82A}">
                    <a16:rowId xmlns:a16="http://schemas.microsoft.com/office/drawing/2014/main" val="370384303"/>
                  </a:ext>
                </a:extLst>
              </a:tr>
              <a:tr h="162426">
                <a:tc gridSpan="5">
                  <a:txBody>
                    <a:bodyPr/>
                    <a:lstStyle/>
                    <a:p>
                      <a:pPr algn="l" fontAlgn="ctr"/>
                      <a:r>
                        <a:rPr lang="en-US" sz="900" b="0" i="0" u="none" strike="noStrike">
                          <a:solidFill>
                            <a:srgbClr val="000000"/>
                          </a:solidFill>
                          <a:effectLst/>
                          <a:latin typeface="Calibri" panose="020F0502020204030204" pitchFamily="34" charset="0"/>
                        </a:rPr>
                        <a:t>** Year 2 forward includes a 2% increase as an estimate of the CPI increase that applies each year.</a:t>
                      </a:r>
                    </a:p>
                  </a:txBody>
                  <a:tcPr marL="8121" marR="8121" marT="8121"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21" marR="8121" marT="812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8121" marR="8121" marT="8121" marB="0" anchor="b">
                    <a:lnL>
                      <a:noFill/>
                    </a:lnL>
                    <a:lnR>
                      <a:noFill/>
                    </a:lnR>
                    <a:lnT>
                      <a:noFill/>
                    </a:lnT>
                    <a:lnB>
                      <a:noFill/>
                    </a:lnB>
                  </a:tcPr>
                </a:tc>
                <a:extLst>
                  <a:ext uri="{0D108BD9-81ED-4DB2-BD59-A6C34878D82A}">
                    <a16:rowId xmlns:a16="http://schemas.microsoft.com/office/drawing/2014/main" val="9413310"/>
                  </a:ext>
                </a:extLst>
              </a:tr>
            </a:tbl>
          </a:graphicData>
        </a:graphic>
      </p:graphicFrame>
    </p:spTree>
    <p:extLst>
      <p:ext uri="{BB962C8B-B14F-4D97-AF65-F5344CB8AC3E}">
        <p14:creationId xmlns:p14="http://schemas.microsoft.com/office/powerpoint/2010/main" val="2996854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710E-2C45-4651-B57D-AF6A66200D6B}"/>
              </a:ext>
            </a:extLst>
          </p:cNvPr>
          <p:cNvSpPr>
            <a:spLocks noGrp="1"/>
          </p:cNvSpPr>
          <p:nvPr>
            <p:ph type="title"/>
          </p:nvPr>
        </p:nvSpPr>
        <p:spPr/>
        <p:txBody>
          <a:bodyPr>
            <a:normAutofit fontScale="90000"/>
          </a:bodyPr>
          <a:lstStyle/>
          <a:p>
            <a:pPr algn="l"/>
            <a:r>
              <a:rPr lang="en-US" b="1" dirty="0">
                <a:latin typeface="Calibri Light" panose="020F0302020204030204" pitchFamily="34" charset="0"/>
                <a:cs typeface="Calibri Light" panose="020F0302020204030204" pitchFamily="34" charset="0"/>
              </a:rPr>
              <a:t>Open &amp; Public Meetings Act Training</a:t>
            </a:r>
            <a:br>
              <a:rPr lang="en-US" b="1"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Dianne Orcutt</a:t>
            </a:r>
            <a:endParaRPr lang="en-US" sz="4000" b="1" dirty="0">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3EC8C241-8DE7-486E-934E-BA0B8D35D38E}"/>
              </a:ext>
            </a:extLst>
          </p:cNvPr>
          <p:cNvSpPr/>
          <p:nvPr/>
        </p:nvSpPr>
        <p:spPr>
          <a:xfrm>
            <a:off x="309447" y="4884235"/>
            <a:ext cx="8525106" cy="369332"/>
          </a:xfrm>
          <a:prstGeom prst="rect">
            <a:avLst/>
          </a:prstGeom>
        </p:spPr>
        <p:txBody>
          <a:bodyPr wrap="square">
            <a:spAutoFit/>
          </a:bodyPr>
          <a:lstStyle/>
          <a:p>
            <a:r>
              <a:rPr lang="en-US" dirty="0">
                <a:hlinkClick r:id="rId4"/>
              </a:rPr>
              <a:t>Link to Open Meetings Training</a:t>
            </a:r>
            <a:endParaRPr lang="en-US" dirty="0"/>
          </a:p>
        </p:txBody>
      </p:sp>
    </p:spTree>
    <p:extLst>
      <p:ext uri="{BB962C8B-B14F-4D97-AF65-F5344CB8AC3E}">
        <p14:creationId xmlns:p14="http://schemas.microsoft.com/office/powerpoint/2010/main" val="263491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82F8F-3212-44D6-915F-6C1A8B9C359E}"/>
              </a:ext>
            </a:extLst>
          </p:cNvPr>
          <p:cNvSpPr>
            <a:spLocks noGrp="1"/>
          </p:cNvSpPr>
          <p:nvPr>
            <p:ph type="ctrTitle"/>
          </p:nvPr>
        </p:nvSpPr>
        <p:spPr/>
        <p:txBody>
          <a:bodyPr>
            <a:normAutofit fontScale="90000"/>
          </a:bodyPr>
          <a:lstStyle/>
          <a:p>
            <a:r>
              <a:rPr lang="en-US" dirty="0">
                <a:latin typeface="Calibri Light" panose="020F0302020204030204" pitchFamily="34" charset="0"/>
                <a:cs typeface="Calibri Light" panose="020F0302020204030204" pitchFamily="34" charset="0"/>
              </a:rPr>
              <a:t>Review Follow-Up Items</a:t>
            </a:r>
            <a:br>
              <a:rPr lang="en-US"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Cherie Root</a:t>
            </a:r>
          </a:p>
        </p:txBody>
      </p:sp>
      <p:graphicFrame>
        <p:nvGraphicFramePr>
          <p:cNvPr id="7" name="Content Placeholder 6">
            <a:extLst>
              <a:ext uri="{FF2B5EF4-FFF2-40B4-BE49-F238E27FC236}">
                <a16:creationId xmlns:a16="http://schemas.microsoft.com/office/drawing/2014/main" id="{09783DB0-C47B-4DDB-B6F0-54B81B13ECAC}"/>
              </a:ext>
            </a:extLst>
          </p:cNvPr>
          <p:cNvGraphicFramePr>
            <a:graphicFrameLocks noGrp="1"/>
          </p:cNvGraphicFramePr>
          <p:nvPr>
            <p:ph idx="1"/>
            <p:extLst>
              <p:ext uri="{D42A27DB-BD31-4B8C-83A1-F6EECF244321}">
                <p14:modId xmlns:p14="http://schemas.microsoft.com/office/powerpoint/2010/main" val="3193115521"/>
              </p:ext>
            </p:extLst>
          </p:nvPr>
        </p:nvGraphicFramePr>
        <p:xfrm>
          <a:off x="531341" y="1748444"/>
          <a:ext cx="8043389" cy="3897531"/>
        </p:xfrm>
        <a:graphic>
          <a:graphicData uri="http://schemas.openxmlformats.org/drawingml/2006/table">
            <a:tbl>
              <a:tblPr firstRow="1" firstCol="1" bandRow="1">
                <a:tableStyleId>{5C22544A-7EE6-4342-B048-85BDC9FD1C3A}</a:tableStyleId>
              </a:tblPr>
              <a:tblGrid>
                <a:gridCol w="5122327">
                  <a:extLst>
                    <a:ext uri="{9D8B030D-6E8A-4147-A177-3AD203B41FA5}">
                      <a16:colId xmlns:a16="http://schemas.microsoft.com/office/drawing/2014/main" val="3661376051"/>
                    </a:ext>
                  </a:extLst>
                </a:gridCol>
                <a:gridCol w="2921062">
                  <a:extLst>
                    <a:ext uri="{9D8B030D-6E8A-4147-A177-3AD203B41FA5}">
                      <a16:colId xmlns:a16="http://schemas.microsoft.com/office/drawing/2014/main" val="674377844"/>
                    </a:ext>
                  </a:extLst>
                </a:gridCol>
              </a:tblGrid>
              <a:tr h="366154">
                <a:tc>
                  <a:txBody>
                    <a:bodyPr/>
                    <a:lstStyle/>
                    <a:p>
                      <a:pPr marL="0" marR="0">
                        <a:lnSpc>
                          <a:spcPct val="107000"/>
                        </a:lnSpc>
                        <a:spcBef>
                          <a:spcPts val="0"/>
                        </a:spcBef>
                        <a:spcAft>
                          <a:spcPts val="0"/>
                        </a:spcAft>
                      </a:pPr>
                      <a:r>
                        <a:rPr lang="en-US" sz="2000" b="1" u="none" dirty="0">
                          <a:solidFill>
                            <a:schemeClr val="tx1"/>
                          </a:solidFill>
                          <a:effectLst/>
                          <a:latin typeface="Calibri Light" panose="020F0302020204030204" pitchFamily="34" charset="0"/>
                        </a:rPr>
                        <a:t>TASK</a:t>
                      </a:r>
                      <a:endParaRPr lang="en-US" sz="2000" b="1" u="none"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b="1" u="none" dirty="0">
                          <a:solidFill>
                            <a:schemeClr val="tx1"/>
                          </a:solidFill>
                          <a:effectLst/>
                          <a:latin typeface="Calibri Light" panose="020F0302020204030204" pitchFamily="34" charset="0"/>
                        </a:rPr>
                        <a:t>RESPONSIBLE</a:t>
                      </a:r>
                      <a:endParaRPr lang="en-US" sz="2000" b="1" u="none"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7549706"/>
                  </a:ext>
                </a:extLst>
              </a:tr>
              <a:tr h="374196">
                <a:tc>
                  <a:txBody>
                    <a:bodyPr/>
                    <a:lstStyle/>
                    <a:p>
                      <a:pPr marL="0" marR="0" indent="0">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Windows 7 Replacement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Solution Working Group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035904"/>
                  </a:ext>
                </a:extLst>
              </a:tr>
              <a:tr h="371661">
                <a:tc>
                  <a:txBody>
                    <a:bodyPr/>
                    <a:lstStyle/>
                    <a:p>
                      <a:pPr marL="0" marR="0" indent="0" algn="l" defTabSz="457200" rtl="0" eaLnBrk="1" latinLnBrk="0" hangingPunct="1">
                        <a:lnSpc>
                          <a:spcPct val="107000"/>
                        </a:lnSpc>
                        <a:spcBef>
                          <a:spcPts val="0"/>
                        </a:spcBef>
                        <a:spcAft>
                          <a:spcPts val="0"/>
                        </a:spcAft>
                        <a:buFont typeface="+mj-lt"/>
                        <a:buNone/>
                      </a:pPr>
                      <a:r>
                        <a:rPr lang="en-US" sz="2000" b="0" kern="120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County-Wide Technology FTE Map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457200" rtl="0" eaLnBrk="1" latinLnBrk="0" hangingPunct="1">
                        <a:lnSpc>
                          <a:spcPct val="107000"/>
                        </a:lnSpc>
                        <a:spcBef>
                          <a:spcPts val="0"/>
                        </a:spcBef>
                        <a:spcAft>
                          <a:spcPts val="0"/>
                        </a:spcAft>
                        <a:buFont typeface="+mj-lt"/>
                        <a:buNone/>
                      </a:pPr>
                      <a:r>
                        <a:rPr lang="en-US" sz="2000" b="0" kern="1200" dirty="0">
                          <a:solidFill>
                            <a:schemeClr val="tx1"/>
                          </a:solidFill>
                          <a:effectLst/>
                          <a:latin typeface="Calibri Light" panose="020F0302020204030204" pitchFamily="34" charset="0"/>
                          <a:ea typeface="Verdana" panose="020B0604030504040204" pitchFamily="34" charset="0"/>
                          <a:cs typeface="Times New Roman" panose="02020603050405020304" pitchFamily="18" charset="0"/>
                        </a:rPr>
                        <a:t>IT &amp; HR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216287310"/>
                  </a:ext>
                </a:extLst>
              </a:tr>
              <a:tr h="462608">
                <a:tc>
                  <a:txBody>
                    <a:bodyPr/>
                    <a:lstStyle/>
                    <a:p>
                      <a:pPr marL="0" marR="0" indent="0">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SharePoint Document Management Update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Lee Wilstead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33484"/>
                  </a:ext>
                </a:extLst>
              </a:tr>
              <a:tr h="412139">
                <a:tc>
                  <a:txBody>
                    <a:bodyPr/>
                    <a:lstStyle/>
                    <a:p>
                      <a:pPr marL="0" marR="0" indent="0">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County-Wide Website Redesign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Javaid Lal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15290"/>
                  </a:ext>
                </a:extLst>
              </a:tr>
              <a:tr h="412139">
                <a:tc>
                  <a:txBody>
                    <a:bodyPr/>
                    <a:lstStyle/>
                    <a:p>
                      <a:pPr marL="0" marR="0" indent="0">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Voting System &amp; Equipment Update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Jerome Battle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0032637"/>
                  </a:ext>
                </a:extLst>
              </a:tr>
              <a:tr h="749317">
                <a:tc>
                  <a:txBody>
                    <a:bodyPr/>
                    <a:lstStyle/>
                    <a:p>
                      <a:pPr marL="0" marR="0" indent="0" algn="l">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Journal Technologies Incorporated (JTI) SWG Discussion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Tyler Andrus &amp; Brandon Allgier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112048407"/>
                  </a:ext>
                </a:extLst>
              </a:tr>
              <a:tr h="749317">
                <a:tc>
                  <a:txBody>
                    <a:bodyPr/>
                    <a:lstStyle/>
                    <a:p>
                      <a:pPr marL="0" marR="0" indent="0" algn="l">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Data Working Group Update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Javaid Lal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7574078"/>
                  </a:ext>
                </a:extLst>
              </a:tr>
            </a:tbl>
          </a:graphicData>
        </a:graphic>
      </p:graphicFrame>
      <p:graphicFrame>
        <p:nvGraphicFramePr>
          <p:cNvPr id="5" name="Content Placeholder 6">
            <a:extLst>
              <a:ext uri="{FF2B5EF4-FFF2-40B4-BE49-F238E27FC236}">
                <a16:creationId xmlns:a16="http://schemas.microsoft.com/office/drawing/2014/main" id="{B7E627EB-6AD1-4288-B542-43509591A748}"/>
              </a:ext>
            </a:extLst>
          </p:cNvPr>
          <p:cNvGraphicFramePr>
            <a:graphicFrameLocks/>
          </p:cNvGraphicFramePr>
          <p:nvPr>
            <p:extLst>
              <p:ext uri="{D42A27DB-BD31-4B8C-83A1-F6EECF244321}">
                <p14:modId xmlns:p14="http://schemas.microsoft.com/office/powerpoint/2010/main" val="216698480"/>
              </p:ext>
            </p:extLst>
          </p:nvPr>
        </p:nvGraphicFramePr>
        <p:xfrm>
          <a:off x="461913" y="5811585"/>
          <a:ext cx="1630512" cy="934974"/>
        </p:xfrm>
        <a:graphic>
          <a:graphicData uri="http://schemas.openxmlformats.org/drawingml/2006/table">
            <a:tbl>
              <a:tblPr firstRow="1" firstCol="1" bandRow="1">
                <a:tableStyleId>{5C22544A-7EE6-4342-B048-85BDC9FD1C3A}</a:tableStyleId>
              </a:tblPr>
              <a:tblGrid>
                <a:gridCol w="1630512">
                  <a:extLst>
                    <a:ext uri="{9D8B030D-6E8A-4147-A177-3AD203B41FA5}">
                      <a16:colId xmlns:a16="http://schemas.microsoft.com/office/drawing/2014/main" val="3661376051"/>
                    </a:ext>
                  </a:extLst>
                </a:gridCol>
              </a:tblGrid>
              <a:tr h="250819">
                <a:tc>
                  <a:txBody>
                    <a:bodyPr/>
                    <a:lstStyle/>
                    <a:p>
                      <a:pPr marL="0" marR="0" indent="0" algn="l" defTabSz="457200" rtl="0" eaLnBrk="1" latinLnBrk="0" hangingPunct="1">
                        <a:lnSpc>
                          <a:spcPct val="107000"/>
                        </a:lnSpc>
                        <a:spcBef>
                          <a:spcPts val="0"/>
                        </a:spcBef>
                        <a:spcAft>
                          <a:spcPts val="0"/>
                        </a:spcAft>
                        <a:buFont typeface="+mj-lt"/>
                        <a:buNone/>
                      </a:pPr>
                      <a:r>
                        <a:rPr lang="en-US" sz="2000" b="0" kern="120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In-Process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216287310"/>
                  </a:ext>
                </a:extLst>
              </a:tr>
              <a:tr h="282319">
                <a:tc>
                  <a:txBody>
                    <a:bodyPr/>
                    <a:lstStyle/>
                    <a:p>
                      <a:pPr marL="0" marR="0" indent="0">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Separate Slide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15290"/>
                  </a:ext>
                </a:extLst>
              </a:tr>
              <a:tr h="282319">
                <a:tc>
                  <a:txBody>
                    <a:bodyPr/>
                    <a:lstStyle/>
                    <a:p>
                      <a:pPr marL="0" marR="0" indent="0" algn="l">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Complete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69900359"/>
                  </a:ext>
                </a:extLst>
              </a:tr>
            </a:tbl>
          </a:graphicData>
        </a:graphic>
      </p:graphicFrame>
    </p:spTree>
    <p:extLst>
      <p:ext uri="{BB962C8B-B14F-4D97-AF65-F5344CB8AC3E}">
        <p14:creationId xmlns:p14="http://schemas.microsoft.com/office/powerpoint/2010/main" val="566293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D4AD-F1C7-4438-9C16-9F9A8BDCEC2C}"/>
              </a:ext>
            </a:extLst>
          </p:cNvPr>
          <p:cNvSpPr>
            <a:spLocks noGrp="1"/>
          </p:cNvSpPr>
          <p:nvPr>
            <p:ph type="ctrTitle"/>
          </p:nvPr>
        </p:nvSpPr>
        <p:spPr/>
        <p:txBody>
          <a:bodyPr>
            <a:normAutofit fontScale="90000"/>
          </a:bodyPr>
          <a:lstStyle/>
          <a:p>
            <a:r>
              <a:rPr lang="en-US" dirty="0">
                <a:latin typeface="Calibri Light" panose="020F0302020204030204" pitchFamily="34" charset="0"/>
                <a:cs typeface="Calibri Light" panose="020F0302020204030204" pitchFamily="34" charset="0"/>
              </a:rPr>
              <a:t>SharePoint Document Management</a:t>
            </a:r>
            <a:br>
              <a:rPr lang="en-US" dirty="0"/>
            </a:br>
            <a:r>
              <a:rPr lang="en-US" sz="4000" dirty="0">
                <a:latin typeface="Calibri Light" panose="020F0302020204030204" pitchFamily="34" charset="0"/>
                <a:cs typeface="Calibri Light" panose="020F0302020204030204" pitchFamily="34" charset="0"/>
              </a:rPr>
              <a:t>Lee Wilstead</a:t>
            </a:r>
            <a:endParaRPr lang="en-US" sz="4000" dirty="0">
              <a:highlight>
                <a:srgbClr val="FFFF00"/>
              </a:highlight>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1A78A0FF-78ED-4BAB-B408-3EAFA05C99D3}"/>
              </a:ext>
            </a:extLst>
          </p:cNvPr>
          <p:cNvSpPr>
            <a:spLocks noGrp="1"/>
          </p:cNvSpPr>
          <p:nvPr>
            <p:ph type="subTitle" idx="1"/>
          </p:nvPr>
        </p:nvSpPr>
        <p:spPr>
          <a:xfrm>
            <a:off x="308853" y="1886186"/>
            <a:ext cx="8526294" cy="1568213"/>
          </a:xfrm>
        </p:spPr>
        <p:txBody>
          <a:bodyPr vert="horz" lIns="0" tIns="0" rIns="0" bIns="0" rtlCol="0" anchor="t">
            <a:normAutofit/>
          </a:bodyPr>
          <a:lstStyle/>
          <a:p>
            <a:pPr marL="685800" indent="-685800">
              <a:buFont typeface="Arial" panose="020B0604020202020204" pitchFamily="34" charset="0"/>
              <a:buChar char="•"/>
            </a:pPr>
            <a:r>
              <a:rPr lang="en-US" sz="2500" b="0" dirty="0">
                <a:latin typeface="Calibri Light"/>
                <a:cs typeface="Calibri Light"/>
                <a:hlinkClick r:id="rId3">
                  <a:extLst>
                    <a:ext uri="{A12FA001-AC4F-418D-AE19-62706E023703}">
                      <ahyp:hlinkClr xmlns:ahyp="http://schemas.microsoft.com/office/drawing/2018/hyperlinkcolor" val="tx"/>
                    </a:ext>
                  </a:extLst>
                </a:hlinkClick>
              </a:rPr>
              <a:t>Libraries in Production</a:t>
            </a:r>
            <a:r>
              <a:rPr lang="en-US" sz="2500" b="0" dirty="0">
                <a:latin typeface="Calibri Light"/>
                <a:cs typeface="Calibri Light"/>
              </a:rPr>
              <a:t> – 18 of 70 (26%)</a:t>
            </a:r>
          </a:p>
          <a:p>
            <a:pPr marL="685800" indent="-685800">
              <a:buFont typeface="Arial" panose="020B0604020202020204" pitchFamily="34" charset="0"/>
              <a:buChar char="•"/>
            </a:pPr>
            <a:endParaRPr lang="en-US" sz="4500" b="0" dirty="0">
              <a:latin typeface="Calibri Light"/>
              <a:cs typeface="Calibri Light"/>
            </a:endParaRPr>
          </a:p>
        </p:txBody>
      </p:sp>
      <p:pic>
        <p:nvPicPr>
          <p:cNvPr id="4" name="Picture 3">
            <a:extLst>
              <a:ext uri="{FF2B5EF4-FFF2-40B4-BE49-F238E27FC236}">
                <a16:creationId xmlns:a16="http://schemas.microsoft.com/office/drawing/2014/main" id="{5E2C2F60-E6EF-4E2B-B695-16B08D23CF51}"/>
              </a:ext>
            </a:extLst>
          </p:cNvPr>
          <p:cNvPicPr>
            <a:picLocks noChangeAspect="1"/>
          </p:cNvPicPr>
          <p:nvPr/>
        </p:nvPicPr>
        <p:blipFill>
          <a:blip r:embed="rId4"/>
          <a:stretch>
            <a:fillRect/>
          </a:stretch>
        </p:blipFill>
        <p:spPr>
          <a:xfrm>
            <a:off x="1158437" y="2745721"/>
            <a:ext cx="6827125" cy="3219820"/>
          </a:xfrm>
          <a:prstGeom prst="rect">
            <a:avLst/>
          </a:prstGeom>
        </p:spPr>
      </p:pic>
    </p:spTree>
    <p:extLst>
      <p:ext uri="{BB962C8B-B14F-4D97-AF65-F5344CB8AC3E}">
        <p14:creationId xmlns:p14="http://schemas.microsoft.com/office/powerpoint/2010/main" val="175421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D4AD-F1C7-4438-9C16-9F9A8BDCEC2C}"/>
              </a:ext>
            </a:extLst>
          </p:cNvPr>
          <p:cNvSpPr>
            <a:spLocks noGrp="1"/>
          </p:cNvSpPr>
          <p:nvPr>
            <p:ph type="ctrTitle"/>
          </p:nvPr>
        </p:nvSpPr>
        <p:spPr/>
        <p:txBody>
          <a:bodyPr>
            <a:normAutofit fontScale="90000"/>
          </a:bodyPr>
          <a:lstStyle/>
          <a:p>
            <a:r>
              <a:rPr lang="en-US" dirty="0">
                <a:latin typeface="Calibri Light" panose="020F0302020204030204" pitchFamily="34" charset="0"/>
                <a:cs typeface="Calibri Light" panose="020F0302020204030204" pitchFamily="34" charset="0"/>
              </a:rPr>
              <a:t>SharePoint Document Management</a:t>
            </a:r>
            <a:br>
              <a:rPr lang="en-US" dirty="0"/>
            </a:br>
            <a:r>
              <a:rPr lang="en-US" sz="4000" dirty="0">
                <a:latin typeface="Calibri Light" panose="020F0302020204030204" pitchFamily="34" charset="0"/>
                <a:cs typeface="Calibri Light" panose="020F0302020204030204" pitchFamily="34" charset="0"/>
              </a:rPr>
              <a:t>Lee Wilstead</a:t>
            </a:r>
            <a:endParaRPr lang="en-US" sz="4000" dirty="0">
              <a:highlight>
                <a:srgbClr val="FFFF00"/>
              </a:highlight>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1A78A0FF-78ED-4BAB-B408-3EAFA05C99D3}"/>
              </a:ext>
            </a:extLst>
          </p:cNvPr>
          <p:cNvSpPr>
            <a:spLocks noGrp="1"/>
          </p:cNvSpPr>
          <p:nvPr>
            <p:ph type="subTitle" idx="1"/>
          </p:nvPr>
        </p:nvSpPr>
        <p:spPr>
          <a:xfrm>
            <a:off x="308853" y="1965209"/>
            <a:ext cx="8526294" cy="4698459"/>
          </a:xfrm>
        </p:spPr>
        <p:txBody>
          <a:bodyPr vert="horz" lIns="0" tIns="0" rIns="0" bIns="0" rtlCol="0" anchor="t">
            <a:normAutofit fontScale="55000" lnSpcReduction="20000"/>
          </a:bodyPr>
          <a:lstStyle/>
          <a:p>
            <a:pPr marL="685800" indent="-685800">
              <a:buFont typeface="Arial" panose="020B0604020202020204" pitchFamily="34" charset="0"/>
              <a:buChar char="•"/>
            </a:pPr>
            <a:r>
              <a:rPr lang="en-US" sz="4500" b="0" dirty="0">
                <a:latin typeface="Calibri Light"/>
                <a:cs typeface="Calibri Light"/>
                <a:hlinkClick r:id="rId3">
                  <a:extLst>
                    <a:ext uri="{A12FA001-AC4F-418D-AE19-62706E023703}">
                      <ahyp:hlinkClr xmlns:ahyp="http://schemas.microsoft.com/office/drawing/2018/hyperlinkcolor" val="tx"/>
                    </a:ext>
                  </a:extLst>
                </a:hlinkClick>
              </a:rPr>
              <a:t>Libraries in Production</a:t>
            </a:r>
            <a:r>
              <a:rPr lang="en-US" sz="4500" b="0" dirty="0">
                <a:latin typeface="Calibri Light"/>
                <a:cs typeface="Calibri Light"/>
              </a:rPr>
              <a:t> – 18 of 70 (26%)</a:t>
            </a:r>
          </a:p>
          <a:p>
            <a:pPr marL="685800" indent="-685800">
              <a:buFont typeface="Arial" panose="020B0604020202020204" pitchFamily="34" charset="0"/>
              <a:buChar char="•"/>
            </a:pPr>
            <a:endParaRPr lang="en-US" sz="4500" b="0" dirty="0">
              <a:latin typeface="Calibri Light"/>
              <a:cs typeface="Calibri Light"/>
            </a:endParaRPr>
          </a:p>
          <a:p>
            <a:pPr marL="685800" indent="-685800">
              <a:buFont typeface="Arial" panose="020B0604020202020204" pitchFamily="34" charset="0"/>
              <a:buChar char="•"/>
            </a:pPr>
            <a:r>
              <a:rPr lang="en-US" sz="4500" b="0" dirty="0">
                <a:latin typeface="Calibri Light"/>
                <a:cs typeface="Calibri Light"/>
              </a:rPr>
              <a:t>Search feature deployed – March 4, 2020</a:t>
            </a:r>
            <a:endParaRPr lang="en-US" dirty="0"/>
          </a:p>
          <a:p>
            <a:pPr marL="1143000" lvl="2" indent="-685800" algn="l">
              <a:buFont typeface="Arial" panose="020B0604020202020204" pitchFamily="34" charset="0"/>
              <a:buChar char="•"/>
            </a:pPr>
            <a:r>
              <a:rPr lang="en-US" sz="3600" dirty="0">
                <a:latin typeface="Calibri Light"/>
                <a:cs typeface="Calibri Light"/>
              </a:rPr>
              <a:t>User Acceptance Testing with </a:t>
            </a:r>
            <a:r>
              <a:rPr lang="en-US" sz="3600" b="0" dirty="0">
                <a:latin typeface="Calibri Light"/>
                <a:cs typeface="Calibri Light"/>
              </a:rPr>
              <a:t>Treasurer / Auditor / Surveyor</a:t>
            </a:r>
          </a:p>
          <a:p>
            <a:pPr marL="0" lvl="1" algn="l"/>
            <a:endParaRPr lang="en-US" sz="4500" b="0" dirty="0">
              <a:latin typeface="Calibri Light"/>
              <a:cs typeface="Calibri Light"/>
            </a:endParaRPr>
          </a:p>
          <a:p>
            <a:pPr marL="685800" indent="-685800">
              <a:buFont typeface="Arial" panose="020B0604020202020204" pitchFamily="34" charset="0"/>
              <a:buChar char="•"/>
            </a:pPr>
            <a:r>
              <a:rPr lang="en-US" sz="4500" b="0" dirty="0">
                <a:latin typeface="Calibri Light"/>
                <a:cs typeface="Calibri Light"/>
              </a:rPr>
              <a:t>Scan feature to be deployed – NLT May 31, 2020</a:t>
            </a:r>
          </a:p>
          <a:p>
            <a:pPr marL="685800" indent="-685800">
              <a:buFont typeface="Arial" panose="020B0604020202020204" pitchFamily="34" charset="0"/>
              <a:buChar char="•"/>
            </a:pPr>
            <a:endParaRPr lang="en-US" sz="4500" b="0" dirty="0">
              <a:latin typeface="Calibri Light"/>
              <a:cs typeface="Calibri Light"/>
            </a:endParaRPr>
          </a:p>
          <a:p>
            <a:pPr marL="685800" indent="-685800">
              <a:buFont typeface="Arial" panose="020B0604020202020204" pitchFamily="34" charset="0"/>
              <a:buChar char="•"/>
            </a:pPr>
            <a:r>
              <a:rPr lang="en-US" sz="4500" b="0" dirty="0">
                <a:latin typeface="Calibri Light"/>
                <a:cs typeface="Calibri Light"/>
              </a:rPr>
              <a:t>Custom Scan features to be developed</a:t>
            </a:r>
          </a:p>
          <a:p>
            <a:pPr marL="1143000" lvl="2" indent="-685800" algn="l">
              <a:buFont typeface="Arial" panose="020B0604020202020204" pitchFamily="34" charset="0"/>
              <a:buChar char="•"/>
            </a:pPr>
            <a:r>
              <a:rPr lang="en-US" sz="3600" b="0" dirty="0">
                <a:latin typeface="Calibri Light"/>
                <a:cs typeface="Calibri Light"/>
              </a:rPr>
              <a:t>Bar Code</a:t>
            </a:r>
          </a:p>
          <a:p>
            <a:pPr marL="1143000" lvl="2" indent="-685800" algn="l">
              <a:buFont typeface="Arial" panose="020B0604020202020204" pitchFamily="34" charset="0"/>
              <a:buChar char="•"/>
            </a:pPr>
            <a:r>
              <a:rPr lang="en-US" sz="3600" b="0" dirty="0">
                <a:latin typeface="Calibri Light"/>
                <a:cs typeface="Calibri Light"/>
              </a:rPr>
              <a:t>Zone Scan</a:t>
            </a:r>
          </a:p>
          <a:p>
            <a:pPr marL="1143000" lvl="2" indent="-685800" algn="l">
              <a:buFont typeface="Arial" panose="020B0604020202020204" pitchFamily="34" charset="0"/>
              <a:buChar char="•"/>
            </a:pPr>
            <a:r>
              <a:rPr lang="en-US" sz="3600" dirty="0">
                <a:latin typeface="Calibri Light"/>
                <a:cs typeface="Calibri Light"/>
              </a:rPr>
              <a:t>Streamlining of Online Tax Appeal</a:t>
            </a:r>
            <a:endParaRPr lang="en-US" sz="3600" b="0" dirty="0">
              <a:latin typeface="Calibri Light"/>
              <a:cs typeface="Calibri Light"/>
            </a:endParaRPr>
          </a:p>
          <a:p>
            <a:pPr marL="1143000" lvl="2" indent="-685800" algn="l">
              <a:buFont typeface="Arial" panose="020B0604020202020204" pitchFamily="34" charset="0"/>
              <a:buChar char="•"/>
            </a:pPr>
            <a:endParaRPr lang="en-US" sz="4500" b="0" dirty="0">
              <a:latin typeface="Calibri Light"/>
              <a:cs typeface="Calibri Light"/>
            </a:endParaRPr>
          </a:p>
          <a:p>
            <a:pPr marL="685800" lvl="1" indent="-685800" algn="l">
              <a:buFont typeface="Arial" panose="020B0604020202020204" pitchFamily="34" charset="0"/>
              <a:buChar char="•"/>
            </a:pPr>
            <a:r>
              <a:rPr lang="en-US" sz="4500" b="0" dirty="0">
                <a:latin typeface="Calibri Light"/>
                <a:cs typeface="Calibri Light"/>
              </a:rPr>
              <a:t>Weekly Sponsor Update Meetings</a:t>
            </a:r>
          </a:p>
          <a:p>
            <a:pPr marL="1143000" lvl="2" indent="-685800">
              <a:buFont typeface="Arial" panose="020B0604020202020204" pitchFamily="34" charset="0"/>
              <a:buChar char="•"/>
            </a:pPr>
            <a:endParaRPr lang="en-US" sz="3800" dirty="0">
              <a:latin typeface="Calibri Light"/>
              <a:cs typeface="Calibri Light"/>
            </a:endParaRPr>
          </a:p>
          <a:p>
            <a:endParaRPr lang="en-US" dirty="0"/>
          </a:p>
          <a:p>
            <a:endParaRPr lang="en-US" dirty="0"/>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956715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34BA58F1622F468EE2018E1AEAAD0A" ma:contentTypeVersion="1" ma:contentTypeDescription="Create a new document." ma:contentTypeScope="" ma:versionID="4745a3c8837d9eabe269f7951f942a55">
  <xsd:schema xmlns:xsd="http://www.w3.org/2001/XMLSchema" xmlns:xs="http://www.w3.org/2001/XMLSchema" xmlns:p="http://schemas.microsoft.com/office/2006/metadata/properties" xmlns:ns2="3915c50f-9a23-4617-a8cb-885ee2479ef0" targetNamespace="http://schemas.microsoft.com/office/2006/metadata/properties" ma:root="true" ma:fieldsID="648be1671518a9dd493d5a71769bc079" ns2:_="">
    <xsd:import namespace="3915c50f-9a23-4617-a8cb-885ee2479e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5c50f-9a23-4617-a8cb-885ee2479e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915c50f-9a23-4617-a8cb-885ee2479ef0">
      <UserInfo>
        <DisplayName>Ginger K. Watts</DisplayName>
        <AccountId>110</AccountId>
        <AccountType/>
      </UserInfo>
      <UserInfo>
        <DisplayName>Cherie Root</DisplayName>
        <AccountId>414</AccountId>
        <AccountType/>
      </UserInfo>
      <UserInfo>
        <DisplayName>Zachary Posner</DisplayName>
        <AccountId>575</AccountId>
        <AccountType/>
      </UserInfo>
    </SharedWithUsers>
  </documentManagement>
</p:properties>
</file>

<file path=customXml/itemProps1.xml><?xml version="1.0" encoding="utf-8"?>
<ds:datastoreItem xmlns:ds="http://schemas.openxmlformats.org/officeDocument/2006/customXml" ds:itemID="{43ABB9C7-F630-45A8-BAB5-B5C50DA29B31}">
  <ds:schemaRefs>
    <ds:schemaRef ds:uri="http://schemas.microsoft.com/sharepoint/v3/contenttype/forms"/>
  </ds:schemaRefs>
</ds:datastoreItem>
</file>

<file path=customXml/itemProps2.xml><?xml version="1.0" encoding="utf-8"?>
<ds:datastoreItem xmlns:ds="http://schemas.openxmlformats.org/officeDocument/2006/customXml" ds:itemID="{677D9EBD-8733-4EE3-B874-6DEC609EF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5c50f-9a23-4617-a8cb-885ee2479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E2261F-1F81-4EEF-93BB-90A49E2712D5}">
  <ds:schemaRefs>
    <ds:schemaRef ds:uri="http://purl.org/dc/elements/1.1/"/>
    <ds:schemaRef ds:uri="http://schemas.microsoft.com/office/2006/metadata/properties"/>
    <ds:schemaRef ds:uri="http://purl.org/dc/terms/"/>
    <ds:schemaRef ds:uri="http://schemas.microsoft.com/office/2006/documentManagement/types"/>
    <ds:schemaRef ds:uri="3915c50f-9a23-4617-a8cb-885ee2479ef0"/>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730</TotalTime>
  <Words>4044</Words>
  <Application>Microsoft Office PowerPoint</Application>
  <PresentationFormat>On-screen Show (4:3)</PresentationFormat>
  <Paragraphs>720</Paragraphs>
  <Slides>55</Slides>
  <Notes>44</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5" baseType="lpstr">
      <vt:lpstr>Arial</vt:lpstr>
      <vt:lpstr>Arial Black</vt:lpstr>
      <vt:lpstr>Calibri</vt:lpstr>
      <vt:lpstr>Calibri Light</vt:lpstr>
      <vt:lpstr>Century Gothic</vt:lpstr>
      <vt:lpstr>Courier New</vt:lpstr>
      <vt:lpstr>Symbol</vt:lpstr>
      <vt:lpstr>Times New Roman</vt:lpstr>
      <vt:lpstr>Office Theme</vt:lpstr>
      <vt:lpstr>Worksheet</vt:lpstr>
      <vt:lpstr>PowerPoint Presentation</vt:lpstr>
      <vt:lpstr>Remote Meeting Instructions Phil Martinez </vt:lpstr>
      <vt:lpstr>Agenda  </vt:lpstr>
      <vt:lpstr>Public Comments Chair</vt:lpstr>
      <vt:lpstr>Approve Minutes Chair</vt:lpstr>
      <vt:lpstr>Open &amp; Public Meetings Act Training Dianne Orcutt</vt:lpstr>
      <vt:lpstr>Review Follow-Up Items Cherie Root</vt:lpstr>
      <vt:lpstr>SharePoint Document Management Lee Wilstead</vt:lpstr>
      <vt:lpstr>SharePoint Document Management Lee Wilstead</vt:lpstr>
      <vt:lpstr>PowerPoint Presentation</vt:lpstr>
      <vt:lpstr>PowerPoint Presentation</vt:lpstr>
      <vt:lpstr>County-Wide Website Redesign Megan Hillyard</vt:lpstr>
      <vt:lpstr>Data Working Group Update Javaid Lal, Beth Graham, &amp; Jeff Eason </vt:lpstr>
      <vt:lpstr>Data Governance Working Group Update</vt:lpstr>
      <vt:lpstr>Data Governance Working Group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Gov Working Group Survey</vt:lpstr>
      <vt:lpstr>SD-HIVE: Social Determinants of Health Integrated Virtual Exchange</vt:lpstr>
      <vt:lpstr>Project: Develop an integrated data infrastructure  to detect emerging drug threats and save lives</vt:lpstr>
      <vt:lpstr>PowerPoint Presentation</vt:lpstr>
      <vt:lpstr>PowerPoint Presentation</vt:lpstr>
      <vt:lpstr>PowerPoint Presentation</vt:lpstr>
      <vt:lpstr>PowerPoint Presentation</vt:lpstr>
      <vt:lpstr>PowerPoint Presentation</vt:lpstr>
      <vt:lpstr>Next Steps &amp; Action Items</vt:lpstr>
      <vt:lpstr>Voting System &amp; Election Equipment   - Pam Tueller &amp; Lannie Chapman</vt:lpstr>
      <vt:lpstr>Providers for Election Equipment &amp; System</vt:lpstr>
      <vt:lpstr>State of Utah’s Election Environment</vt:lpstr>
      <vt:lpstr>Salt Lake County Election Division Prefers Dominion</vt:lpstr>
      <vt:lpstr>County IT Reviewed Dominion and ES&amp;S</vt:lpstr>
      <vt:lpstr> Place Order &amp; Sign Contract  Expect Delivery - December  2020  Receive and Test Equipment  Update Election Procedures  Use in 2021 Municipal Elections</vt:lpstr>
      <vt:lpstr>IT – COVID-19 Lessons Learned Zach Posner</vt:lpstr>
      <vt:lpstr>Budget Update Cherie Root </vt:lpstr>
      <vt:lpstr>Policy Updates Mark Evans  </vt:lpstr>
      <vt:lpstr>New IT Standards  </vt:lpstr>
      <vt:lpstr>New IT Standards  </vt:lpstr>
      <vt:lpstr>PowerPoint Presentation</vt:lpstr>
      <vt:lpstr>PowerPoint Presentation</vt:lpstr>
      <vt:lpstr>Working Groups – Milestone Chart –  Zach Posner </vt:lpstr>
      <vt:lpstr>IT Working Group Updates </vt:lpstr>
      <vt:lpstr>Windows 7 Replacement Update – Brandon Allgier  </vt:lpstr>
      <vt:lpstr>Glossary Update    Trevor Hebditch   </vt:lpstr>
      <vt:lpstr>Communication Items - Mayor and Council Zach Posner &amp; Chair  1. Voting Equipment 2. Policy 1400-7 </vt:lpstr>
      <vt:lpstr>Meeting Schedule For 2020 Kristine Pepin  </vt:lpstr>
      <vt:lpstr>Review Action Items Kristine Pepin</vt:lpstr>
      <vt:lpstr>Thank</vt:lpstr>
      <vt:lpstr>Agenda  </vt:lpstr>
      <vt:lpstr>TO-DO List  </vt:lpstr>
      <vt:lpstr>Journal Technologies (JTI)  Needs Updating   - Case Management Support for live system - Funding by agency -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Jolley</dc:creator>
  <cp:lastModifiedBy>Tony Jolley</cp:lastModifiedBy>
  <cp:revision>29</cp:revision>
  <dcterms:created xsi:type="dcterms:W3CDTF">2020-03-11T16:34:17Z</dcterms:created>
  <dcterms:modified xsi:type="dcterms:W3CDTF">2020-05-26T21:06:10Z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0x0101006434BA58F1622F468EE2018E1AEAAD0A</vt:lpwstr>
  </property>
</Properties>
</file>