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1"/>
  </p:notesMasterIdLst>
  <p:sldIdLst>
    <p:sldId id="256" r:id="rId5"/>
    <p:sldId id="263" r:id="rId6"/>
    <p:sldId id="259" r:id="rId7"/>
    <p:sldId id="530" r:id="rId8"/>
    <p:sldId id="413" r:id="rId9"/>
    <p:sldId id="460" r:id="rId10"/>
    <p:sldId id="485" r:id="rId11"/>
    <p:sldId id="540" r:id="rId12"/>
    <p:sldId id="383" r:id="rId13"/>
    <p:sldId id="456" r:id="rId14"/>
    <p:sldId id="484" r:id="rId15"/>
    <p:sldId id="537" r:id="rId16"/>
    <p:sldId id="497" r:id="rId17"/>
    <p:sldId id="536" r:id="rId18"/>
    <p:sldId id="538" r:id="rId19"/>
    <p:sldId id="539" r:id="rId20"/>
    <p:sldId id="532" r:id="rId21"/>
    <p:sldId id="340" r:id="rId22"/>
    <p:sldId id="286" r:id="rId23"/>
    <p:sldId id="375" r:id="rId24"/>
    <p:sldId id="491" r:id="rId25"/>
    <p:sldId id="262" r:id="rId26"/>
    <p:sldId id="257" r:id="rId27"/>
    <p:sldId id="258" r:id="rId28"/>
    <p:sldId id="260" r:id="rId29"/>
    <p:sldId id="541" r:id="rId30"/>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8CAA"/>
    <a:srgbClr val="BFBFBF"/>
    <a:srgbClr val="D8D0C0"/>
    <a:srgbClr val="8D1B40"/>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825" autoAdjust="0"/>
    <p:restoredTop sz="77297" autoAdjust="0"/>
  </p:normalViewPr>
  <p:slideViewPr>
    <p:cSldViewPr snapToGrid="0">
      <p:cViewPr varScale="1">
        <p:scale>
          <a:sx n="98" d="100"/>
          <a:sy n="98" d="100"/>
        </p:scale>
        <p:origin x="276"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4A40DA-EC71-41DF-8272-BD9F8E88B0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57077D03-235E-47BD-82D1-1E65B474E4B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7361E411-A5FE-42D4-B67D-8D6DB32BB9B4}" type="datetimeFigureOut">
              <a:rPr lang="en-US"/>
              <a:pPr>
                <a:defRPr/>
              </a:pPr>
              <a:t>10/22/2020</a:t>
            </a:fld>
            <a:endParaRPr lang="en-US"/>
          </a:p>
        </p:txBody>
      </p:sp>
      <p:sp>
        <p:nvSpPr>
          <p:cNvPr id="4" name="Slide Image Placeholder 3">
            <a:extLst>
              <a:ext uri="{FF2B5EF4-FFF2-40B4-BE49-F238E27FC236}">
                <a16:creationId xmlns:a16="http://schemas.microsoft.com/office/drawing/2014/main" id="{315B9286-8C0D-4A2D-A937-398F287AF9A7}"/>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0CD684E-DA12-4A39-BDA1-7605D06C453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A386AA1-7E0D-43A0-8233-7EF58213359A}"/>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70EF4548-42AE-4838-BD8F-29C346BADD2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3E0ABDC9-0161-44D8-89D3-FF1ADF35994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rshipley@slco.org"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5AFBA12D-9A0C-456F-8023-BB82C77A4E10}"/>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C516CFD3-E632-4842-8BED-E794162607A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Remember to record meeting</a:t>
            </a:r>
          </a:p>
        </p:txBody>
      </p:sp>
      <p:sp>
        <p:nvSpPr>
          <p:cNvPr id="35844" name="Slide Number Placeholder 3">
            <a:extLst>
              <a:ext uri="{FF2B5EF4-FFF2-40B4-BE49-F238E27FC236}">
                <a16:creationId xmlns:a16="http://schemas.microsoft.com/office/drawing/2014/main" id="{7A99720A-6FFB-498E-9D27-794155988A4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EC58DB8-AFFF-4CC7-B491-30D26BD9291E}" type="slidenum">
              <a:rPr lang="en-US" altLang="en-US"/>
              <a:pPr fontAlgn="base">
                <a:spcBef>
                  <a:spcPct val="0"/>
                </a:spcBef>
                <a:spcAft>
                  <a:spcPct val="0"/>
                </a:spcAft>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F5C8AD2-1384-4D3F-A503-CFBCB343EB1A}"/>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7FE8A0CB-D399-4236-8336-54BE50F1DC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a:p>
        </p:txBody>
      </p:sp>
      <p:sp>
        <p:nvSpPr>
          <p:cNvPr id="56324" name="Slide Number Placeholder 3">
            <a:extLst>
              <a:ext uri="{FF2B5EF4-FFF2-40B4-BE49-F238E27FC236}">
                <a16:creationId xmlns:a16="http://schemas.microsoft.com/office/drawing/2014/main" id="{9D9951E9-D34B-4665-906A-1174CAD8C8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504E150-01CF-4715-AA1A-E840A7B62526}" type="slidenum">
              <a:rPr lang="en-US" altLang="en-US">
                <a:solidFill>
                  <a:srgbClr val="000000"/>
                </a:solidFill>
              </a:rPr>
              <a:pPr fontAlgn="base">
                <a:spcBef>
                  <a:spcPct val="0"/>
                </a:spcBef>
                <a:spcAft>
                  <a:spcPct val="0"/>
                </a:spcAft>
              </a:pPr>
              <a:t>12</a:t>
            </a:fld>
            <a:endParaRPr lang="en-US" altLang="en-US">
              <a:solidFill>
                <a:srgbClr val="000000"/>
              </a:solidFill>
            </a:endParaRPr>
          </a:p>
        </p:txBody>
      </p:sp>
    </p:spTree>
    <p:extLst>
      <p:ext uri="{BB962C8B-B14F-4D97-AF65-F5344CB8AC3E}">
        <p14:creationId xmlns:p14="http://schemas.microsoft.com/office/powerpoint/2010/main" val="30609711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F5C8AD2-1384-4D3F-A503-CFBCB343EB1A}"/>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7FE8A0CB-D399-4236-8336-54BE50F1DC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a:p>
        </p:txBody>
      </p:sp>
      <p:sp>
        <p:nvSpPr>
          <p:cNvPr id="56324" name="Slide Number Placeholder 3">
            <a:extLst>
              <a:ext uri="{FF2B5EF4-FFF2-40B4-BE49-F238E27FC236}">
                <a16:creationId xmlns:a16="http://schemas.microsoft.com/office/drawing/2014/main" id="{9D9951E9-D34B-4665-906A-1174CAD8C8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504E150-01CF-4715-AA1A-E840A7B62526}" type="slidenum">
              <a:rPr lang="en-US" altLang="en-US">
                <a:solidFill>
                  <a:srgbClr val="000000"/>
                </a:solidFill>
              </a:rPr>
              <a:pPr fontAlgn="base">
                <a:spcBef>
                  <a:spcPct val="0"/>
                </a:spcBef>
                <a:spcAft>
                  <a:spcPct val="0"/>
                </a:spcAft>
              </a:pPr>
              <a:t>13</a:t>
            </a:fld>
            <a:endParaRPr lang="en-US" alt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F5C8AD2-1384-4D3F-A503-CFBCB343EB1A}"/>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7FE8A0CB-D399-4236-8336-54BE50F1DC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marR="0" lvl="0" indent="-171450" algn="l" defTabSz="914400" rtl="0" eaLnBrk="1" fontAlgn="base" latinLnBrk="0" hangingPunct="1">
              <a:lnSpc>
                <a:spcPct val="100000"/>
              </a:lnSpc>
              <a:spcBef>
                <a:spcPct val="0"/>
              </a:spcBef>
              <a:spcAft>
                <a:spcPct val="0"/>
              </a:spcAft>
              <a:buClrTx/>
              <a:buSzTx/>
              <a:buFontTx/>
              <a:buChar char="•"/>
              <a:tabLst/>
              <a:defRPr/>
            </a:pPr>
            <a:r>
              <a:rPr lang="en-US" sz="1200" kern="1200" dirty="0">
                <a:solidFill>
                  <a:schemeClr val="tx1"/>
                </a:solidFill>
                <a:effectLst/>
                <a:latin typeface="+mn-lt"/>
                <a:ea typeface="+mn-ea"/>
                <a:cs typeface="+mn-cs"/>
              </a:rPr>
              <a:t>There have not been any position changes into the IT Job Family or out of the IT Job Family during the last quarter.  We did fix a couple mistakes from the last report where a position that had been cut was still included and two TL positions that were inadvertently left out.  The only other changes this quarter have been some reclassifications within the technology positions that an agency already has (Library and IT).</a:t>
            </a:r>
          </a:p>
          <a:p>
            <a:pPr marL="171450" indent="-171450">
              <a:spcBef>
                <a:spcPct val="0"/>
              </a:spcBef>
              <a:buFontTx/>
              <a:buChar char="•"/>
            </a:pPr>
            <a:endParaRPr lang="en-US" altLang="en-US" dirty="0"/>
          </a:p>
        </p:txBody>
      </p:sp>
      <p:sp>
        <p:nvSpPr>
          <p:cNvPr id="56324" name="Slide Number Placeholder 3">
            <a:extLst>
              <a:ext uri="{FF2B5EF4-FFF2-40B4-BE49-F238E27FC236}">
                <a16:creationId xmlns:a16="http://schemas.microsoft.com/office/drawing/2014/main" id="{9D9951E9-D34B-4665-906A-1174CAD8C8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504E150-01CF-4715-AA1A-E840A7B62526}" type="slidenum">
              <a:rPr lang="en-US" altLang="en-US">
                <a:solidFill>
                  <a:srgbClr val="000000"/>
                </a:solidFill>
              </a:rPr>
              <a:pPr fontAlgn="base">
                <a:spcBef>
                  <a:spcPct val="0"/>
                </a:spcBef>
                <a:spcAft>
                  <a:spcPct val="0"/>
                </a:spcAft>
              </a:pPr>
              <a:t>14</a:t>
            </a:fld>
            <a:endParaRPr lang="en-US" altLang="en-US">
              <a:solidFill>
                <a:srgbClr val="000000"/>
              </a:solidFill>
            </a:endParaRPr>
          </a:p>
        </p:txBody>
      </p:sp>
    </p:spTree>
    <p:extLst>
      <p:ext uri="{BB962C8B-B14F-4D97-AF65-F5344CB8AC3E}">
        <p14:creationId xmlns:p14="http://schemas.microsoft.com/office/powerpoint/2010/main" val="3288755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F5C8AD2-1384-4D3F-A503-CFBCB343EB1A}"/>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7FE8A0CB-D399-4236-8336-54BE50F1DC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0"/>
            <a:r>
              <a:rPr lang="en-US" sz="1200" kern="1200" dirty="0">
                <a:solidFill>
                  <a:schemeClr val="tx1"/>
                </a:solidFill>
                <a:effectLst/>
                <a:latin typeface="+mn-lt"/>
                <a:ea typeface="+mn-ea"/>
                <a:cs typeface="+mn-cs"/>
              </a:rPr>
              <a:t>1.  Everyone who responded thinks the information provided is just the right amount.</a:t>
            </a:r>
          </a:p>
          <a:p>
            <a:pPr lvl="0"/>
            <a:r>
              <a:rPr lang="en-US" sz="1200" kern="1200" dirty="0">
                <a:solidFill>
                  <a:schemeClr val="tx1"/>
                </a:solidFill>
                <a:effectLst/>
                <a:latin typeface="+mn-lt"/>
                <a:ea typeface="+mn-ea"/>
                <a:cs typeface="+mn-cs"/>
              </a:rPr>
              <a:t>2.  There is a common theme that they like the involvement and networking that governance brings.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Quote (if asked)</a:t>
            </a:r>
          </a:p>
          <a:p>
            <a:pPr lvl="0"/>
            <a:r>
              <a:rPr lang="en-US" sz="1200" b="0" i="0" kern="1200" dirty="0">
                <a:solidFill>
                  <a:schemeClr val="tx1"/>
                </a:solidFill>
                <a:effectLst/>
                <a:latin typeface="+mn-lt"/>
                <a:ea typeface="+mn-ea"/>
                <a:cs typeface="+mn-cs"/>
              </a:rPr>
              <a:t>“There seems to be lack of representation for smaller departments that live within bigger agencies. I was never directly asked if I had any items for TAB from anyone in my agency. So I'm wondering what we can do to mitigate that issue to ensure everyone is captured and asked if they have any requests instead of being left in the dark and having to figure it out last minute to make a submission.”</a:t>
            </a:r>
            <a:endParaRPr lang="en-US" sz="1200" kern="1200" dirty="0">
              <a:solidFill>
                <a:schemeClr val="tx1"/>
              </a:solidFill>
              <a:effectLst/>
              <a:latin typeface="+mn-lt"/>
              <a:ea typeface="+mn-ea"/>
              <a:cs typeface="+mn-cs"/>
            </a:endParaRPr>
          </a:p>
          <a:p>
            <a:pPr marL="171450" indent="-171450">
              <a:spcBef>
                <a:spcPct val="0"/>
              </a:spcBef>
              <a:buFontTx/>
              <a:buChar char="•"/>
            </a:pPr>
            <a:endParaRPr lang="en-US" altLang="en-US" dirty="0"/>
          </a:p>
        </p:txBody>
      </p:sp>
      <p:sp>
        <p:nvSpPr>
          <p:cNvPr id="56324" name="Slide Number Placeholder 3">
            <a:extLst>
              <a:ext uri="{FF2B5EF4-FFF2-40B4-BE49-F238E27FC236}">
                <a16:creationId xmlns:a16="http://schemas.microsoft.com/office/drawing/2014/main" id="{9D9951E9-D34B-4665-906A-1174CAD8C83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504E150-01CF-4715-AA1A-E840A7B62526}" type="slidenum">
              <a:rPr lang="en-US" altLang="en-US">
                <a:solidFill>
                  <a:srgbClr val="000000"/>
                </a:solidFill>
              </a:rPr>
              <a:pPr fontAlgn="base">
                <a:spcBef>
                  <a:spcPct val="0"/>
                </a:spcBef>
                <a:spcAft>
                  <a:spcPct val="0"/>
                </a:spcAft>
              </a:pPr>
              <a:t>15</a:t>
            </a:fld>
            <a:endParaRPr lang="en-US" altLang="en-US">
              <a:solidFill>
                <a:srgbClr val="000000"/>
              </a:solidFill>
            </a:endParaRPr>
          </a:p>
        </p:txBody>
      </p:sp>
    </p:spTree>
    <p:extLst>
      <p:ext uri="{BB962C8B-B14F-4D97-AF65-F5344CB8AC3E}">
        <p14:creationId xmlns:p14="http://schemas.microsoft.com/office/powerpoint/2010/main" val="1895703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169AF98-6CC8-411B-8EFF-23683378F64B}"/>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13C24EFB-A178-4691-932B-0085911EE1B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a:p>
        </p:txBody>
      </p:sp>
      <p:sp>
        <p:nvSpPr>
          <p:cNvPr id="58372" name="Slide Number Placeholder 3">
            <a:extLst>
              <a:ext uri="{FF2B5EF4-FFF2-40B4-BE49-F238E27FC236}">
                <a16:creationId xmlns:a16="http://schemas.microsoft.com/office/drawing/2014/main" id="{4FD7D100-F1E6-4B01-AC2A-769EC316BE3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38D5574-45F7-42FE-9834-880378AD6783}" type="slidenum">
              <a:rPr lang="en-US" altLang="en-US">
                <a:solidFill>
                  <a:srgbClr val="000000"/>
                </a:solidFill>
              </a:rPr>
              <a:pPr fontAlgn="base">
                <a:spcBef>
                  <a:spcPct val="0"/>
                </a:spcBef>
                <a:spcAft>
                  <a:spcPct val="0"/>
                </a:spcAft>
              </a:pPr>
              <a:t>16</a:t>
            </a:fld>
            <a:endParaRPr lang="en-US" alt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247E0F3C-CEA0-4317-9FC7-652FD671C0BF}"/>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4F84D8F4-7FA4-44D4-B8FF-B3455F60EEA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66564" name="Slide Number Placeholder 3">
            <a:extLst>
              <a:ext uri="{FF2B5EF4-FFF2-40B4-BE49-F238E27FC236}">
                <a16:creationId xmlns:a16="http://schemas.microsoft.com/office/drawing/2014/main" id="{16F980A5-7C2A-4D2B-B9D8-ADBD19BF8B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EF88236-2544-468A-91B2-95D473C4AA07}" type="slidenum">
              <a:rPr lang="en-US" altLang="en-US"/>
              <a:pPr fontAlgn="base">
                <a:spcBef>
                  <a:spcPct val="0"/>
                </a:spcBef>
                <a:spcAft>
                  <a:spcPct val="0"/>
                </a:spcAft>
              </a:pPr>
              <a:t>17</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20774B7F-2F53-4287-99D7-B493CB09E27E}"/>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B01EA4F-D98E-49AE-B624-8CA02B3EAA67}"/>
              </a:ext>
            </a:extLst>
          </p:cNvPr>
          <p:cNvSpPr>
            <a:spLocks noGrp="1"/>
          </p:cNvSpPr>
          <p:nvPr>
            <p:ph type="body" idx="1"/>
          </p:nvPr>
        </p:nvSpPr>
        <p:spPr/>
        <p:txBody>
          <a:bodyPr/>
          <a:lstStyle/>
          <a:p>
            <a:pPr fontAlgn="auto">
              <a:spcBef>
                <a:spcPts val="0"/>
              </a:spcBef>
              <a:spcAft>
                <a:spcPts val="0"/>
              </a:spcAft>
              <a:defRPr/>
            </a:pPr>
            <a:r>
              <a:rPr lang="en-US" sz="1050" dirty="0"/>
              <a:t>August 19 will be a final vote and few standards to review</a:t>
            </a:r>
          </a:p>
        </p:txBody>
      </p:sp>
      <p:sp>
        <p:nvSpPr>
          <p:cNvPr id="68612" name="Slide Number Placeholder 3">
            <a:extLst>
              <a:ext uri="{FF2B5EF4-FFF2-40B4-BE49-F238E27FC236}">
                <a16:creationId xmlns:a16="http://schemas.microsoft.com/office/drawing/2014/main" id="{311ADCA9-0484-4D0F-BEC7-C323FA4C184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E2B5D14-5349-478A-8F0C-DA8618224347}" type="slidenum">
              <a:rPr lang="en-US" altLang="en-US"/>
              <a:pPr fontAlgn="base">
                <a:spcBef>
                  <a:spcPct val="0"/>
                </a:spcBef>
                <a:spcAft>
                  <a:spcPct val="0"/>
                </a:spcAft>
              </a:pPr>
              <a:t>18</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7F8B5CF6-B9B7-4737-ADF3-CE13274E3DC8}"/>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B19FB1CB-D165-4F19-B0C8-F154E588A69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72708" name="Slide Number Placeholder 3">
            <a:extLst>
              <a:ext uri="{FF2B5EF4-FFF2-40B4-BE49-F238E27FC236}">
                <a16:creationId xmlns:a16="http://schemas.microsoft.com/office/drawing/2014/main" id="{66ABFD85-E290-4D62-BBF9-716D00917DB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E7B54D9-E2C8-469F-AF4C-949052E10E21}" type="slidenum">
              <a:rPr lang="en-US" altLang="en-US"/>
              <a:pPr fontAlgn="base">
                <a:spcBef>
                  <a:spcPct val="0"/>
                </a:spcBef>
                <a:spcAft>
                  <a:spcPct val="0"/>
                </a:spcAft>
              </a:pPr>
              <a:t>20</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54A16235-B876-46E9-8803-0C3A12CB5FAC}"/>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514A2818-6B5A-4C43-972E-A3FA5C9E69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2772" name="Slide Number Placeholder 3">
            <a:extLst>
              <a:ext uri="{FF2B5EF4-FFF2-40B4-BE49-F238E27FC236}">
                <a16:creationId xmlns:a16="http://schemas.microsoft.com/office/drawing/2014/main" id="{06E1B570-D4B1-4CD3-8AAB-B21E9B0186B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12D4B90-A0AF-452A-990D-7663BD2C6361}" type="slidenum">
              <a:rPr lang="en-US" altLang="en-US"/>
              <a:pPr fontAlgn="base">
                <a:spcBef>
                  <a:spcPct val="0"/>
                </a:spcBef>
                <a:spcAft>
                  <a:spcPct val="0"/>
                </a:spcAft>
              </a:pPr>
              <a:t>21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E9F5A53-DBE3-4F6A-8A30-D2EA3F7EDE87}"/>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7C654101-8950-4B13-AE6B-9D71099DF62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9940" name="Slide Number Placeholder 3">
            <a:extLst>
              <a:ext uri="{FF2B5EF4-FFF2-40B4-BE49-F238E27FC236}">
                <a16:creationId xmlns:a16="http://schemas.microsoft.com/office/drawing/2014/main" id="{338C8639-9215-40D8-9D3F-8758A309CC2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589A3A1-29B8-4ACB-B6EE-112F7B8363EE}" type="slidenum">
              <a:rPr lang="en-US" altLang="en-US"/>
              <a:pPr fontAlgn="base">
                <a:spcBef>
                  <a:spcPct val="0"/>
                </a:spcBef>
                <a:spcAft>
                  <a:spcPct val="0"/>
                </a:spcAft>
              </a:pPr>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E76A4938-B879-482E-8AA0-8E018153893F}"/>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5A6D5A53-C676-4130-B9B7-6D18B4E0D08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69863" indent="-169863">
              <a:spcBef>
                <a:spcPct val="0"/>
              </a:spcBef>
              <a:buFontTx/>
              <a:buChar char="•"/>
            </a:pPr>
            <a:endParaRPr lang="en-US" altLang="en-US"/>
          </a:p>
        </p:txBody>
      </p:sp>
      <p:sp>
        <p:nvSpPr>
          <p:cNvPr id="41988" name="Slide Number Placeholder 3">
            <a:extLst>
              <a:ext uri="{FF2B5EF4-FFF2-40B4-BE49-F238E27FC236}">
                <a16:creationId xmlns:a16="http://schemas.microsoft.com/office/drawing/2014/main" id="{FD5DAD8C-417B-472B-B559-40F414CF72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6EBBF14-EE38-4607-8B83-549F6F564474}" type="slidenum">
              <a:rPr lang="en-US" altLang="en-US"/>
              <a:pPr fontAlgn="base">
                <a:spcBef>
                  <a:spcPct val="0"/>
                </a:spcBef>
                <a:spcAft>
                  <a:spcPct val="0"/>
                </a:spcAft>
              </a:pPr>
              <a:t>5</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2A887A26-DCAC-42F2-939C-359EDA1D4420}"/>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D025BD63-A74E-4AA3-841E-7EF28802864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 </a:t>
            </a:r>
          </a:p>
          <a:p>
            <a:pPr>
              <a:spcBef>
                <a:spcPct val="0"/>
              </a:spcBef>
            </a:pPr>
            <a:endParaRPr lang="en-US" altLang="en-US"/>
          </a:p>
          <a:p>
            <a:pPr>
              <a:spcBef>
                <a:spcPct val="0"/>
              </a:spcBef>
            </a:pPr>
            <a:endParaRPr lang="en-US" altLang="en-US"/>
          </a:p>
        </p:txBody>
      </p:sp>
      <p:sp>
        <p:nvSpPr>
          <p:cNvPr id="44036" name="Slide Number Placeholder 3">
            <a:extLst>
              <a:ext uri="{FF2B5EF4-FFF2-40B4-BE49-F238E27FC236}">
                <a16:creationId xmlns:a16="http://schemas.microsoft.com/office/drawing/2014/main" id="{A477EAC2-C693-46E6-ABCB-C9767D25B0C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8293C40-9A43-47DE-A494-73A808D78732}" type="slidenum">
              <a:rPr lang="en-US" altLang="en-US"/>
              <a:pPr fontAlgn="base">
                <a:spcBef>
                  <a:spcPct val="0"/>
                </a:spcBef>
                <a:spcAft>
                  <a:spcPct val="0"/>
                </a:spcAft>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B7100F59-6A41-4C99-B095-DF9B3256C317}"/>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B24E30D4-4BEA-45CA-A54E-1319CC3699D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a:p>
        </p:txBody>
      </p:sp>
      <p:sp>
        <p:nvSpPr>
          <p:cNvPr id="48132" name="Slide Number Placeholder 3">
            <a:extLst>
              <a:ext uri="{FF2B5EF4-FFF2-40B4-BE49-F238E27FC236}">
                <a16:creationId xmlns:a16="http://schemas.microsoft.com/office/drawing/2014/main" id="{C5B6115B-CF08-4CD0-A841-B48ACC683D8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EF45530-CCB9-4C87-9029-E4AE5FF490F7}" type="slidenum">
              <a:rPr lang="en-US" altLang="en-US">
                <a:solidFill>
                  <a:srgbClr val="000000"/>
                </a:solidFill>
              </a:rPr>
              <a:pPr fontAlgn="base">
                <a:spcBef>
                  <a:spcPct val="0"/>
                </a:spcBef>
                <a:spcAft>
                  <a:spcPct val="0"/>
                </a:spcAft>
              </a:pPr>
              <a:t>7</a:t>
            </a:fld>
            <a:endParaRPr lang="en-US" alt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Although it looks as though there is not much headway on the slide in terms of migrating the remaining agencies, we’ve made significant process in advancements with the Decision Letters, Adding the Batch Processing Capability, and the work to ingest Vue Works data.  A lot of coding/customization to process that leverage SharePoint in ways that SIRE could not be.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BoE – Board of Equalization</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E713603-EA33-5145-B812-5C8767EA6C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8178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470DB688-2B0A-4934-9FBD-149A2CB11837}"/>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74474C8D-4AE8-4588-8F82-4CD4CB30E05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i="1"/>
              <a:t>Q3 has been busy for the SWG and PWG groups</a:t>
            </a:r>
            <a:endParaRPr lang="en-US" altLang="en-US"/>
          </a:p>
          <a:p>
            <a:pPr>
              <a:spcBef>
                <a:spcPct val="0"/>
              </a:spcBef>
            </a:pPr>
            <a:r>
              <a:rPr lang="en-US" altLang="en-US" i="1"/>
              <a:t> -  SWG reviewed the 2021 Budget requests for technical feasibilities</a:t>
            </a:r>
            <a:endParaRPr lang="en-US" altLang="en-US"/>
          </a:p>
          <a:p>
            <a:pPr>
              <a:spcBef>
                <a:spcPct val="0"/>
              </a:spcBef>
            </a:pPr>
            <a:r>
              <a:rPr lang="en-US" altLang="en-US" i="1"/>
              <a:t> -  PWG reviewed and prioritized the 2021 Budget requests from a County need perspective</a:t>
            </a:r>
            <a:endParaRPr lang="en-US" altLang="en-US"/>
          </a:p>
          <a:p>
            <a:pPr>
              <a:spcBef>
                <a:spcPct val="0"/>
              </a:spcBef>
            </a:pPr>
            <a:r>
              <a:rPr lang="en-US" altLang="en-US" i="1"/>
              <a:t>Q4 </a:t>
            </a:r>
            <a:endParaRPr lang="en-US" altLang="en-US"/>
          </a:p>
          <a:p>
            <a:pPr>
              <a:spcBef>
                <a:spcPct val="0"/>
              </a:spcBef>
            </a:pPr>
            <a:r>
              <a:rPr lang="en-US" altLang="en-US" i="1"/>
              <a:t> -  SWG will finalize the updated standards for the year.</a:t>
            </a:r>
            <a:endParaRPr lang="en-US" altLang="en-US"/>
          </a:p>
          <a:p>
            <a:pPr>
              <a:spcBef>
                <a:spcPct val="0"/>
              </a:spcBef>
            </a:pPr>
            <a:r>
              <a:rPr lang="en-US" altLang="en-US" i="1"/>
              <a:t> -  PWG will be re-evaluating the IT Governance Fund proposal (allocation for money for smaller projects)</a:t>
            </a:r>
            <a:endParaRPr lang="en-US" altLang="en-US"/>
          </a:p>
          <a:p>
            <a:pPr>
              <a:spcBef>
                <a:spcPct val="0"/>
              </a:spcBef>
            </a:pPr>
            <a:r>
              <a:rPr lang="en-US" altLang="en-US" i="1"/>
              <a:t> -  GWG will finalize updated Policies for the year.</a:t>
            </a:r>
            <a:endParaRPr lang="en-US" altLang="en-US"/>
          </a:p>
          <a:p>
            <a:pPr>
              <a:spcBef>
                <a:spcPct val="0"/>
              </a:spcBef>
            </a:pPr>
            <a:endParaRPr lang="en-US" altLang="en-US"/>
          </a:p>
        </p:txBody>
      </p:sp>
      <p:sp>
        <p:nvSpPr>
          <p:cNvPr id="50180" name="Slide Number Placeholder 3">
            <a:extLst>
              <a:ext uri="{FF2B5EF4-FFF2-40B4-BE49-F238E27FC236}">
                <a16:creationId xmlns:a16="http://schemas.microsoft.com/office/drawing/2014/main" id="{F882E356-516B-4735-B508-0F39C255C8E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0875C55-5189-4BC6-83F3-A9571EF1E118}" type="slidenum">
              <a:rPr lang="en-US" altLang="en-US"/>
              <a:pPr fontAlgn="base">
                <a:spcBef>
                  <a:spcPct val="0"/>
                </a:spcBef>
                <a:spcAft>
                  <a:spcPct val="0"/>
                </a:spcAft>
              </a:pPr>
              <a:t>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998952A0-D919-42F5-8915-D9EB311FE055}"/>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6E76D25-17F9-43EF-88EE-167B9407C6D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52228" name="Slide Number Placeholder 3">
            <a:extLst>
              <a:ext uri="{FF2B5EF4-FFF2-40B4-BE49-F238E27FC236}">
                <a16:creationId xmlns:a16="http://schemas.microsoft.com/office/drawing/2014/main" id="{06EF2734-C266-4AB7-8339-B07BD40C4F5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455613">
              <a:defRPr>
                <a:solidFill>
                  <a:schemeClr val="tx1"/>
                </a:solidFill>
                <a:latin typeface="Calibri" panose="020F0502020204030204" pitchFamily="34" charset="0"/>
              </a:defRPr>
            </a:lvl1pPr>
            <a:lvl2pPr marL="742950" indent="-285750" defTabSz="455613">
              <a:defRPr>
                <a:solidFill>
                  <a:schemeClr val="tx1"/>
                </a:solidFill>
                <a:latin typeface="Calibri" panose="020F0502020204030204" pitchFamily="34" charset="0"/>
              </a:defRPr>
            </a:lvl2pPr>
            <a:lvl3pPr marL="1143000" indent="-228600" defTabSz="455613">
              <a:defRPr>
                <a:solidFill>
                  <a:schemeClr val="tx1"/>
                </a:solidFill>
                <a:latin typeface="Calibri" panose="020F0502020204030204" pitchFamily="34" charset="0"/>
              </a:defRPr>
            </a:lvl3pPr>
            <a:lvl4pPr marL="1600200" indent="-228600" defTabSz="455613">
              <a:defRPr>
                <a:solidFill>
                  <a:schemeClr val="tx1"/>
                </a:solidFill>
                <a:latin typeface="Calibri" panose="020F0502020204030204" pitchFamily="34" charset="0"/>
              </a:defRPr>
            </a:lvl4pPr>
            <a:lvl5pPr marL="2057400" indent="-228600" defTabSz="455613">
              <a:defRPr>
                <a:solidFill>
                  <a:schemeClr val="tx1"/>
                </a:solidFill>
                <a:latin typeface="Calibri" panose="020F0502020204030204" pitchFamily="34" charset="0"/>
              </a:defRPr>
            </a:lvl5pPr>
            <a:lvl6pPr marL="2514600" indent="-228600" defTabSz="455613" fontAlgn="base">
              <a:spcBef>
                <a:spcPct val="0"/>
              </a:spcBef>
              <a:spcAft>
                <a:spcPct val="0"/>
              </a:spcAft>
              <a:defRPr>
                <a:solidFill>
                  <a:schemeClr val="tx1"/>
                </a:solidFill>
                <a:latin typeface="Calibri" panose="020F0502020204030204" pitchFamily="34" charset="0"/>
              </a:defRPr>
            </a:lvl6pPr>
            <a:lvl7pPr marL="2971800" indent="-228600" defTabSz="455613" fontAlgn="base">
              <a:spcBef>
                <a:spcPct val="0"/>
              </a:spcBef>
              <a:spcAft>
                <a:spcPct val="0"/>
              </a:spcAft>
              <a:defRPr>
                <a:solidFill>
                  <a:schemeClr val="tx1"/>
                </a:solidFill>
                <a:latin typeface="Calibri" panose="020F0502020204030204" pitchFamily="34" charset="0"/>
              </a:defRPr>
            </a:lvl7pPr>
            <a:lvl8pPr marL="3429000" indent="-228600" defTabSz="455613" fontAlgn="base">
              <a:spcBef>
                <a:spcPct val="0"/>
              </a:spcBef>
              <a:spcAft>
                <a:spcPct val="0"/>
              </a:spcAft>
              <a:defRPr>
                <a:solidFill>
                  <a:schemeClr val="tx1"/>
                </a:solidFill>
                <a:latin typeface="Calibri" panose="020F0502020204030204" pitchFamily="34" charset="0"/>
              </a:defRPr>
            </a:lvl8pPr>
            <a:lvl9pPr marL="3886200" indent="-228600" defTabSz="455613"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39E7B99-A03A-4BF3-BAC6-B03500F07609}" type="slidenum">
              <a:rPr lang="en-US" altLang="en-US">
                <a:solidFill>
                  <a:srgbClr val="000000"/>
                </a:solidFill>
              </a:rPr>
              <a:pPr fontAlgn="base">
                <a:spcBef>
                  <a:spcPct val="0"/>
                </a:spcBef>
                <a:spcAft>
                  <a:spcPct val="0"/>
                </a:spcAft>
              </a:pPr>
              <a:t>10</a:t>
            </a:fld>
            <a:endParaRPr lang="en-US"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F014C3B9-4645-4EA5-8B33-748EE4C0EC54}"/>
              </a:ext>
            </a:extLst>
          </p:cNvPr>
          <p:cNvSpPr>
            <a:spLocks noGrp="1" noRot="1" noChangeAspect="1" noChangeArrowheads="1" noTextEdit="1"/>
          </p:cNvSpPr>
          <p:nvPr>
            <p:ph type="sldImg"/>
          </p:nvPr>
        </p:nvSpPr>
        <p:spPr bwMode="auto">
          <a:xfrm>
            <a:off x="704850" y="1154113"/>
            <a:ext cx="5540375" cy="31178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99AF35C8-5D85-45DB-B2D7-37B1D419652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a:solidFill>
                  <a:schemeClr val="tx1"/>
                </a:solidFill>
                <a:effectLst/>
                <a:latin typeface="+mn-lt"/>
                <a:ea typeface="+mn-ea"/>
                <a:cs typeface="+mn-cs"/>
              </a:rPr>
              <a:t>Information Technology has been working for the past two years through TAB and our IT liaisons to ensure the organization was aware of the End of Life for Windows 7. Earlier this year on January 14, 2020, Microsoft ended support for the Windows 7 operating system, which means that Windows 7 machines are no longer receiving security patches. These unpatched machines pose a significant risk to the County’s network and data mostly from the threat of email and internet attacks. The IT Division has given agencies extra time to upgrade or replace their Windows 7 systems because of complications due to the COVID-19 crisis but we now need to set a hard deadline for mitigation of these machines.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Beginning December 1, 2020, Windows 7 machines will no longer have email or internet access.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you need assistance with upgrading or replacing a Windows 7 machine, please submit a request through the Service Desk at 385-468-0700.</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you would like to request an exemption for a specific machine, please have your agency leadership contact Rina Shipley (</a:t>
            </a:r>
            <a:r>
              <a:rPr lang="en-US" sz="1200" u="sng" kern="1200" dirty="0">
                <a:solidFill>
                  <a:schemeClr val="tx1"/>
                </a:solidFill>
                <a:effectLst/>
                <a:latin typeface="+mn-lt"/>
                <a:ea typeface="+mn-ea"/>
                <a:cs typeface="+mn-cs"/>
                <a:hlinkClick r:id="rId3"/>
              </a:rPr>
              <a:t>rshipley@slco.org</a:t>
            </a:r>
            <a:r>
              <a:rPr lang="en-US" sz="1200" kern="1200" dirty="0">
                <a:solidFill>
                  <a:schemeClr val="tx1"/>
                </a:solidFill>
                <a:effectLst/>
                <a:latin typeface="+mn-lt"/>
                <a:ea typeface="+mn-ea"/>
                <a:cs typeface="+mn-cs"/>
              </a:rPr>
              <a:t>, 385-468-0712).</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appreciate your support of this initiative.</a:t>
            </a:r>
          </a:p>
        </p:txBody>
      </p:sp>
      <p:sp>
        <p:nvSpPr>
          <p:cNvPr id="54276" name="Slide Number Placeholder 3">
            <a:extLst>
              <a:ext uri="{FF2B5EF4-FFF2-40B4-BE49-F238E27FC236}">
                <a16:creationId xmlns:a16="http://schemas.microsoft.com/office/drawing/2014/main" id="{ACDCBC92-F5A6-4B25-B3C5-94904ABA47A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9663AA6-9151-41D0-AE06-DB1BA17A9A7D}" type="slidenum">
              <a:rPr lang="en-US" altLang="en-US">
                <a:solidFill>
                  <a:srgbClr val="000000"/>
                </a:solidFill>
              </a:rPr>
              <a:pPr fontAlgn="base">
                <a:spcBef>
                  <a:spcPct val="0"/>
                </a:spcBef>
                <a:spcAft>
                  <a:spcPct val="0"/>
                </a:spcAft>
              </a:pPr>
              <a:t>11</a:t>
            </a:fld>
            <a:endParaRPr lang="en-US"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 name="Group 5">
            <a:extLst>
              <a:ext uri="{FF2B5EF4-FFF2-40B4-BE49-F238E27FC236}">
                <a16:creationId xmlns:a16="http://schemas.microsoft.com/office/drawing/2014/main" id="{9E4C7998-7F96-4685-8247-0D151E7AE6DB}"/>
              </a:ext>
            </a:extLst>
          </p:cNvPr>
          <p:cNvGrpSpPr>
            <a:grpSpLocks/>
          </p:cNvGrpSpPr>
          <p:nvPr userDrawn="1"/>
        </p:nvGrpSpPr>
        <p:grpSpPr bwMode="auto">
          <a:xfrm>
            <a:off x="0" y="-49213"/>
            <a:ext cx="12192000" cy="530226"/>
            <a:chOff x="0" y="-49453"/>
            <a:chExt cx="12192000" cy="530716"/>
          </a:xfrm>
        </p:grpSpPr>
        <p:sp>
          <p:nvSpPr>
            <p:cNvPr id="3" name="Rectangle 2">
              <a:extLst>
                <a:ext uri="{FF2B5EF4-FFF2-40B4-BE49-F238E27FC236}">
                  <a16:creationId xmlns:a16="http://schemas.microsoft.com/office/drawing/2014/main" id="{8C1B4D54-78F4-4BB1-9FE6-9A903AC777F4}"/>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4" name="Picture 7">
              <a:extLst>
                <a:ext uri="{FF2B5EF4-FFF2-40B4-BE49-F238E27FC236}">
                  <a16:creationId xmlns:a16="http://schemas.microsoft.com/office/drawing/2014/main" id="{BB21D725-DCCD-4B87-9552-5DA8537CD0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8">
              <a:extLst>
                <a:ext uri="{FF2B5EF4-FFF2-40B4-BE49-F238E27FC236}">
                  <a16:creationId xmlns:a16="http://schemas.microsoft.com/office/drawing/2014/main" id="{B02EAB01-D6A3-4254-A8E0-F3766AC02E03}"/>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
        <p:nvSpPr>
          <p:cNvPr id="6" name="Title 1">
            <a:extLst>
              <a:ext uri="{FF2B5EF4-FFF2-40B4-BE49-F238E27FC236}">
                <a16:creationId xmlns:a16="http://schemas.microsoft.com/office/drawing/2014/main" id="{EE41DD63-0782-465B-B48A-DE28FC1D200F}"/>
              </a:ext>
            </a:extLst>
          </p:cNvPr>
          <p:cNvSpPr txBox="1">
            <a:spLocks/>
          </p:cNvSpPr>
          <p:nvPr userDrawn="1"/>
        </p:nvSpPr>
        <p:spPr>
          <a:xfrm>
            <a:off x="228600" y="661988"/>
            <a:ext cx="11387138" cy="477837"/>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b="1" dirty="0">
                <a:solidFill>
                  <a:srgbClr val="8D1B40"/>
                </a:solidFill>
                <a:cs typeface="Calibri Light" panose="020F0302020204030204" pitchFamily="34" charset="0"/>
              </a:rPr>
              <a:t>Slide Title</a:t>
            </a:r>
            <a:endParaRPr lang="en-US" sz="4000" b="1" dirty="0">
              <a:solidFill>
                <a:srgbClr val="8D1B40"/>
              </a:solidFill>
              <a:cs typeface="Calibri Light" panose="020F0302020204030204" pitchFamily="34" charset="0"/>
            </a:endParaRPr>
          </a:p>
        </p:txBody>
      </p:sp>
      <p:sp>
        <p:nvSpPr>
          <p:cNvPr id="7" name="Date Placeholder 3">
            <a:extLst>
              <a:ext uri="{FF2B5EF4-FFF2-40B4-BE49-F238E27FC236}">
                <a16:creationId xmlns:a16="http://schemas.microsoft.com/office/drawing/2014/main" id="{DF96E902-7674-4F9A-86D5-425B28E7673C}"/>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216B7526-2AF1-4608-8222-1C7FEBE4363D}" type="datetimeFigureOut">
              <a:rPr lang="en-US"/>
              <a:pPr>
                <a:defRPr/>
              </a:pPr>
              <a:t>10/22/2020</a:t>
            </a:fld>
            <a:endParaRPr lang="en-US"/>
          </a:p>
        </p:txBody>
      </p:sp>
      <p:sp>
        <p:nvSpPr>
          <p:cNvPr id="8" name="Footer Placeholder 4">
            <a:extLst>
              <a:ext uri="{FF2B5EF4-FFF2-40B4-BE49-F238E27FC236}">
                <a16:creationId xmlns:a16="http://schemas.microsoft.com/office/drawing/2014/main" id="{59093FEB-9798-49BD-BC33-CFD51885AFBE}"/>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dirty="0">
                <a:latin typeface="+mn-lt"/>
              </a:defRPr>
            </a:lvl1pPr>
          </a:lstStyle>
          <a:p>
            <a:pPr>
              <a:defRPr/>
            </a:pPr>
            <a:endParaRPr lang="en-US"/>
          </a:p>
        </p:txBody>
      </p:sp>
    </p:spTree>
    <p:extLst>
      <p:ext uri="{BB962C8B-B14F-4D97-AF65-F5344CB8AC3E}">
        <p14:creationId xmlns:p14="http://schemas.microsoft.com/office/powerpoint/2010/main" val="1580777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9CDF9AC-E443-496F-A1B4-EFAEC1BE9E57}"/>
              </a:ext>
            </a:extLst>
          </p:cNvPr>
          <p:cNvSpPr/>
          <p:nvPr/>
        </p:nvSpPr>
        <p:spPr>
          <a:xfrm>
            <a:off x="8304213" y="0"/>
            <a:ext cx="3887787" cy="6858000"/>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a:prstGeom prst="rect">
            <a:avLst/>
          </a:prstGeom>
        </p:spPr>
        <p:txBody>
          <a:bodyPr anchor="b">
            <a:normAutofit/>
          </a:bodyPr>
          <a:lstStyle>
            <a:lvl1pPr>
              <a:defRPr sz="3200" b="1">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0" y="0"/>
            <a:ext cx="8303740" cy="6858000"/>
          </a:xfrm>
          <a:prstGeom prst="rect">
            <a:avLst/>
          </a:prstGeo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549640" y="2423160"/>
            <a:ext cx="3200400" cy="3291840"/>
          </a:xfrm>
          <a:prstGeom prst="rect">
            <a:avLst/>
          </a:prstGeom>
        </p:spPr>
        <p:txBody>
          <a:bodyPr>
            <a:normAutofit/>
          </a:bodyPr>
          <a:lstStyle>
            <a:lvl1pPr marL="0" indent="0">
              <a:lnSpc>
                <a:spcPct val="100000"/>
              </a:lnSpc>
              <a:spcBef>
                <a:spcPts val="10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a:extLst>
              <a:ext uri="{FF2B5EF4-FFF2-40B4-BE49-F238E27FC236}">
                <a16:creationId xmlns:a16="http://schemas.microsoft.com/office/drawing/2014/main" id="{01E475D0-89E1-4243-9127-07C611345B85}"/>
              </a:ext>
            </a:extLst>
          </p:cNvPr>
          <p:cNvSpPr>
            <a:spLocks noGrp="1"/>
          </p:cNvSpPr>
          <p:nvPr>
            <p:ph type="dt" sz="half" idx="10"/>
          </p:nvPr>
        </p:nvSpPr>
        <p:spPr>
          <a:xfrm>
            <a:off x="8550275" y="6272213"/>
            <a:ext cx="2687638" cy="365125"/>
          </a:xfrm>
          <a:prstGeom prst="rect">
            <a:avLst/>
          </a:prstGeom>
        </p:spPr>
        <p:txBody>
          <a:bodyPr/>
          <a:lstStyle>
            <a:lvl1pPr eaLnBrk="1" fontAlgn="auto" hangingPunct="1">
              <a:spcBef>
                <a:spcPts val="0"/>
              </a:spcBef>
              <a:spcAft>
                <a:spcPts val="0"/>
              </a:spcAft>
              <a:defRPr smtClean="0">
                <a:solidFill>
                  <a:schemeClr val="bg1"/>
                </a:solidFill>
                <a:latin typeface="+mn-lt"/>
              </a:defRPr>
            </a:lvl1pPr>
          </a:lstStyle>
          <a:p>
            <a:pPr>
              <a:defRPr/>
            </a:pPr>
            <a:fld id="{523C4C3D-291A-4940-9A3B-553983037CDD}" type="datetimeFigureOut">
              <a:rPr lang="en-US"/>
              <a:pPr>
                <a:defRPr/>
              </a:pPr>
              <a:t>10/22/2020</a:t>
            </a:fld>
            <a:endParaRPr lang="en-US" dirty="0"/>
          </a:p>
        </p:txBody>
      </p:sp>
      <p:sp>
        <p:nvSpPr>
          <p:cNvPr id="7" name="Slide Number Placeholder 6">
            <a:extLst>
              <a:ext uri="{FF2B5EF4-FFF2-40B4-BE49-F238E27FC236}">
                <a16:creationId xmlns:a16="http://schemas.microsoft.com/office/drawing/2014/main" id="{BDD21C52-BCFA-4C42-9776-BED2CC8AB48E}"/>
              </a:ext>
            </a:extLst>
          </p:cNvPr>
          <p:cNvSpPr>
            <a:spLocks noGrp="1"/>
          </p:cNvSpPr>
          <p:nvPr>
            <p:ph type="sldNum" sz="quarter" idx="11"/>
          </p:nvPr>
        </p:nvSpPr>
        <p:spPr>
          <a:xfrm>
            <a:off x="11310938" y="6272213"/>
            <a:ext cx="639762" cy="365125"/>
          </a:xfrm>
          <a:prstGeom prst="rect">
            <a:avLst/>
          </a:prstGeom>
        </p:spPr>
        <p:txBody>
          <a:bodyPr/>
          <a:lstStyle>
            <a:lvl1pPr eaLnBrk="1" fontAlgn="auto" hangingPunct="1">
              <a:spcBef>
                <a:spcPts val="0"/>
              </a:spcBef>
              <a:spcAft>
                <a:spcPts val="0"/>
              </a:spcAft>
              <a:defRPr smtClean="0">
                <a:solidFill>
                  <a:schemeClr val="bg1"/>
                </a:solidFill>
                <a:latin typeface="+mn-lt"/>
              </a:defRPr>
            </a:lvl1pPr>
          </a:lstStyle>
          <a:p>
            <a:pPr>
              <a:defRPr/>
            </a:pPr>
            <a:fld id="{18A83974-873C-410B-9810-A952ECCC0219}" type="slidenum">
              <a:rPr lang="en-US"/>
              <a:pPr>
                <a:defRPr/>
              </a:pPr>
              <a:t>‹#›</a:t>
            </a:fld>
            <a:endParaRPr lang="en-US" dirty="0"/>
          </a:p>
        </p:txBody>
      </p:sp>
    </p:spTree>
    <p:extLst>
      <p:ext uri="{BB962C8B-B14F-4D97-AF65-F5344CB8AC3E}">
        <p14:creationId xmlns:p14="http://schemas.microsoft.com/office/powerpoint/2010/main" val="1588653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1609344"/>
          </a:xfrm>
          <a:prstGeom prst="rect">
            <a:avLst/>
          </a:prstGeom>
        </p:spPr>
        <p:txBody>
          <a:bodyPr/>
          <a:lstStyle>
            <a:lvl1pPr>
              <a:defRPr b="1">
                <a:solidFill>
                  <a:srgbClr val="8D1B40"/>
                </a:solidFill>
              </a:defRPr>
            </a:lvl1pPr>
          </a:lstStyle>
          <a:p>
            <a:r>
              <a:rPr lang="en-US" dirty="0"/>
              <a:t>Click to edit Master title style</a:t>
            </a:r>
          </a:p>
        </p:txBody>
      </p:sp>
      <p:sp>
        <p:nvSpPr>
          <p:cNvPr id="3" name="Vertical Text Placeholder 2"/>
          <p:cNvSpPr>
            <a:spLocks noGrp="1"/>
          </p:cNvSpPr>
          <p:nvPr>
            <p:ph type="body" orient="vert" idx="1"/>
          </p:nvPr>
        </p:nvSpPr>
        <p:spPr>
          <a:xfrm>
            <a:off x="1069848" y="2121408"/>
            <a:ext cx="10058400" cy="405079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07CEE96-4202-43D5-AAE0-AB5D54F1B7F0}"/>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C664DF0E-1541-4844-9E16-FDDD6186ABD8}" type="datetimeFigureOut">
              <a:rPr lang="en-US"/>
              <a:pPr>
                <a:defRPr/>
              </a:pPr>
              <a:t>10/22/2020</a:t>
            </a:fld>
            <a:endParaRPr lang="en-US"/>
          </a:p>
        </p:txBody>
      </p:sp>
      <p:sp>
        <p:nvSpPr>
          <p:cNvPr id="5" name="Footer Placeholder 4">
            <a:extLst>
              <a:ext uri="{FF2B5EF4-FFF2-40B4-BE49-F238E27FC236}">
                <a16:creationId xmlns:a16="http://schemas.microsoft.com/office/drawing/2014/main" id="{FEA3C2BA-0920-41C8-B93F-569C67CD7F46}"/>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C097DDC4-2DD3-4FD1-AAE0-E7FB45E63880}"/>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4CB07225-B3FC-4636-91C7-B9EA73C67A74}" type="slidenum">
              <a:rPr lang="en-US"/>
              <a:pPr>
                <a:defRPr/>
              </a:pPr>
              <a:t>‹#›</a:t>
            </a:fld>
            <a:endParaRPr lang="en-US"/>
          </a:p>
        </p:txBody>
      </p:sp>
    </p:spTree>
    <p:extLst>
      <p:ext uri="{BB962C8B-B14F-4D97-AF65-F5344CB8AC3E}">
        <p14:creationId xmlns:p14="http://schemas.microsoft.com/office/powerpoint/2010/main" val="287084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a:prstGeom prst="rect">
            <a:avLst/>
          </a:prstGeom>
        </p:spPr>
        <p:txBody>
          <a:bodyPr vert="eaVert"/>
          <a:lstStyle>
            <a:lvl1pPr>
              <a:defRPr b="1">
                <a:solidFill>
                  <a:srgbClr val="8D1B40"/>
                </a:solidFill>
              </a:defRPr>
            </a:lvl1pPr>
          </a:lstStyle>
          <a:p>
            <a:r>
              <a:rPr lang="en-US" dirty="0"/>
              <a:t>Click to edit Master title style</a:t>
            </a:r>
          </a:p>
        </p:txBody>
      </p:sp>
      <p:sp>
        <p:nvSpPr>
          <p:cNvPr id="3" name="Vertical Text Placeholder 2"/>
          <p:cNvSpPr>
            <a:spLocks noGrp="1"/>
          </p:cNvSpPr>
          <p:nvPr>
            <p:ph type="body" orient="vert" idx="1"/>
          </p:nvPr>
        </p:nvSpPr>
        <p:spPr>
          <a:xfrm>
            <a:off x="1066800" y="533400"/>
            <a:ext cx="7505700" cy="56388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203353B-CF8C-42E0-828F-D32F8142FA7E}"/>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F5AB7292-791B-4CF6-832D-641993CB2008}" type="datetimeFigureOut">
              <a:rPr lang="en-US"/>
              <a:pPr>
                <a:defRPr/>
              </a:pPr>
              <a:t>10/22/2020</a:t>
            </a:fld>
            <a:endParaRPr lang="en-US"/>
          </a:p>
        </p:txBody>
      </p:sp>
      <p:sp>
        <p:nvSpPr>
          <p:cNvPr id="5" name="Footer Placeholder 4">
            <a:extLst>
              <a:ext uri="{FF2B5EF4-FFF2-40B4-BE49-F238E27FC236}">
                <a16:creationId xmlns:a16="http://schemas.microsoft.com/office/drawing/2014/main" id="{2437D0F9-F850-415A-A10D-EA2B26C1E605}"/>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413B49E5-BC3B-47EC-A0EC-0C5E86F3710D}"/>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35A65E8D-23BE-49FD-84A3-569A7114CDCC}" type="slidenum">
              <a:rPr lang="en-US"/>
              <a:pPr>
                <a:defRPr/>
              </a:pPr>
              <a:t>‹#›</a:t>
            </a:fld>
            <a:endParaRPr lang="en-US"/>
          </a:p>
        </p:txBody>
      </p:sp>
    </p:spTree>
    <p:extLst>
      <p:ext uri="{BB962C8B-B14F-4D97-AF65-F5344CB8AC3E}">
        <p14:creationId xmlns:p14="http://schemas.microsoft.com/office/powerpoint/2010/main" val="3460165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4204406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2498334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3205786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2160204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295921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4189823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3269962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311687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32628758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1218296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10972800" cy="685800"/>
          </a:xfrm>
        </p:spPr>
        <p:txBody>
          <a:bodyPr lIns="0" tIns="0" rIns="0" bIns="0" anchor="t" anchorCtr="0"/>
          <a:lstStyle/>
          <a:p>
            <a:r>
              <a:rPr lang="en-US" dirty="0"/>
              <a:t>Click to edit Master title style</a:t>
            </a:r>
          </a:p>
        </p:txBody>
      </p:sp>
      <p:sp>
        <p:nvSpPr>
          <p:cNvPr id="3" name="Subtitle 2"/>
          <p:cNvSpPr>
            <a:spLocks noGrp="1"/>
          </p:cNvSpPr>
          <p:nvPr>
            <p:ph type="subTitle" idx="1"/>
          </p:nvPr>
        </p:nvSpPr>
        <p:spPr>
          <a:xfrm>
            <a:off x="338356" y="1143000"/>
            <a:ext cx="10972800" cy="384142"/>
          </a:xfrm>
        </p:spPr>
        <p:txBody>
          <a:bodyPr/>
          <a:lstStyle>
            <a:lvl1pPr marL="0" indent="0" algn="l">
              <a:buNone/>
              <a:defRPr sz="24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Content Placeholder 2"/>
          <p:cNvSpPr>
            <a:spLocks noGrp="1"/>
          </p:cNvSpPr>
          <p:nvPr>
            <p:ph idx="10"/>
          </p:nvPr>
        </p:nvSpPr>
        <p:spPr>
          <a:xfrm>
            <a:off x="609600" y="1762812"/>
            <a:ext cx="10972800" cy="4637988"/>
          </a:xfrm>
        </p:spPr>
        <p:txBody>
          <a:bodyPr/>
          <a:lstStyle>
            <a:lvl2pPr>
              <a:defRPr b="1">
                <a:solidFill>
                  <a:srgbClr val="666666"/>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371042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0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41762453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1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32175819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2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40267249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3_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8862"/>
            <a:ext cx="10972800" cy="4901938"/>
          </a:xfrm>
        </p:spPr>
        <p:txBody>
          <a:bodyPr/>
          <a:lstStyle>
            <a:lvl1pPr marL="0" indent="0">
              <a:buNone/>
              <a:defRPr sz="3000"/>
            </a:lvl1pPr>
            <a:lvl2pPr>
              <a:defRPr b="1">
                <a:solidFill>
                  <a:srgbClr val="666666"/>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ctrTitle"/>
          </p:nvPr>
        </p:nvSpPr>
        <p:spPr>
          <a:xfrm>
            <a:off x="304800" y="457200"/>
            <a:ext cx="10972800" cy="685800"/>
          </a:xfrm>
        </p:spPr>
        <p:txBody>
          <a:bodyPr lIns="0" tIns="0" rIns="0" bIns="0" anchor="t" anchorCtr="0"/>
          <a:lstStyle>
            <a:lvl1pPr>
              <a:defRPr b="1"/>
            </a:lvl1pPr>
          </a:lstStyle>
          <a:p>
            <a:r>
              <a:rPr lang="en-US" dirty="0"/>
              <a:t>Click to edit Master title style</a:t>
            </a:r>
          </a:p>
        </p:txBody>
      </p:sp>
    </p:spTree>
    <p:extLst>
      <p:ext uri="{BB962C8B-B14F-4D97-AF65-F5344CB8AC3E}">
        <p14:creationId xmlns:p14="http://schemas.microsoft.com/office/powerpoint/2010/main" val="401370417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10972800" cy="685800"/>
          </a:xfrm>
        </p:spPr>
        <p:txBody>
          <a:bodyPr lIns="0" tIns="0" rIns="0" bIns="0" anchor="t" anchorCtr="0"/>
          <a:lstStyle/>
          <a:p>
            <a:r>
              <a:rPr lang="en-US" dirty="0"/>
              <a:t>Click to edit Master title style</a:t>
            </a:r>
          </a:p>
        </p:txBody>
      </p:sp>
      <p:sp>
        <p:nvSpPr>
          <p:cNvPr id="3" name="Subtitle 2"/>
          <p:cNvSpPr>
            <a:spLocks noGrp="1"/>
          </p:cNvSpPr>
          <p:nvPr>
            <p:ph type="subTitle" idx="1"/>
          </p:nvPr>
        </p:nvSpPr>
        <p:spPr>
          <a:xfrm>
            <a:off x="338356" y="1143000"/>
            <a:ext cx="10972800" cy="384142"/>
          </a:xfrm>
        </p:spPr>
        <p:txBody>
          <a:bodyPr/>
          <a:lstStyle>
            <a:lvl1pPr marL="0" indent="0" algn="l">
              <a:buNone/>
              <a:defRPr sz="24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Content Placeholder 2">
            <a:extLst>
              <a:ext uri="{FF2B5EF4-FFF2-40B4-BE49-F238E27FC236}">
                <a16:creationId xmlns:a16="http://schemas.microsoft.com/office/drawing/2014/main" id="{43FC1442-98E4-463C-A294-75E647E67CEC}"/>
              </a:ext>
            </a:extLst>
          </p:cNvPr>
          <p:cNvSpPr>
            <a:spLocks noGrp="1"/>
          </p:cNvSpPr>
          <p:nvPr>
            <p:ph idx="10"/>
          </p:nvPr>
        </p:nvSpPr>
        <p:spPr>
          <a:xfrm>
            <a:off x="609600" y="1762812"/>
            <a:ext cx="10972800" cy="4637988"/>
          </a:xfrm>
        </p:spPr>
        <p:txBody>
          <a:bodyPr/>
          <a:lstStyle>
            <a:lvl2pPr>
              <a:defRPr b="1">
                <a:solidFill>
                  <a:srgbClr val="666666"/>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05084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A41232-AB6D-45FA-9546-412E417320FD}"/>
              </a:ext>
            </a:extLst>
          </p:cNvPr>
          <p:cNvSpPr txBox="1">
            <a:spLocks/>
          </p:cNvSpPr>
          <p:nvPr userDrawn="1"/>
        </p:nvSpPr>
        <p:spPr>
          <a:xfrm>
            <a:off x="228600" y="661988"/>
            <a:ext cx="11387138" cy="477837"/>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b="1" dirty="0">
                <a:solidFill>
                  <a:srgbClr val="8D1B40"/>
                </a:solidFill>
                <a:cs typeface="Calibri Light" panose="020F0302020204030204" pitchFamily="34" charset="0"/>
              </a:rPr>
              <a:t>Slide Title</a:t>
            </a:r>
            <a:endParaRPr lang="en-US" sz="4000" b="1" dirty="0">
              <a:solidFill>
                <a:srgbClr val="8D1B40"/>
              </a:solidFill>
              <a:cs typeface="Calibri Light" panose="020F0302020204030204" pitchFamily="34" charset="0"/>
            </a:endParaRPr>
          </a:p>
        </p:txBody>
      </p:sp>
      <p:sp>
        <p:nvSpPr>
          <p:cNvPr id="3" name="Content Placeholder 2"/>
          <p:cNvSpPr>
            <a:spLocks noGrp="1"/>
          </p:cNvSpPr>
          <p:nvPr>
            <p:ph idx="1"/>
          </p:nvPr>
        </p:nvSpPr>
        <p:spPr>
          <a:xfrm>
            <a:off x="1069848" y="1264356"/>
            <a:ext cx="10058400" cy="4907844"/>
          </a:xfrm>
          <a:prstGeom prst="rect">
            <a:avLst/>
          </a:prstGeo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a:extLst>
              <a:ext uri="{FF2B5EF4-FFF2-40B4-BE49-F238E27FC236}">
                <a16:creationId xmlns:a16="http://schemas.microsoft.com/office/drawing/2014/main" id="{B8BD16F2-A633-40C9-ADB4-5AD309F1AA51}"/>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E4C7346E-AA2D-475C-AF95-FC49D490A7CE}" type="datetimeFigureOut">
              <a:rPr lang="en-US"/>
              <a:pPr>
                <a:defRPr/>
              </a:pPr>
              <a:t>10/22/2020</a:t>
            </a:fld>
            <a:endParaRPr lang="en-US"/>
          </a:p>
        </p:txBody>
      </p:sp>
      <p:sp>
        <p:nvSpPr>
          <p:cNvPr id="6" name="Footer Placeholder 4">
            <a:extLst>
              <a:ext uri="{FF2B5EF4-FFF2-40B4-BE49-F238E27FC236}">
                <a16:creationId xmlns:a16="http://schemas.microsoft.com/office/drawing/2014/main" id="{2C44465F-7D81-4B4B-9E2E-86D573AF4EDD}"/>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5">
            <a:extLst>
              <a:ext uri="{FF2B5EF4-FFF2-40B4-BE49-F238E27FC236}">
                <a16:creationId xmlns:a16="http://schemas.microsoft.com/office/drawing/2014/main" id="{960C07F5-318D-4AF3-9A56-FA23D39BA8C9}"/>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FA7D39E4-0F4D-43BD-8DE8-6990F5CC4AF7}" type="slidenum">
              <a:rPr lang="en-US"/>
              <a:pPr>
                <a:defRPr/>
              </a:pPr>
              <a:t>‹#›</a:t>
            </a:fld>
            <a:endParaRPr lang="en-US"/>
          </a:p>
        </p:txBody>
      </p:sp>
    </p:spTree>
    <p:extLst>
      <p:ext uri="{BB962C8B-B14F-4D97-AF65-F5344CB8AC3E}">
        <p14:creationId xmlns:p14="http://schemas.microsoft.com/office/powerpoint/2010/main" val="1286141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6AFAE2-7446-47B3-86D2-FFAB288C0995}"/>
              </a:ext>
            </a:extLst>
          </p:cNvPr>
          <p:cNvSpPr/>
          <p:nvPr/>
        </p:nvSpPr>
        <p:spPr>
          <a:xfrm>
            <a:off x="0" y="4918075"/>
            <a:ext cx="12192000" cy="1939925"/>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a:prstGeom prst="rect">
            <a:avLst/>
          </a:prstGeom>
        </p:spPr>
        <p:txBody>
          <a:bodyPr anchor="ctr">
            <a:normAutofit/>
          </a:bodyPr>
          <a:lstStyle>
            <a:lvl1pPr>
              <a:lnSpc>
                <a:spcPct val="80000"/>
              </a:lnSpc>
              <a:defRPr sz="8000" b="0" cap="none" baseline="0">
                <a:solidFill>
                  <a:srgbClr val="8D1B40"/>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p:cNvSpPr>
            <a:spLocks noGrp="1"/>
          </p:cNvSpPr>
          <p:nvPr>
            <p:ph type="body" idx="1"/>
          </p:nvPr>
        </p:nvSpPr>
        <p:spPr>
          <a:xfrm>
            <a:off x="2165774" y="5020056"/>
            <a:ext cx="9052560" cy="1066800"/>
          </a:xfrm>
          <a:prstGeom prst="rect">
            <a:avLst/>
          </a:prstGeom>
        </p:spPr>
        <p:txBody>
          <a:bodyPr anchor="t">
            <a:normAutofit/>
          </a:bodyPr>
          <a:lstStyle>
            <a:lvl1pPr marL="0" indent="0">
              <a:buNone/>
              <a:defRPr sz="2000">
                <a:solidFill>
                  <a:schemeClr val="bg1">
                    <a:lumMod val="95000"/>
                  </a:schemeClr>
                </a:solidFill>
                <a:latin typeface="Calibri" panose="020F0502020204030204" pitchFamily="34" charset="0"/>
                <a:cs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Date Placeholder 3">
            <a:extLst>
              <a:ext uri="{FF2B5EF4-FFF2-40B4-BE49-F238E27FC236}">
                <a16:creationId xmlns:a16="http://schemas.microsoft.com/office/drawing/2014/main" id="{5F655EA9-43B5-4704-8FFC-5531934D3180}"/>
              </a:ext>
            </a:extLst>
          </p:cNvPr>
          <p:cNvSpPr>
            <a:spLocks noGrp="1"/>
          </p:cNvSpPr>
          <p:nvPr>
            <p:ph type="dt" sz="half" idx="10"/>
          </p:nvPr>
        </p:nvSpPr>
        <p:spPr>
          <a:xfrm>
            <a:off x="8593138" y="6272213"/>
            <a:ext cx="2644775" cy="365125"/>
          </a:xfrm>
          <a:prstGeom prst="rect">
            <a:avLst/>
          </a:prstGeom>
        </p:spPr>
        <p:txBody>
          <a:bodyPr/>
          <a:lstStyle>
            <a:lvl1pPr eaLnBrk="1" fontAlgn="auto" hangingPunct="1">
              <a:spcBef>
                <a:spcPts val="0"/>
              </a:spcBef>
              <a:spcAft>
                <a:spcPts val="0"/>
              </a:spcAft>
              <a:defRPr smtClean="0">
                <a:solidFill>
                  <a:schemeClr val="bg1"/>
                </a:solidFill>
                <a:latin typeface="+mn-lt"/>
              </a:defRPr>
            </a:lvl1pPr>
          </a:lstStyle>
          <a:p>
            <a:pPr>
              <a:defRPr/>
            </a:pPr>
            <a:fld id="{DD8DB8F6-FC53-4C4C-8F34-1A06181EA18E}" type="datetimeFigureOut">
              <a:rPr lang="en-US"/>
              <a:pPr>
                <a:defRPr/>
              </a:pPr>
              <a:t>10/22/2020</a:t>
            </a:fld>
            <a:endParaRPr lang="en-US" dirty="0"/>
          </a:p>
        </p:txBody>
      </p:sp>
      <p:sp>
        <p:nvSpPr>
          <p:cNvPr id="6" name="Footer Placeholder 4">
            <a:extLst>
              <a:ext uri="{FF2B5EF4-FFF2-40B4-BE49-F238E27FC236}">
                <a16:creationId xmlns:a16="http://schemas.microsoft.com/office/drawing/2014/main" id="{868EF528-8991-4600-904A-E541AA3EF1FE}"/>
              </a:ext>
            </a:extLst>
          </p:cNvPr>
          <p:cNvSpPr>
            <a:spLocks noGrp="1"/>
          </p:cNvSpPr>
          <p:nvPr>
            <p:ph type="ftr" sz="quarter" idx="11"/>
          </p:nvPr>
        </p:nvSpPr>
        <p:spPr>
          <a:xfrm>
            <a:off x="2182813" y="6272213"/>
            <a:ext cx="6327775" cy="365125"/>
          </a:xfrm>
          <a:prstGeom prst="rect">
            <a:avLst/>
          </a:prstGeom>
        </p:spPr>
        <p:txBody>
          <a:bodyPr/>
          <a:lstStyle>
            <a:lvl1pPr eaLnBrk="1" fontAlgn="auto" hangingPunct="1">
              <a:spcBef>
                <a:spcPts val="0"/>
              </a:spcBef>
              <a:spcAft>
                <a:spcPts val="0"/>
              </a:spcAft>
              <a:defRPr dirty="0">
                <a:solidFill>
                  <a:schemeClr val="bg1"/>
                </a:solidFill>
                <a:latin typeface="+mn-lt"/>
              </a:defRPr>
            </a:lvl1pPr>
          </a:lstStyle>
          <a:p>
            <a:pPr>
              <a:defRPr/>
            </a:pPr>
            <a:endParaRPr lang="en-US"/>
          </a:p>
        </p:txBody>
      </p:sp>
    </p:spTree>
    <p:extLst>
      <p:ext uri="{BB962C8B-B14F-4D97-AF65-F5344CB8AC3E}">
        <p14:creationId xmlns:p14="http://schemas.microsoft.com/office/powerpoint/2010/main" val="3057108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1609344"/>
          </a:xfrm>
          <a:prstGeom prst="rect">
            <a:avLst/>
          </a:prstGeom>
        </p:spPr>
        <p:txBody>
          <a:bodyPr/>
          <a:lstStyle>
            <a:lvl1pPr>
              <a:defRPr cap="none" baseline="0">
                <a:solidFill>
                  <a:srgbClr val="8D1B40"/>
                </a:solidFill>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sz="half" idx="1"/>
          </p:nvPr>
        </p:nvSpPr>
        <p:spPr>
          <a:xfrm>
            <a:off x="1069848" y="2194560"/>
            <a:ext cx="4754880" cy="3977640"/>
          </a:xfrm>
          <a:prstGeom prst="rect">
            <a:avLst/>
          </a:prstGeom>
        </p:spPr>
        <p:txBody>
          <a:bodyPr/>
          <a:lstStyle>
            <a:lvl1pPr>
              <a:defRPr sz="2000">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6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64224" y="2194560"/>
            <a:ext cx="4754880" cy="3977640"/>
          </a:xfrm>
          <a:prstGeom prst="rect">
            <a:avLst/>
          </a:prstGeom>
        </p:spPr>
        <p:txBody>
          <a:bodyPr/>
          <a:lstStyle>
            <a:lvl1pPr>
              <a:defRPr sz="2000">
                <a:latin typeface="Calibri" panose="020F0502020204030204" pitchFamily="34" charset="0"/>
                <a:cs typeface="Calibri" panose="020F0502020204030204" pitchFamily="34" charset="0"/>
              </a:defRPr>
            </a:lvl1pPr>
            <a:lvl2pPr>
              <a:defRPr sz="1800">
                <a:latin typeface="Calibri" panose="020F0502020204030204" pitchFamily="34" charset="0"/>
                <a:cs typeface="Calibri" panose="020F0502020204030204" pitchFamily="34" charset="0"/>
              </a:defRPr>
            </a:lvl2pPr>
            <a:lvl3pPr>
              <a:defRPr sz="16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7087D12-4172-42B7-BDBE-19ACFEA44088}"/>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3CD821A7-9146-4F4E-9B68-AB3A55DAFAF9}" type="datetimeFigureOut">
              <a:rPr lang="en-US"/>
              <a:pPr>
                <a:defRPr/>
              </a:pPr>
              <a:t>10/22/2020</a:t>
            </a:fld>
            <a:endParaRPr lang="en-US"/>
          </a:p>
        </p:txBody>
      </p:sp>
      <p:sp>
        <p:nvSpPr>
          <p:cNvPr id="6" name="Footer Placeholder 5">
            <a:extLst>
              <a:ext uri="{FF2B5EF4-FFF2-40B4-BE49-F238E27FC236}">
                <a16:creationId xmlns:a16="http://schemas.microsoft.com/office/drawing/2014/main" id="{5736F247-6C75-4F43-A663-AD8472795805}"/>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D9045F85-E9D9-434B-AB3B-8513650D33D8}"/>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FE521CEA-1FE5-4630-A008-771AE7066A20}" type="slidenum">
              <a:rPr lang="en-US"/>
              <a:pPr>
                <a:defRPr/>
              </a:pPr>
              <a:t>‹#›</a:t>
            </a:fld>
            <a:endParaRPr lang="en-US"/>
          </a:p>
        </p:txBody>
      </p:sp>
    </p:spTree>
    <p:extLst>
      <p:ext uri="{BB962C8B-B14F-4D97-AF65-F5344CB8AC3E}">
        <p14:creationId xmlns:p14="http://schemas.microsoft.com/office/powerpoint/2010/main" val="3798288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69848" y="484632"/>
            <a:ext cx="10058400" cy="1609344"/>
          </a:xfrm>
          <a:prstGeom prst="rect">
            <a:avLst/>
          </a:prstGeom>
        </p:spPr>
        <p:txBody>
          <a:bodyPr/>
          <a:lstStyle>
            <a:lvl1pPr>
              <a:defRPr b="1" cap="none" baseline="0">
                <a:solidFill>
                  <a:srgbClr val="8D1B40"/>
                </a:solidFill>
              </a:defRPr>
            </a:lvl1pPr>
          </a:lstStyle>
          <a:p>
            <a:r>
              <a:rPr lang="en-US" dirty="0"/>
              <a:t>Click to edit Master title style</a:t>
            </a:r>
          </a:p>
        </p:txBody>
      </p:sp>
      <p:sp>
        <p:nvSpPr>
          <p:cNvPr id="3" name="Text Placeholder 2"/>
          <p:cNvSpPr>
            <a:spLocks noGrp="1"/>
          </p:cNvSpPr>
          <p:nvPr>
            <p:ph type="body" idx="1"/>
          </p:nvPr>
        </p:nvSpPr>
        <p:spPr>
          <a:xfrm>
            <a:off x="1066800" y="2048256"/>
            <a:ext cx="4754880" cy="640080"/>
          </a:xfrm>
          <a:prstGeom prst="rect">
            <a:avLst/>
          </a:prstGeo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a:prstGeom prst="rect">
            <a:avLst/>
          </a:prstGeo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a:prstGeom prst="rect">
            <a:avLst/>
          </a:prstGeo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a:prstGeom prst="rect">
            <a:avLst/>
          </a:prstGeo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E58F7DB5-B4E2-40A8-9E63-488A505B9431}"/>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C2A8AD7D-6A15-4499-B897-8C4C2AC79157}" type="datetimeFigureOut">
              <a:rPr lang="en-US"/>
              <a:pPr>
                <a:defRPr/>
              </a:pPr>
              <a:t>10/22/2020</a:t>
            </a:fld>
            <a:endParaRPr lang="en-US"/>
          </a:p>
        </p:txBody>
      </p:sp>
      <p:sp>
        <p:nvSpPr>
          <p:cNvPr id="8" name="Footer Placeholder 7">
            <a:extLst>
              <a:ext uri="{FF2B5EF4-FFF2-40B4-BE49-F238E27FC236}">
                <a16:creationId xmlns:a16="http://schemas.microsoft.com/office/drawing/2014/main" id="{9260E3FD-5E13-44D5-B489-C0527377041B}"/>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30C3E835-F544-4D73-8C45-7BBFF777695F}"/>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587B574E-E105-4AF4-9450-257F8E9CBFA7}" type="slidenum">
              <a:rPr lang="en-US"/>
              <a:pPr>
                <a:defRPr/>
              </a:pPr>
              <a:t>‹#›</a:t>
            </a:fld>
            <a:endParaRPr lang="en-US"/>
          </a:p>
        </p:txBody>
      </p:sp>
    </p:spTree>
    <p:extLst>
      <p:ext uri="{BB962C8B-B14F-4D97-AF65-F5344CB8AC3E}">
        <p14:creationId xmlns:p14="http://schemas.microsoft.com/office/powerpoint/2010/main" val="17002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1069848" y="484632"/>
            <a:ext cx="10058400" cy="1609344"/>
          </a:xfrm>
          <a:prstGeom prst="rect">
            <a:avLst/>
          </a:prstGeom>
        </p:spPr>
        <p:txBody>
          <a:bodyPr/>
          <a:lstStyle>
            <a:lvl1pPr>
              <a:defRPr b="1" cap="none" baseline="0">
                <a:solidFill>
                  <a:srgbClr val="8D1B40"/>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0B542438-E46B-414E-B81A-44A5A2790E2E}"/>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DB0D4CF3-6B70-46E9-AD8C-0BAC0B73BDD9}" type="datetimeFigureOut">
              <a:rPr lang="en-US"/>
              <a:pPr>
                <a:defRPr/>
              </a:pPr>
              <a:t>10/22/2020</a:t>
            </a:fld>
            <a:endParaRPr lang="en-US"/>
          </a:p>
        </p:txBody>
      </p:sp>
      <p:sp>
        <p:nvSpPr>
          <p:cNvPr id="4" name="Footer Placeholder 3">
            <a:extLst>
              <a:ext uri="{FF2B5EF4-FFF2-40B4-BE49-F238E27FC236}">
                <a16:creationId xmlns:a16="http://schemas.microsoft.com/office/drawing/2014/main" id="{16AEF28E-9038-4BBA-ABF9-2BFD1AE848FB}"/>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AC75915E-85CE-49DB-9B5A-C3F126766FB6}"/>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4A582E80-B750-4C0D-ABFC-8DB417615910}" type="slidenum">
              <a:rPr lang="en-US"/>
              <a:pPr>
                <a:defRPr/>
              </a:pPr>
              <a:t>‹#›</a:t>
            </a:fld>
            <a:endParaRPr lang="en-US"/>
          </a:p>
        </p:txBody>
      </p:sp>
    </p:spTree>
    <p:extLst>
      <p:ext uri="{BB962C8B-B14F-4D97-AF65-F5344CB8AC3E}">
        <p14:creationId xmlns:p14="http://schemas.microsoft.com/office/powerpoint/2010/main" val="180968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96AD8-1F3E-42FE-AD1C-25741A95B1A2}"/>
              </a:ext>
            </a:extLst>
          </p:cNvPr>
          <p:cNvSpPr>
            <a:spLocks noGrp="1"/>
          </p:cNvSpPr>
          <p:nvPr>
            <p:ph type="dt" sz="half" idx="10"/>
          </p:nvPr>
        </p:nvSpPr>
        <p:spPr>
          <a:xfrm>
            <a:off x="7964488" y="6272213"/>
            <a:ext cx="3273425" cy="365125"/>
          </a:xfrm>
          <a:prstGeom prst="rect">
            <a:avLst/>
          </a:prstGeom>
        </p:spPr>
        <p:txBody>
          <a:bodyPr/>
          <a:lstStyle>
            <a:lvl1pPr eaLnBrk="1" fontAlgn="auto" hangingPunct="1">
              <a:spcBef>
                <a:spcPts val="0"/>
              </a:spcBef>
              <a:spcAft>
                <a:spcPts val="0"/>
              </a:spcAft>
              <a:defRPr>
                <a:latin typeface="+mn-lt"/>
              </a:defRPr>
            </a:lvl1pPr>
          </a:lstStyle>
          <a:p>
            <a:pPr>
              <a:defRPr/>
            </a:pPr>
            <a:fld id="{BFA167DB-B542-43DB-958E-BDE822164B32}" type="datetimeFigureOut">
              <a:rPr lang="en-US"/>
              <a:pPr>
                <a:defRPr/>
              </a:pPr>
              <a:t>10/22/2020</a:t>
            </a:fld>
            <a:endParaRPr lang="en-US"/>
          </a:p>
        </p:txBody>
      </p:sp>
      <p:sp>
        <p:nvSpPr>
          <p:cNvPr id="3" name="Footer Placeholder 2">
            <a:extLst>
              <a:ext uri="{FF2B5EF4-FFF2-40B4-BE49-F238E27FC236}">
                <a16:creationId xmlns:a16="http://schemas.microsoft.com/office/drawing/2014/main" id="{63CEC543-F7A9-48E5-8174-F9A17DFDFF84}"/>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4" name="Slide Number Placeholder 3">
            <a:extLst>
              <a:ext uri="{FF2B5EF4-FFF2-40B4-BE49-F238E27FC236}">
                <a16:creationId xmlns:a16="http://schemas.microsoft.com/office/drawing/2014/main" id="{76CF869C-503D-4AB4-827B-B16BC8690222}"/>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a:latin typeface="+mn-lt"/>
              </a:defRPr>
            </a:lvl1pPr>
          </a:lstStyle>
          <a:p>
            <a:pPr>
              <a:defRPr/>
            </a:pPr>
            <a:fld id="{772A392A-22C0-4507-BF09-8C4D5E7260A3}" type="slidenum">
              <a:rPr lang="en-US"/>
              <a:pPr>
                <a:defRPr/>
              </a:pPr>
              <a:t>‹#›</a:t>
            </a:fld>
            <a:endParaRPr lang="en-US"/>
          </a:p>
        </p:txBody>
      </p:sp>
    </p:spTree>
    <p:extLst>
      <p:ext uri="{BB962C8B-B14F-4D97-AF65-F5344CB8AC3E}">
        <p14:creationId xmlns:p14="http://schemas.microsoft.com/office/powerpoint/2010/main" val="1903070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7AFE1BE-A45C-4426-81C2-F9702AF988DC}"/>
              </a:ext>
            </a:extLst>
          </p:cNvPr>
          <p:cNvSpPr/>
          <p:nvPr/>
        </p:nvSpPr>
        <p:spPr>
          <a:xfrm>
            <a:off x="8304213" y="0"/>
            <a:ext cx="3887787" cy="6858000"/>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a:prstGeom prst="rect">
            <a:avLst/>
          </a:prstGeom>
        </p:spPr>
        <p:txBody>
          <a:bodyPr anchor="b">
            <a:normAutofit/>
          </a:bodyPr>
          <a:lstStyle>
            <a:lvl1pPr>
              <a:defRPr sz="3200" b="1">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838200" y="685800"/>
            <a:ext cx="6711696" cy="5020056"/>
          </a:xfrm>
          <a:prstGeom prst="rect">
            <a:avLst/>
          </a:prstGeo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a:prstGeom prst="rect">
            <a:avLst/>
          </a:prstGeom>
        </p:spPr>
        <p:txBody>
          <a:bodyPr>
            <a:normAutofit/>
          </a:bodyPr>
          <a:lstStyle>
            <a:lvl1pPr marL="0" indent="0">
              <a:lnSpc>
                <a:spcPct val="100000"/>
              </a:lnSpc>
              <a:spcBef>
                <a:spcPts val="10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Date Placeholder 4">
            <a:extLst>
              <a:ext uri="{FF2B5EF4-FFF2-40B4-BE49-F238E27FC236}">
                <a16:creationId xmlns:a16="http://schemas.microsoft.com/office/drawing/2014/main" id="{E7D7D02A-3A6E-4E38-B295-99F079FB680F}"/>
              </a:ext>
            </a:extLst>
          </p:cNvPr>
          <p:cNvSpPr>
            <a:spLocks noGrp="1"/>
          </p:cNvSpPr>
          <p:nvPr>
            <p:ph type="dt" sz="half" idx="10"/>
          </p:nvPr>
        </p:nvSpPr>
        <p:spPr>
          <a:xfrm>
            <a:off x="8550275" y="6272213"/>
            <a:ext cx="2687638" cy="365125"/>
          </a:xfrm>
          <a:prstGeom prst="rect">
            <a:avLst/>
          </a:prstGeom>
        </p:spPr>
        <p:txBody>
          <a:bodyPr/>
          <a:lstStyle>
            <a:lvl1pPr eaLnBrk="1" fontAlgn="auto" hangingPunct="1">
              <a:spcBef>
                <a:spcPts val="0"/>
              </a:spcBef>
              <a:spcAft>
                <a:spcPts val="0"/>
              </a:spcAft>
              <a:defRPr smtClean="0">
                <a:solidFill>
                  <a:schemeClr val="bg1"/>
                </a:solidFill>
                <a:latin typeface="+mn-lt"/>
              </a:defRPr>
            </a:lvl1pPr>
          </a:lstStyle>
          <a:p>
            <a:pPr>
              <a:defRPr/>
            </a:pPr>
            <a:fld id="{3A192B9D-BA3F-43C0-8252-8FF7B6F3716F}" type="datetimeFigureOut">
              <a:rPr lang="en-US"/>
              <a:pPr>
                <a:defRPr/>
              </a:pPr>
              <a:t>10/22/2020</a:t>
            </a:fld>
            <a:endParaRPr lang="en-US" dirty="0"/>
          </a:p>
        </p:txBody>
      </p:sp>
      <p:sp>
        <p:nvSpPr>
          <p:cNvPr id="7" name="Footer Placeholder 5">
            <a:extLst>
              <a:ext uri="{FF2B5EF4-FFF2-40B4-BE49-F238E27FC236}">
                <a16:creationId xmlns:a16="http://schemas.microsoft.com/office/drawing/2014/main" id="{CBA57CAF-6833-49DF-8E1B-367474D76068}"/>
              </a:ext>
            </a:extLst>
          </p:cNvPr>
          <p:cNvSpPr>
            <a:spLocks noGrp="1"/>
          </p:cNvSpPr>
          <p:nvPr>
            <p:ph type="ftr" sz="quarter" idx="11"/>
          </p:nvPr>
        </p:nvSpPr>
        <p:spPr>
          <a:xfrm>
            <a:off x="1087438" y="6272213"/>
            <a:ext cx="6327775"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8" name="Slide Number Placeholder 6">
            <a:extLst>
              <a:ext uri="{FF2B5EF4-FFF2-40B4-BE49-F238E27FC236}">
                <a16:creationId xmlns:a16="http://schemas.microsoft.com/office/drawing/2014/main" id="{3D8CA2EA-B7C2-4AA4-B3C7-C6488033E53E}"/>
              </a:ext>
            </a:extLst>
          </p:cNvPr>
          <p:cNvSpPr>
            <a:spLocks noGrp="1"/>
          </p:cNvSpPr>
          <p:nvPr>
            <p:ph type="sldNum" sz="quarter" idx="12"/>
          </p:nvPr>
        </p:nvSpPr>
        <p:spPr>
          <a:xfrm>
            <a:off x="11310938" y="6272213"/>
            <a:ext cx="639762" cy="365125"/>
          </a:xfrm>
          <a:prstGeom prst="rect">
            <a:avLst/>
          </a:prstGeom>
        </p:spPr>
        <p:txBody>
          <a:bodyPr/>
          <a:lstStyle>
            <a:lvl1pPr eaLnBrk="1" fontAlgn="auto" hangingPunct="1">
              <a:spcBef>
                <a:spcPts val="0"/>
              </a:spcBef>
              <a:spcAft>
                <a:spcPts val="0"/>
              </a:spcAft>
              <a:defRPr smtClean="0">
                <a:solidFill>
                  <a:schemeClr val="bg1"/>
                </a:solidFill>
                <a:latin typeface="+mn-lt"/>
              </a:defRPr>
            </a:lvl1pPr>
          </a:lstStyle>
          <a:p>
            <a:pPr>
              <a:defRPr/>
            </a:pPr>
            <a:fld id="{B8570592-DD50-476D-AD21-8FA036D1F08F}" type="slidenum">
              <a:rPr lang="en-US"/>
              <a:pPr>
                <a:defRPr/>
              </a:pPr>
              <a:t>‹#›</a:t>
            </a:fld>
            <a:endParaRPr lang="en-US" dirty="0"/>
          </a:p>
        </p:txBody>
      </p:sp>
    </p:spTree>
    <p:extLst>
      <p:ext uri="{BB962C8B-B14F-4D97-AF65-F5344CB8AC3E}">
        <p14:creationId xmlns:p14="http://schemas.microsoft.com/office/powerpoint/2010/main" val="11919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5">
            <a:extLst>
              <a:ext uri="{FF2B5EF4-FFF2-40B4-BE49-F238E27FC236}">
                <a16:creationId xmlns:a16="http://schemas.microsoft.com/office/drawing/2014/main" id="{AF8D6A21-29D8-4A2A-B231-56CE49F134F7}"/>
              </a:ext>
            </a:extLst>
          </p:cNvPr>
          <p:cNvGrpSpPr>
            <a:grpSpLocks/>
          </p:cNvGrpSpPr>
          <p:nvPr userDrawn="1"/>
        </p:nvGrpSpPr>
        <p:grpSpPr bwMode="auto">
          <a:xfrm>
            <a:off x="0" y="-49213"/>
            <a:ext cx="12192000" cy="530226"/>
            <a:chOff x="0" y="-49453"/>
            <a:chExt cx="12192000" cy="530716"/>
          </a:xfrm>
        </p:grpSpPr>
        <p:sp>
          <p:nvSpPr>
            <p:cNvPr id="27" name="Rectangle 26">
              <a:extLst>
                <a:ext uri="{FF2B5EF4-FFF2-40B4-BE49-F238E27FC236}">
                  <a16:creationId xmlns:a16="http://schemas.microsoft.com/office/drawing/2014/main" id="{51AF3DC1-0014-4164-826B-D738B2256651}"/>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1028" name="Picture 27">
              <a:extLst>
                <a:ext uri="{FF2B5EF4-FFF2-40B4-BE49-F238E27FC236}">
                  <a16:creationId xmlns:a16="http://schemas.microsoft.com/office/drawing/2014/main" id="{E765EA77-8833-4198-AF49-0F6FF9DE2E1D}"/>
                </a:ext>
              </a:extLst>
            </p:cNvPr>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28">
              <a:extLst>
                <a:ext uri="{FF2B5EF4-FFF2-40B4-BE49-F238E27FC236}">
                  <a16:creationId xmlns:a16="http://schemas.microsoft.com/office/drawing/2014/main" id="{06FF66F6-0351-4AAC-97B0-AE2DC83CB6CA}"/>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Tree>
  </p:cSld>
  <p:clrMap bg1="lt1" tx1="dk1" bg2="lt2" tx2="dk2" accent1="accent1" accent2="accent2" accent3="accent3" accent4="accent4" accent5="accent5" accent6="accent6" hlink="hlink" folHlink="folHlink"/>
  <p:sldLayoutIdLst>
    <p:sldLayoutId id="2147483719" r:id="rId1"/>
    <p:sldLayoutId id="2147483718"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7" r:id="rId19"/>
    <p:sldLayoutId id="2147483738" r:id="rId20"/>
    <p:sldLayoutId id="2147483739" r:id="rId21"/>
    <p:sldLayoutId id="2147483740" r:id="rId22"/>
    <p:sldLayoutId id="2147483741" r:id="rId23"/>
    <p:sldLayoutId id="2147483742" r:id="rId24"/>
    <p:sldLayoutId id="2147483744" r:id="rId25"/>
    <p:sldLayoutId id="2147483745" r:id="rId26"/>
    <p:sldLayoutId id="2147483746" r:id="rId27"/>
  </p:sldLayoutIdLst>
  <p:txStyles>
    <p:titleStyle>
      <a:lvl1pPr algn="l" rtl="0" fontAlgn="base">
        <a:lnSpc>
          <a:spcPct val="90000"/>
        </a:lnSpc>
        <a:spcBef>
          <a:spcPct val="0"/>
        </a:spcBef>
        <a:spcAft>
          <a:spcPct val="0"/>
        </a:spcAft>
        <a:defRPr sz="5400" kern="1200" cap="all">
          <a:blipFill>
            <a:blip r:embed="rId30"/>
            <a:tile tx="6350" ty="-127000" sx="65000" sy="64000" flip="none" algn="tl"/>
          </a:blipFill>
          <a:latin typeface="+mj-lt"/>
          <a:ea typeface="+mj-ea"/>
          <a:cs typeface="+mj-cs"/>
        </a:defRPr>
      </a:lvl1pPr>
      <a:lvl2pPr algn="l" rtl="0" fontAlgn="base">
        <a:lnSpc>
          <a:spcPct val="90000"/>
        </a:lnSpc>
        <a:spcBef>
          <a:spcPct val="0"/>
        </a:spcBef>
        <a:spcAft>
          <a:spcPct val="0"/>
        </a:spcAft>
        <a:defRPr sz="5400">
          <a:solidFill>
            <a:schemeClr val="tx1"/>
          </a:solidFill>
          <a:latin typeface="Calibri Light" panose="020F0302020204030204" pitchFamily="34" charset="0"/>
        </a:defRPr>
      </a:lvl2pPr>
      <a:lvl3pPr algn="l" rtl="0" fontAlgn="base">
        <a:lnSpc>
          <a:spcPct val="90000"/>
        </a:lnSpc>
        <a:spcBef>
          <a:spcPct val="0"/>
        </a:spcBef>
        <a:spcAft>
          <a:spcPct val="0"/>
        </a:spcAft>
        <a:defRPr sz="5400">
          <a:solidFill>
            <a:schemeClr val="tx1"/>
          </a:solidFill>
          <a:latin typeface="Calibri Light" panose="020F0302020204030204" pitchFamily="34" charset="0"/>
        </a:defRPr>
      </a:lvl3pPr>
      <a:lvl4pPr algn="l" rtl="0" fontAlgn="base">
        <a:lnSpc>
          <a:spcPct val="90000"/>
        </a:lnSpc>
        <a:spcBef>
          <a:spcPct val="0"/>
        </a:spcBef>
        <a:spcAft>
          <a:spcPct val="0"/>
        </a:spcAft>
        <a:defRPr sz="5400">
          <a:solidFill>
            <a:schemeClr val="tx1"/>
          </a:solidFill>
          <a:latin typeface="Calibri Light" panose="020F0302020204030204" pitchFamily="34" charset="0"/>
        </a:defRPr>
      </a:lvl4pPr>
      <a:lvl5pPr algn="l" rtl="0" fontAlgn="base">
        <a:lnSpc>
          <a:spcPct val="90000"/>
        </a:lnSpc>
        <a:spcBef>
          <a:spcPct val="0"/>
        </a:spcBef>
        <a:spcAft>
          <a:spcPct val="0"/>
        </a:spcAft>
        <a:defRPr sz="5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5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5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5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5400">
          <a:solidFill>
            <a:schemeClr val="tx1"/>
          </a:solidFill>
          <a:latin typeface="Calibri Light" panose="020F0302020204030204" pitchFamily="34" charset="0"/>
        </a:defRPr>
      </a:lvl9pPr>
    </p:titleStyle>
    <p:bodyStyle>
      <a:lvl1pPr marL="182563" indent="-182563" algn="l" rtl="0" fontAlgn="base">
        <a:lnSpc>
          <a:spcPct val="90000"/>
        </a:lnSpc>
        <a:spcBef>
          <a:spcPts val="1200"/>
        </a:spcBef>
        <a:spcAft>
          <a:spcPct val="0"/>
        </a:spcAft>
        <a:buClr>
          <a:srgbClr val="6A1430"/>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fontAlgn="base">
        <a:lnSpc>
          <a:spcPct val="90000"/>
        </a:lnSpc>
        <a:spcBef>
          <a:spcPts val="400"/>
        </a:spcBef>
        <a:spcAft>
          <a:spcPts val="200"/>
        </a:spcAft>
        <a:buClr>
          <a:srgbClr val="6A1430"/>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fontAlgn="base">
        <a:lnSpc>
          <a:spcPct val="90000"/>
        </a:lnSpc>
        <a:spcBef>
          <a:spcPts val="400"/>
        </a:spcBef>
        <a:spcAft>
          <a:spcPts val="200"/>
        </a:spcAft>
        <a:buClr>
          <a:srgbClr val="6A1430"/>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fontAlgn="base">
        <a:lnSpc>
          <a:spcPct val="90000"/>
        </a:lnSpc>
        <a:spcBef>
          <a:spcPts val="400"/>
        </a:spcBef>
        <a:spcAft>
          <a:spcPts val="200"/>
        </a:spcAft>
        <a:buClr>
          <a:srgbClr val="6A1430"/>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fontAlgn="base">
        <a:lnSpc>
          <a:spcPct val="90000"/>
        </a:lnSpc>
        <a:spcBef>
          <a:spcPts val="400"/>
        </a:spcBef>
        <a:spcAft>
          <a:spcPts val="200"/>
        </a:spcAft>
        <a:buClr>
          <a:srgbClr val="6A1430"/>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hyperlink" Target="https://sharepoint1.slcounty.org/sites/AdminSvcs/IS/PMO/ppm/_layouts/15/WopiFrame.aspx?sourcedoc=%7b1E9649CB-7BC2-4608-8A90-43ABE9700ED9%7d&amp;file=TAB%202021%20Prioritization%20-.xlsx&amp;action=default" TargetMode="External"/><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hyperlink" Target="https://app.smartsheet.com/b/form/d458dcc017b3475c935adce5097634be" TargetMode="External"/><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5.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package" Target="../embeddings/Microsoft_Excel_Worksheet.xlsx"/></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hyperlink" Target="https://app.smartsheet.com/dashboards/9gCwCwxX8HR3Hpr9485r9QXmMRCfh7RPC2cGCHr1" TargetMode="External"/><Relationship Id="rId2" Type="http://schemas.openxmlformats.org/officeDocument/2006/relationships/notesSlide" Target="../notesSlides/notesSlide6.xml"/><Relationship Id="rId1" Type="http://schemas.openxmlformats.org/officeDocument/2006/relationships/slideLayout" Target="../slideLayouts/slideLayout2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56E83D-50EA-43DE-9A10-5B8349E4DBF4}"/>
              </a:ext>
            </a:extLst>
          </p:cNvPr>
          <p:cNvSpPr/>
          <p:nvPr/>
        </p:nvSpPr>
        <p:spPr>
          <a:xfrm>
            <a:off x="0" y="3843338"/>
            <a:ext cx="12192000" cy="3146425"/>
          </a:xfrm>
          <a:prstGeom prst="rect">
            <a:avLst/>
          </a:prstGeom>
          <a:solidFill>
            <a:srgbClr val="666666"/>
          </a:solidFill>
          <a:ln>
            <a:noFill/>
          </a:ln>
          <a:effectLst>
            <a:outerShdw blurRad="40000" dist="23000" dir="5400000" rotWithShape="0">
              <a:srgbClr val="666666">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Subtitle 2">
            <a:extLst>
              <a:ext uri="{FF2B5EF4-FFF2-40B4-BE49-F238E27FC236}">
                <a16:creationId xmlns:a16="http://schemas.microsoft.com/office/drawing/2014/main" id="{BEACCCB8-8565-4F6C-BC5D-F716F879211A}"/>
              </a:ext>
            </a:extLst>
          </p:cNvPr>
          <p:cNvSpPr>
            <a:spLocks noGrp="1"/>
          </p:cNvSpPr>
          <p:nvPr>
            <p:ph type="subTitle" idx="4294967295"/>
          </p:nvPr>
        </p:nvSpPr>
        <p:spPr>
          <a:xfrm>
            <a:off x="2890838" y="4044950"/>
            <a:ext cx="6410325" cy="1171575"/>
          </a:xfrm>
          <a:prstGeom prst="rect">
            <a:avLst/>
          </a:prstGeom>
        </p:spPr>
        <p:txBody>
          <a:bodyPr wrap="none" lIns="0" tIns="0" rIns="0" bIns="0">
            <a:normAutofit/>
          </a:bodyPr>
          <a:lstStyle/>
          <a:p>
            <a:pPr marL="0" indent="0" fontAlgn="auto">
              <a:spcBef>
                <a:spcPct val="0"/>
              </a:spcBef>
              <a:spcAft>
                <a:spcPts val="0"/>
              </a:spcAft>
              <a:buClr>
                <a:schemeClr val="accent1">
                  <a:lumMod val="75000"/>
                </a:schemeClr>
              </a:buClr>
              <a:buFont typeface="Wingdings" panose="05000000000000000000" pitchFamily="2" charset="2"/>
              <a:buNone/>
              <a:defRPr/>
            </a:pPr>
            <a:r>
              <a:rPr lang="en-US" sz="6400" dirty="0">
                <a:solidFill>
                  <a:schemeClr val="bg1"/>
                </a:solidFill>
                <a:latin typeface="Century Gothic" panose="020B0502020202020204" pitchFamily="34" charset="0"/>
                <a:ea typeface="+mj-ea"/>
                <a:cs typeface="+mj-cs"/>
              </a:rPr>
              <a:t>October 22, 2020</a:t>
            </a:r>
          </a:p>
        </p:txBody>
      </p:sp>
      <p:grpSp>
        <p:nvGrpSpPr>
          <p:cNvPr id="33796" name="Group 5">
            <a:extLst>
              <a:ext uri="{FF2B5EF4-FFF2-40B4-BE49-F238E27FC236}">
                <a16:creationId xmlns:a16="http://schemas.microsoft.com/office/drawing/2014/main" id="{C5337010-B3E3-41B7-B76D-8E694AB2C711}"/>
              </a:ext>
            </a:extLst>
          </p:cNvPr>
          <p:cNvGrpSpPr>
            <a:grpSpLocks/>
          </p:cNvGrpSpPr>
          <p:nvPr/>
        </p:nvGrpSpPr>
        <p:grpSpPr bwMode="auto">
          <a:xfrm>
            <a:off x="2009775" y="530225"/>
            <a:ext cx="8172450" cy="4814888"/>
            <a:chOff x="1190625" y="1121835"/>
            <a:chExt cx="6400800" cy="4326465"/>
          </a:xfrm>
        </p:grpSpPr>
        <p:sp>
          <p:nvSpPr>
            <p:cNvPr id="7" name="Rectangle 6">
              <a:extLst>
                <a:ext uri="{FF2B5EF4-FFF2-40B4-BE49-F238E27FC236}">
                  <a16:creationId xmlns:a16="http://schemas.microsoft.com/office/drawing/2014/main" id="{CB49BC58-0001-4ACC-A11F-CD946ECE4ACD}"/>
                </a:ext>
              </a:extLst>
            </p:cNvPr>
            <p:cNvSpPr/>
            <p:nvPr/>
          </p:nvSpPr>
          <p:spPr>
            <a:xfrm>
              <a:off x="1190625" y="1141805"/>
              <a:ext cx="6400800" cy="2871472"/>
            </a:xfrm>
            <a:prstGeom prst="rect">
              <a:avLst/>
            </a:prstGeom>
            <a:blipFill dpi="0" rotWithShape="1">
              <a:blip r:embed="rId2"/>
              <a:srcRect/>
              <a:stretch>
                <a:fillRect/>
              </a:stretch>
            </a:blipFill>
            <a:ln w="25400">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31177D39-4661-4286-BA35-563E73C3F607}"/>
                </a:ext>
              </a:extLst>
            </p:cNvPr>
            <p:cNvSpPr/>
            <p:nvPr/>
          </p:nvSpPr>
          <p:spPr>
            <a:xfrm>
              <a:off x="1190625" y="1121835"/>
              <a:ext cx="6400800" cy="4326465"/>
            </a:xfrm>
            <a:prstGeom prst="rect">
              <a:avLst/>
            </a:prstGeom>
            <a:noFill/>
            <a:ln w="25400">
              <a:solidFill>
                <a:srgbClr val="CA97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Tree>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491169-DF1F-4E6B-B823-EF3AD9131FE2}"/>
              </a:ext>
            </a:extLst>
          </p:cNvPr>
          <p:cNvSpPr>
            <a:spLocks noGrp="1"/>
          </p:cNvSpPr>
          <p:nvPr>
            <p:ph idx="1"/>
          </p:nvPr>
        </p:nvSpPr>
        <p:spPr>
          <a:xfrm>
            <a:off x="2146300" y="1857375"/>
            <a:ext cx="8229600" cy="4292600"/>
          </a:xfrm>
        </p:spPr>
        <p:txBody>
          <a:bodyPr/>
          <a:lstStyle/>
          <a:p>
            <a:pPr fontAlgn="auto">
              <a:spcAft>
                <a:spcPts val="0"/>
              </a:spcAft>
              <a:buClr>
                <a:schemeClr val="accent1">
                  <a:lumMod val="75000"/>
                </a:schemeClr>
              </a:buClr>
              <a:defRPr/>
            </a:pPr>
            <a:endParaRPr lang="en-US" dirty="0">
              <a:latin typeface="Calibri Light" panose="020F0302020204030204" pitchFamily="34" charset="0"/>
              <a:cs typeface="Calibri Light" panose="020F0302020204030204" pitchFamily="34" charset="0"/>
            </a:endParaRPr>
          </a:p>
          <a:p>
            <a:pPr marL="457200" indent="-457200" fontAlgn="auto">
              <a:spcAft>
                <a:spcPts val="0"/>
              </a:spcAft>
              <a:buClr>
                <a:schemeClr val="accent1">
                  <a:lumMod val="75000"/>
                </a:schemeClr>
              </a:buClr>
              <a:buFont typeface="Arial" panose="020B0604020202020204" pitchFamily="34" charset="0"/>
              <a:buChar char="•"/>
              <a:defRPr/>
            </a:pPr>
            <a:endParaRPr lang="en-US" dirty="0">
              <a:latin typeface="Calibri Light" panose="020F0302020204030204" pitchFamily="34" charset="0"/>
              <a:cs typeface="Calibri Light" panose="020F0302020204030204" pitchFamily="34" charset="0"/>
            </a:endParaRPr>
          </a:p>
          <a:p>
            <a:pPr marL="457200" indent="-457200" fontAlgn="auto">
              <a:spcAft>
                <a:spcPts val="0"/>
              </a:spcAft>
              <a:buClr>
                <a:schemeClr val="accent1">
                  <a:lumMod val="75000"/>
                </a:schemeClr>
              </a:buClr>
              <a:buFont typeface="Arial" panose="020B0604020202020204" pitchFamily="34" charset="0"/>
              <a:buChar char="•"/>
              <a:defRPr/>
            </a:pPr>
            <a:endParaRPr lang="en-US" dirty="0">
              <a:latin typeface="Calibri Light" panose="020F0302020204030204" pitchFamily="34" charset="0"/>
              <a:cs typeface="Calibri Light" panose="020F0302020204030204" pitchFamily="34" charset="0"/>
            </a:endParaRPr>
          </a:p>
          <a:p>
            <a:pPr fontAlgn="auto">
              <a:spcAft>
                <a:spcPts val="0"/>
              </a:spcAft>
              <a:buClr>
                <a:schemeClr val="accent1">
                  <a:lumMod val="75000"/>
                </a:schemeClr>
              </a:buClr>
              <a:defRPr/>
            </a:pPr>
            <a:endParaRPr lang="en-US" dirty="0">
              <a:highlight>
                <a:srgbClr val="FFFF00"/>
              </a:highlight>
              <a:latin typeface="Calibri Light" panose="020F0302020204030204" pitchFamily="34" charset="0"/>
              <a:cs typeface="Calibri Light" panose="020F0302020204030204" pitchFamily="34" charset="0"/>
            </a:endParaRPr>
          </a:p>
        </p:txBody>
      </p:sp>
      <p:sp>
        <p:nvSpPr>
          <p:cNvPr id="2" name="Title 1">
            <a:extLst>
              <a:ext uri="{FF2B5EF4-FFF2-40B4-BE49-F238E27FC236}">
                <a16:creationId xmlns:a16="http://schemas.microsoft.com/office/drawing/2014/main" id="{3C8BBAE5-8C7E-470B-8106-49871DCE23C5}"/>
              </a:ext>
            </a:extLst>
          </p:cNvPr>
          <p:cNvSpPr>
            <a:spLocks noGrp="1"/>
          </p:cNvSpPr>
          <p:nvPr>
            <p:ph type="ctrTitle"/>
          </p:nvPr>
        </p:nvSpPr>
        <p:spPr>
          <a:xfrm>
            <a:off x="208547" y="542925"/>
            <a:ext cx="10972800" cy="685800"/>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IT Working Group Updates</a:t>
            </a:r>
            <a:br>
              <a:rPr lang="en-US" dirty="0">
                <a:cs typeface="Calibri Light" panose="020F0302020204030204" pitchFamily="34" charset="0"/>
              </a:rPr>
            </a:br>
            <a:endParaRPr lang="en-US" sz="4000" dirty="0">
              <a:cs typeface="Calibri Light" panose="020F0302020204030204" pitchFamily="34" charset="0"/>
            </a:endParaRPr>
          </a:p>
        </p:txBody>
      </p:sp>
      <p:sp>
        <p:nvSpPr>
          <p:cNvPr id="5" name="Rectangle 4">
            <a:extLst>
              <a:ext uri="{FF2B5EF4-FFF2-40B4-BE49-F238E27FC236}">
                <a16:creationId xmlns:a16="http://schemas.microsoft.com/office/drawing/2014/main" id="{C8102EDA-765D-4F7E-8AE0-C37E4C82DDB6}"/>
              </a:ext>
            </a:extLst>
          </p:cNvPr>
          <p:cNvSpPr/>
          <p:nvPr/>
        </p:nvSpPr>
        <p:spPr>
          <a:xfrm>
            <a:off x="1816100" y="2428875"/>
            <a:ext cx="8559800" cy="769938"/>
          </a:xfrm>
          <a:prstGeom prst="rect">
            <a:avLst/>
          </a:prstGeom>
        </p:spPr>
        <p:txBody>
          <a:bodyPr>
            <a:spAutoFit/>
          </a:bodyPr>
          <a:lstStyle/>
          <a:p>
            <a:pPr eaLnBrk="1" fontAlgn="auto" hangingPunct="1">
              <a:spcBef>
                <a:spcPts val="0"/>
              </a:spcBef>
              <a:spcAft>
                <a:spcPts val="0"/>
              </a:spcAft>
              <a:defRPr/>
            </a:pPr>
            <a:endParaRPr lang="en-US" sz="2800" dirty="0">
              <a:latin typeface="Calibri Light" panose="020F0302020204030204" pitchFamily="34" charset="0"/>
              <a:cs typeface="Calibri Light" panose="020F0302020204030204" pitchFamily="34" charset="0"/>
            </a:endParaRPr>
          </a:p>
          <a:p>
            <a:pPr marL="457200" indent="-457200" eaLnBrk="1" fontAlgn="auto" hangingPunct="1">
              <a:spcBef>
                <a:spcPts val="0"/>
              </a:spcBef>
              <a:spcAft>
                <a:spcPts val="0"/>
              </a:spcAft>
              <a:buFont typeface="Arial" panose="020B0604020202020204" pitchFamily="34" charset="0"/>
              <a:buChar char="•"/>
              <a:defRPr/>
            </a:pPr>
            <a:endParaRPr lang="en-US" sz="1600" dirty="0">
              <a:latin typeface="Calibri Light" panose="020F0302020204030204" pitchFamily="34" charset="0"/>
              <a:cs typeface="Calibri Light" panose="020F0302020204030204" pitchFamily="34" charset="0"/>
            </a:endParaRPr>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1EDB9-6176-4455-994C-787D18CFBF0D}"/>
              </a:ext>
            </a:extLst>
          </p:cNvPr>
          <p:cNvSpPr>
            <a:spLocks noGrp="1"/>
          </p:cNvSpPr>
          <p:nvPr>
            <p:ph type="ctrTitle"/>
          </p:nvPr>
        </p:nvSpPr>
        <p:spPr>
          <a:xfrm>
            <a:off x="2016125" y="885825"/>
            <a:ext cx="2743200" cy="1581150"/>
          </a:xfrm>
        </p:spPr>
        <p:txBody>
          <a:bodyPr vert="horz" lIns="91440" tIns="45720" rIns="91440" bIns="45720" rtlCol="0" anchor="b">
            <a:normAutofit fontScale="90000"/>
          </a:bodyPr>
          <a:lstStyle/>
          <a:p>
            <a:pPr algn="ctr" fontAlgn="auto">
              <a:spcAft>
                <a:spcPts val="0"/>
              </a:spcAft>
              <a:defRPr/>
            </a:pPr>
            <a:r>
              <a:rPr lang="en-US" sz="2600" dirty="0">
                <a:solidFill>
                  <a:srgbClr val="FFFFFF"/>
                </a:solidFill>
              </a:rPr>
              <a:t>Windows 7 Replacement Update – Brandon Allgier </a:t>
            </a:r>
            <a:br>
              <a:rPr lang="en-US" sz="2600" dirty="0">
                <a:solidFill>
                  <a:srgbClr val="FFFFFF"/>
                </a:solidFill>
              </a:rPr>
            </a:br>
            <a:br>
              <a:rPr lang="en-US" sz="2600" dirty="0">
                <a:solidFill>
                  <a:srgbClr val="FFFFFF"/>
                </a:solidFill>
              </a:rPr>
            </a:br>
            <a:endParaRPr lang="en-US" sz="2600" dirty="0">
              <a:solidFill>
                <a:srgbClr val="FFFFFF"/>
              </a:solidFill>
            </a:endParaRPr>
          </a:p>
        </p:txBody>
      </p:sp>
      <p:sp>
        <p:nvSpPr>
          <p:cNvPr id="53251" name="Title 1">
            <a:extLst>
              <a:ext uri="{FF2B5EF4-FFF2-40B4-BE49-F238E27FC236}">
                <a16:creationId xmlns:a16="http://schemas.microsoft.com/office/drawing/2014/main" id="{66FBACC5-02A5-40D5-80A9-22A74BBB7DEC}"/>
              </a:ext>
            </a:extLst>
          </p:cNvPr>
          <p:cNvSpPr txBox="1">
            <a:spLocks noChangeArrowheads="1"/>
          </p:cNvSpPr>
          <p:nvPr/>
        </p:nvSpPr>
        <p:spPr bwMode="auto">
          <a:xfrm>
            <a:off x="2016125" y="3822700"/>
            <a:ext cx="2743200"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defTabSz="914400" eaLnBrk="1" hangingPunct="1">
              <a:lnSpc>
                <a:spcPct val="90000"/>
              </a:lnSpc>
            </a:pPr>
            <a:r>
              <a:rPr lang="en-US" altLang="en-US" sz="2000" b="1">
                <a:solidFill>
                  <a:srgbClr val="FFFFFF"/>
                </a:solidFill>
                <a:latin typeface="Calibri Light" panose="020F0302020204030204" pitchFamily="34" charset="0"/>
              </a:rPr>
              <a:t>*Counts are likely affected by COVID</a:t>
            </a:r>
            <a:br>
              <a:rPr lang="en-US" altLang="en-US" sz="2600" b="1">
                <a:solidFill>
                  <a:srgbClr val="FFFFFF"/>
                </a:solidFill>
                <a:latin typeface="Calibri Light" panose="020F0302020204030204" pitchFamily="34" charset="0"/>
              </a:rPr>
            </a:br>
            <a:endParaRPr lang="en-US" altLang="en-US" sz="2600" b="1">
              <a:solidFill>
                <a:srgbClr val="FFFFFF"/>
              </a:solidFill>
              <a:latin typeface="Calibri Light" panose="020F0302020204030204" pitchFamily="34" charset="0"/>
            </a:endParaRPr>
          </a:p>
        </p:txBody>
      </p:sp>
      <p:sp>
        <p:nvSpPr>
          <p:cNvPr id="4" name="TextBox 3">
            <a:extLst>
              <a:ext uri="{FF2B5EF4-FFF2-40B4-BE49-F238E27FC236}">
                <a16:creationId xmlns:a16="http://schemas.microsoft.com/office/drawing/2014/main" id="{C119B5B3-C85B-4AD5-9AE9-868BE45D9B94}"/>
              </a:ext>
            </a:extLst>
          </p:cNvPr>
          <p:cNvSpPr txBox="1"/>
          <p:nvPr/>
        </p:nvSpPr>
        <p:spPr>
          <a:xfrm>
            <a:off x="85975" y="478298"/>
            <a:ext cx="6739474" cy="1200329"/>
          </a:xfrm>
          <a:prstGeom prst="rect">
            <a:avLst/>
          </a:prstGeom>
          <a:noFill/>
          <a:ln w="12700">
            <a:noFill/>
          </a:ln>
        </p:spPr>
        <p:txBody>
          <a:bodyPr wrap="none">
            <a:spAutoFit/>
          </a:bodyPr>
          <a:lstStyle/>
          <a:p>
            <a:pPr eaLnBrk="1" fontAlgn="auto" hangingPunct="1">
              <a:spcBef>
                <a:spcPts val="0"/>
              </a:spcBef>
              <a:spcAft>
                <a:spcPts val="0"/>
              </a:spcAft>
              <a:defRPr/>
            </a:pPr>
            <a:r>
              <a:rPr lang="en-US" sz="4000" b="1" dirty="0">
                <a:solidFill>
                  <a:srgbClr val="8D1B40"/>
                </a:solidFill>
                <a:latin typeface="+mj-lt"/>
                <a:ea typeface="+mj-ea"/>
                <a:cs typeface="Calibri Light" panose="020F0302020204030204" pitchFamily="34" charset="0"/>
              </a:rPr>
              <a:t>Remaining</a:t>
            </a:r>
            <a:r>
              <a:rPr lang="en-US" sz="4000" dirty="0">
                <a:latin typeface="+mj-lt"/>
              </a:rPr>
              <a:t> </a:t>
            </a:r>
            <a:r>
              <a:rPr lang="en-US" sz="4000" b="1" dirty="0">
                <a:solidFill>
                  <a:srgbClr val="8D1B40"/>
                </a:solidFill>
                <a:latin typeface="+mj-lt"/>
                <a:ea typeface="+mj-ea"/>
                <a:cs typeface="Calibri Light" panose="020F0302020204030204" pitchFamily="34" charset="0"/>
              </a:rPr>
              <a:t>Windows</a:t>
            </a:r>
            <a:r>
              <a:rPr lang="en-US" sz="4000" dirty="0">
                <a:latin typeface="+mj-lt"/>
              </a:rPr>
              <a:t> </a:t>
            </a:r>
            <a:r>
              <a:rPr lang="en-US" sz="4000" b="1" dirty="0">
                <a:solidFill>
                  <a:srgbClr val="8D1B40"/>
                </a:solidFill>
                <a:latin typeface="+mj-lt"/>
                <a:ea typeface="+mj-ea"/>
                <a:cs typeface="Calibri Light" panose="020F0302020204030204" pitchFamily="34" charset="0"/>
              </a:rPr>
              <a:t>7</a:t>
            </a:r>
            <a:r>
              <a:rPr lang="en-US" sz="4000" dirty="0">
                <a:latin typeface="+mj-lt"/>
              </a:rPr>
              <a:t> </a:t>
            </a:r>
            <a:r>
              <a:rPr lang="en-US" sz="4000" b="1" dirty="0">
                <a:solidFill>
                  <a:srgbClr val="8D1B40"/>
                </a:solidFill>
                <a:latin typeface="+mj-lt"/>
                <a:ea typeface="+mj-ea"/>
                <a:cs typeface="Calibri Light" panose="020F0302020204030204" pitchFamily="34" charset="0"/>
              </a:rPr>
              <a:t>Machines</a:t>
            </a:r>
          </a:p>
          <a:p>
            <a:pPr eaLnBrk="1" fontAlgn="auto" hangingPunct="1">
              <a:spcBef>
                <a:spcPts val="0"/>
              </a:spcBef>
              <a:spcAft>
                <a:spcPts val="0"/>
              </a:spcAft>
              <a:defRPr/>
            </a:pPr>
            <a:r>
              <a:rPr lang="en-US" sz="3200" b="1" dirty="0">
                <a:solidFill>
                  <a:srgbClr val="8D1B40"/>
                </a:solidFill>
                <a:latin typeface="+mj-lt"/>
                <a:ea typeface="+mj-ea"/>
                <a:cs typeface="Calibri Light" panose="020F0302020204030204" pitchFamily="34" charset="0"/>
              </a:rPr>
              <a:t>Mark Evans &amp; Rina Shipley</a:t>
            </a:r>
          </a:p>
        </p:txBody>
      </p:sp>
      <p:pic>
        <p:nvPicPr>
          <p:cNvPr id="6" name="Picture 5">
            <a:extLst>
              <a:ext uri="{FF2B5EF4-FFF2-40B4-BE49-F238E27FC236}">
                <a16:creationId xmlns:a16="http://schemas.microsoft.com/office/drawing/2014/main" id="{A79CEB9C-79DF-42AC-9A2B-165B8C5AC03B}"/>
              </a:ext>
            </a:extLst>
          </p:cNvPr>
          <p:cNvPicPr>
            <a:picLocks noChangeAspect="1"/>
          </p:cNvPicPr>
          <p:nvPr/>
        </p:nvPicPr>
        <p:blipFill>
          <a:blip r:embed="rId3"/>
          <a:stretch>
            <a:fillRect/>
          </a:stretch>
        </p:blipFill>
        <p:spPr>
          <a:xfrm>
            <a:off x="3545997" y="1801737"/>
            <a:ext cx="4673350" cy="4645761"/>
          </a:xfrm>
          <a:prstGeom prst="rect">
            <a:avLst/>
          </a:prstGeom>
        </p:spPr>
      </p:pic>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7338E-C0CC-43D7-9AB2-0B137200367E}"/>
              </a:ext>
            </a:extLst>
          </p:cNvPr>
          <p:cNvSpPr>
            <a:spLocks noGrp="1"/>
          </p:cNvSpPr>
          <p:nvPr>
            <p:ph type="ctrTitle"/>
          </p:nvPr>
        </p:nvSpPr>
        <p:spPr>
          <a:xfrm>
            <a:off x="212558" y="535612"/>
            <a:ext cx="8229600" cy="1178888"/>
          </a:xfrm>
        </p:spPr>
        <p:txBody>
          <a:bodyPr>
            <a:normAutofit/>
          </a:bodyPr>
          <a:lstStyle/>
          <a:p>
            <a:pPr fontAlgn="auto">
              <a:spcAft>
                <a:spcPts val="0"/>
              </a:spcAft>
              <a:defRPr/>
            </a:pPr>
            <a:r>
              <a:rPr lang="en-US" sz="4000" cap="none" dirty="0">
                <a:solidFill>
                  <a:srgbClr val="8D1B40"/>
                </a:solidFill>
                <a:cs typeface="Calibri Light" panose="020F0302020204030204" pitchFamily="34" charset="0"/>
              </a:rPr>
              <a:t>Standards/Policy Update</a:t>
            </a:r>
            <a:br>
              <a:rPr lang="en-US" sz="24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Mark Evans &amp; Rina Shipley</a:t>
            </a:r>
          </a:p>
        </p:txBody>
      </p:sp>
      <p:sp>
        <p:nvSpPr>
          <p:cNvPr id="55299" name="Content Placeholder 3">
            <a:extLst>
              <a:ext uri="{FF2B5EF4-FFF2-40B4-BE49-F238E27FC236}">
                <a16:creationId xmlns:a16="http://schemas.microsoft.com/office/drawing/2014/main" id="{DCDC5A0A-A8AD-4C95-9343-279D355174E5}"/>
              </a:ext>
            </a:extLst>
          </p:cNvPr>
          <p:cNvSpPr>
            <a:spLocks noGrp="1" noChangeArrowheads="1"/>
          </p:cNvSpPr>
          <p:nvPr>
            <p:ph idx="1"/>
          </p:nvPr>
        </p:nvSpPr>
        <p:spPr bwMode="auto">
          <a:xfrm>
            <a:off x="745435" y="1620078"/>
            <a:ext cx="10754139" cy="48999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400" u="sng" dirty="0"/>
              <a:t>Countywide Policy Update - 1400 - Information Technology Policy and Standards</a:t>
            </a:r>
          </a:p>
          <a:p>
            <a:pPr marL="342900" indent="-342900">
              <a:buFont typeface="Wingdings" panose="05000000000000000000" pitchFamily="2" charset="2"/>
              <a:buChar char="§"/>
            </a:pPr>
            <a:r>
              <a:rPr lang="en-US" altLang="en-US" sz="2400" dirty="0"/>
              <a:t>Add requirement to follow IT Standards once established </a:t>
            </a:r>
          </a:p>
          <a:p>
            <a:r>
              <a:rPr lang="en-US" altLang="en-US" sz="2400" u="sng" dirty="0"/>
              <a:t>Countywide Policy Update - 1400-1 Acceptable Use of Technology </a:t>
            </a:r>
          </a:p>
          <a:p>
            <a:pPr marL="342900" indent="-342900">
              <a:buFont typeface="Wingdings" panose="05000000000000000000" pitchFamily="2" charset="2"/>
              <a:buChar char="§"/>
            </a:pPr>
            <a:r>
              <a:rPr lang="en-US" altLang="en-US" sz="2400" dirty="0"/>
              <a:t>New language about protecting passwords</a:t>
            </a:r>
          </a:p>
          <a:p>
            <a:pPr marL="342900" indent="-342900">
              <a:buFont typeface="Wingdings" panose="05000000000000000000" pitchFamily="2" charset="2"/>
              <a:buChar char="§"/>
            </a:pPr>
            <a:r>
              <a:rPr lang="en-US" altLang="en-US" sz="2400" dirty="0"/>
              <a:t>Enhanced security awareness training program</a:t>
            </a:r>
          </a:p>
          <a:p>
            <a:r>
              <a:rPr lang="en-US" altLang="en-US" sz="2400" u="sng" dirty="0"/>
              <a:t>New IT Standard - Employee Identifiers (EIDs)</a:t>
            </a:r>
          </a:p>
          <a:p>
            <a:r>
              <a:rPr lang="en-US" altLang="en-US" sz="2400" u="sng" dirty="0"/>
              <a:t>New IT Standard - Secure MS SQL Database Configuration</a:t>
            </a:r>
          </a:p>
          <a:p>
            <a:r>
              <a:rPr lang="en-US" altLang="en-US" sz="2400" u="sng" dirty="0"/>
              <a:t>New IT Standard - Secure Windows Server Configuration</a:t>
            </a:r>
          </a:p>
        </p:txBody>
      </p:sp>
      <p:pic>
        <p:nvPicPr>
          <p:cNvPr id="3" name="Picture 2">
            <a:extLst>
              <a:ext uri="{FF2B5EF4-FFF2-40B4-BE49-F238E27FC236}">
                <a16:creationId xmlns:a16="http://schemas.microsoft.com/office/drawing/2014/main" id="{B6B8FC2C-C156-4B6A-A3AB-3D1A0ECF6DBB}"/>
              </a:ext>
            </a:extLst>
          </p:cNvPr>
          <p:cNvPicPr>
            <a:picLocks noChangeAspect="1"/>
          </p:cNvPicPr>
          <p:nvPr/>
        </p:nvPicPr>
        <p:blipFill>
          <a:blip r:embed="rId3"/>
          <a:stretch>
            <a:fillRect/>
          </a:stretch>
        </p:blipFill>
        <p:spPr>
          <a:xfrm>
            <a:off x="8713968" y="6184889"/>
            <a:ext cx="3090940" cy="499915"/>
          </a:xfrm>
          <a:prstGeom prst="rect">
            <a:avLst/>
          </a:prstGeom>
        </p:spPr>
      </p:pic>
    </p:spTree>
    <p:extLst>
      <p:ext uri="{BB962C8B-B14F-4D97-AF65-F5344CB8AC3E}">
        <p14:creationId xmlns:p14="http://schemas.microsoft.com/office/powerpoint/2010/main" val="764080945"/>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7338E-C0CC-43D7-9AB2-0B137200367E}"/>
              </a:ext>
            </a:extLst>
          </p:cNvPr>
          <p:cNvSpPr>
            <a:spLocks noGrp="1"/>
          </p:cNvSpPr>
          <p:nvPr>
            <p:ph type="ctrTitle"/>
          </p:nvPr>
        </p:nvSpPr>
        <p:spPr>
          <a:xfrm>
            <a:off x="212558" y="535612"/>
            <a:ext cx="8229600" cy="1178888"/>
          </a:xfrm>
        </p:spPr>
        <p:txBody>
          <a:bodyPr>
            <a:normAutofit/>
          </a:bodyPr>
          <a:lstStyle/>
          <a:p>
            <a:pPr fontAlgn="auto">
              <a:spcAft>
                <a:spcPts val="0"/>
              </a:spcAft>
              <a:defRPr/>
            </a:pPr>
            <a:r>
              <a:rPr lang="en-US" sz="4000" cap="none" dirty="0">
                <a:solidFill>
                  <a:srgbClr val="8D1B40"/>
                </a:solidFill>
                <a:cs typeface="Calibri Light" panose="020F0302020204030204" pitchFamily="34" charset="0"/>
              </a:rPr>
              <a:t>Budget Update</a:t>
            </a:r>
            <a:br>
              <a:rPr lang="en-US" sz="24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Cherie </a:t>
            </a:r>
            <a:r>
              <a:rPr lang="en-US" sz="3200" cap="none">
                <a:solidFill>
                  <a:srgbClr val="8D1B40"/>
                </a:solidFill>
                <a:cs typeface="Calibri Light" panose="020F0302020204030204" pitchFamily="34" charset="0"/>
              </a:rPr>
              <a:t>Root </a:t>
            </a:r>
            <a:endParaRPr lang="en-US" sz="3200" cap="none" dirty="0">
              <a:solidFill>
                <a:srgbClr val="8D1B40"/>
              </a:solidFill>
              <a:cs typeface="Calibri Light" panose="020F0302020204030204" pitchFamily="34" charset="0"/>
            </a:endParaRPr>
          </a:p>
        </p:txBody>
      </p:sp>
      <p:sp>
        <p:nvSpPr>
          <p:cNvPr id="55299" name="Content Placeholder 3">
            <a:extLst>
              <a:ext uri="{FF2B5EF4-FFF2-40B4-BE49-F238E27FC236}">
                <a16:creationId xmlns:a16="http://schemas.microsoft.com/office/drawing/2014/main" id="{DCDC5A0A-A8AD-4C95-9343-279D355174E5}"/>
              </a:ext>
            </a:extLst>
          </p:cNvPr>
          <p:cNvSpPr>
            <a:spLocks noGrp="1" noChangeArrowheads="1"/>
          </p:cNvSpPr>
          <p:nvPr>
            <p:ph idx="1"/>
          </p:nvPr>
        </p:nvSpPr>
        <p:spPr bwMode="auto">
          <a:xfrm>
            <a:off x="1047750" y="2139950"/>
            <a:ext cx="8724900" cy="25781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Arial" panose="020B0604020202020204" pitchFamily="34" charset="0"/>
              <a:buChar char="•"/>
            </a:pPr>
            <a:r>
              <a:rPr lang="en-US" altLang="en-US" sz="4000" dirty="0">
                <a:hlinkClick r:id="rId3"/>
              </a:rPr>
              <a:t>Link to 2021 Prioritization List</a:t>
            </a:r>
            <a:endParaRPr lang="en-US" altLang="en-US" sz="4000" dirty="0"/>
          </a:p>
        </p:txBody>
      </p:sp>
    </p:spTree>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7338E-C0CC-43D7-9AB2-0B137200367E}"/>
              </a:ext>
            </a:extLst>
          </p:cNvPr>
          <p:cNvSpPr>
            <a:spLocks noGrp="1"/>
          </p:cNvSpPr>
          <p:nvPr>
            <p:ph type="ctrTitle"/>
          </p:nvPr>
        </p:nvSpPr>
        <p:spPr>
          <a:xfrm>
            <a:off x="212558" y="535612"/>
            <a:ext cx="8229600" cy="1178888"/>
          </a:xfrm>
        </p:spPr>
        <p:txBody>
          <a:bodyPr>
            <a:normAutofit/>
          </a:bodyPr>
          <a:lstStyle/>
          <a:p>
            <a:pPr fontAlgn="auto">
              <a:spcAft>
                <a:spcPts val="0"/>
              </a:spcAft>
              <a:defRPr/>
            </a:pPr>
            <a:r>
              <a:rPr lang="en-US" sz="4000" cap="none" dirty="0">
                <a:solidFill>
                  <a:srgbClr val="8D1B40"/>
                </a:solidFill>
                <a:cs typeface="Calibri Light" panose="020F0302020204030204" pitchFamily="34" charset="0"/>
              </a:rPr>
              <a:t>County-Wide Technology FTE Update</a:t>
            </a:r>
            <a:br>
              <a:rPr lang="en-US" sz="24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Cherie Root</a:t>
            </a:r>
          </a:p>
        </p:txBody>
      </p:sp>
      <p:sp>
        <p:nvSpPr>
          <p:cNvPr id="55299" name="Content Placeholder 3">
            <a:extLst>
              <a:ext uri="{FF2B5EF4-FFF2-40B4-BE49-F238E27FC236}">
                <a16:creationId xmlns:a16="http://schemas.microsoft.com/office/drawing/2014/main" id="{DCDC5A0A-A8AD-4C95-9343-279D355174E5}"/>
              </a:ext>
            </a:extLst>
          </p:cNvPr>
          <p:cNvSpPr>
            <a:spLocks noGrp="1" noChangeArrowheads="1"/>
          </p:cNvSpPr>
          <p:nvPr>
            <p:ph idx="1"/>
          </p:nvPr>
        </p:nvSpPr>
        <p:spPr bwMode="auto">
          <a:xfrm>
            <a:off x="1047750" y="2139950"/>
            <a:ext cx="8724900" cy="25781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dirty="0"/>
              <a:t>Total IT positions in the County – 192 (This includes merit and time limited) </a:t>
            </a:r>
          </a:p>
          <a:p>
            <a:r>
              <a:rPr lang="en-US" dirty="0"/>
              <a:t>Total IT positions in County IT division – 102</a:t>
            </a:r>
          </a:p>
          <a:p>
            <a:r>
              <a:rPr lang="en-US" dirty="0"/>
              <a:t>Total IT positions in County agencies - 90</a:t>
            </a:r>
          </a:p>
          <a:p>
            <a:endParaRPr lang="en-US" altLang="en-US" sz="4000" dirty="0"/>
          </a:p>
        </p:txBody>
      </p:sp>
    </p:spTree>
    <p:extLst>
      <p:ext uri="{BB962C8B-B14F-4D97-AF65-F5344CB8AC3E}">
        <p14:creationId xmlns:p14="http://schemas.microsoft.com/office/powerpoint/2010/main" val="1138826264"/>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7338E-C0CC-43D7-9AB2-0B137200367E}"/>
              </a:ext>
            </a:extLst>
          </p:cNvPr>
          <p:cNvSpPr>
            <a:spLocks noGrp="1"/>
          </p:cNvSpPr>
          <p:nvPr>
            <p:ph type="ctrTitle"/>
          </p:nvPr>
        </p:nvSpPr>
        <p:spPr>
          <a:xfrm>
            <a:off x="212558" y="535612"/>
            <a:ext cx="8229600" cy="1178888"/>
          </a:xfrm>
        </p:spPr>
        <p:txBody>
          <a:bodyPr>
            <a:normAutofit/>
          </a:bodyPr>
          <a:lstStyle/>
          <a:p>
            <a:pPr fontAlgn="auto">
              <a:spcAft>
                <a:spcPts val="0"/>
              </a:spcAft>
              <a:defRPr/>
            </a:pPr>
            <a:r>
              <a:rPr lang="en-US" sz="4000" cap="none" dirty="0">
                <a:solidFill>
                  <a:srgbClr val="8D1B40"/>
                </a:solidFill>
                <a:cs typeface="Calibri Light" panose="020F0302020204030204" pitchFamily="34" charset="0"/>
              </a:rPr>
              <a:t>Budget Process Survey</a:t>
            </a:r>
            <a:br>
              <a:rPr lang="en-US" sz="24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Tony Jolley</a:t>
            </a:r>
          </a:p>
        </p:txBody>
      </p:sp>
      <p:sp>
        <p:nvSpPr>
          <p:cNvPr id="55299" name="Content Placeholder 3">
            <a:extLst>
              <a:ext uri="{FF2B5EF4-FFF2-40B4-BE49-F238E27FC236}">
                <a16:creationId xmlns:a16="http://schemas.microsoft.com/office/drawing/2014/main" id="{DCDC5A0A-A8AD-4C95-9343-279D355174E5}"/>
              </a:ext>
            </a:extLst>
          </p:cNvPr>
          <p:cNvSpPr>
            <a:spLocks noGrp="1" noChangeArrowheads="1"/>
          </p:cNvSpPr>
          <p:nvPr>
            <p:ph idx="1"/>
          </p:nvPr>
        </p:nvSpPr>
        <p:spPr bwMode="auto">
          <a:xfrm>
            <a:off x="212558" y="1530350"/>
            <a:ext cx="11554898" cy="25781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71500" indent="-571500">
              <a:buFont typeface="Arial" panose="020B0604020202020204" pitchFamily="34" charset="0"/>
              <a:buChar char="•"/>
            </a:pPr>
            <a:r>
              <a:rPr lang="en-US" altLang="en-US" sz="3600" dirty="0"/>
              <a:t>16 responses out of almost 100 surveyed</a:t>
            </a:r>
          </a:p>
          <a:p>
            <a:pPr marL="571500" indent="-571500">
              <a:buFont typeface="Arial" panose="020B0604020202020204" pitchFamily="34" charset="0"/>
              <a:buChar char="•"/>
            </a:pPr>
            <a:r>
              <a:rPr lang="en-US" sz="3600" dirty="0"/>
              <a:t>Common theme: They like the involvement and networking that governance brings</a:t>
            </a:r>
            <a:endParaRPr lang="en-US" altLang="en-US" sz="3600" dirty="0"/>
          </a:p>
          <a:p>
            <a:pPr marL="571500" indent="-571500">
              <a:buFont typeface="Arial" panose="020B0604020202020204" pitchFamily="34" charset="0"/>
              <a:buChar char="•"/>
            </a:pPr>
            <a:r>
              <a:rPr lang="en-US" altLang="en-US" sz="3600" dirty="0"/>
              <a:t>Common </a:t>
            </a:r>
            <a:r>
              <a:rPr lang="en-US" sz="3600" dirty="0"/>
              <a:t>theme: </a:t>
            </a:r>
            <a:r>
              <a:rPr lang="en-US" sz="3600"/>
              <a:t>There is support </a:t>
            </a:r>
            <a:r>
              <a:rPr lang="en-US" sz="3600" dirty="0"/>
              <a:t>for smaller projects and an IT Governance Fund</a:t>
            </a:r>
          </a:p>
          <a:p>
            <a:pPr marL="571500" indent="-571500">
              <a:buFont typeface="Arial" panose="020B0604020202020204" pitchFamily="34" charset="0"/>
              <a:buChar char="•"/>
            </a:pPr>
            <a:r>
              <a:rPr lang="en-US" altLang="en-US" sz="3600" dirty="0"/>
              <a:t>Interest in reviewing scoring categories</a:t>
            </a:r>
          </a:p>
          <a:p>
            <a:pPr marL="571500" indent="-571500">
              <a:buFont typeface="Arial" panose="020B0604020202020204" pitchFamily="34" charset="0"/>
              <a:buChar char="•"/>
            </a:pPr>
            <a:r>
              <a:rPr lang="en-US" sz="3600" dirty="0"/>
              <a:t>TAB member indicated: They were never asked directly if there was a project that needed to be submitted</a:t>
            </a:r>
            <a:endParaRPr lang="en-US" altLang="en-US" sz="3600" dirty="0"/>
          </a:p>
        </p:txBody>
      </p:sp>
    </p:spTree>
    <p:extLst>
      <p:ext uri="{BB962C8B-B14F-4D97-AF65-F5344CB8AC3E}">
        <p14:creationId xmlns:p14="http://schemas.microsoft.com/office/powerpoint/2010/main" val="3156986942"/>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DA803-53C1-42F3-9716-21897D0BC921}"/>
              </a:ext>
            </a:extLst>
          </p:cNvPr>
          <p:cNvSpPr>
            <a:spLocks noGrp="1"/>
          </p:cNvSpPr>
          <p:nvPr>
            <p:ph type="ctrTitle"/>
          </p:nvPr>
        </p:nvSpPr>
        <p:spPr>
          <a:xfrm>
            <a:off x="196516" y="529389"/>
            <a:ext cx="10972800" cy="1386038"/>
          </a:xfrm>
        </p:spPr>
        <p:txBody>
          <a:bodyPr>
            <a:normAutofit fontScale="90000"/>
          </a:bodyPr>
          <a:lstStyle/>
          <a:p>
            <a:pPr fontAlgn="auto">
              <a:spcAft>
                <a:spcPts val="0"/>
              </a:spcAft>
              <a:defRPr/>
            </a:pPr>
            <a:r>
              <a:rPr lang="en-US" sz="4000" cap="none" dirty="0">
                <a:solidFill>
                  <a:srgbClr val="8D1B40"/>
                </a:solidFill>
                <a:cs typeface="Calibri Light" panose="020F0302020204030204" pitchFamily="34" charset="0"/>
              </a:rPr>
              <a:t>Data Working Group Update</a:t>
            </a:r>
            <a:br>
              <a:rPr lang="en-US" sz="24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Javaid Lal &amp; Mark Evans</a:t>
            </a:r>
            <a:br>
              <a:rPr lang="en-US" sz="3200" cap="none" dirty="0">
                <a:solidFill>
                  <a:srgbClr val="8D1B40"/>
                </a:solidFill>
                <a:highlight>
                  <a:srgbClr val="FFFF00"/>
                </a:highlight>
                <a:cs typeface="Calibri Light" panose="020F0302020204030204" pitchFamily="34" charset="0"/>
              </a:rPr>
            </a:br>
            <a:br>
              <a:rPr lang="en-US" sz="3200" cap="none" dirty="0">
                <a:solidFill>
                  <a:srgbClr val="8D1B40"/>
                </a:solidFill>
                <a:highlight>
                  <a:srgbClr val="FFFF00"/>
                </a:highlight>
                <a:cs typeface="Calibri Light" panose="020F0302020204030204" pitchFamily="34" charset="0"/>
              </a:rPr>
            </a:br>
            <a:br>
              <a:rPr lang="en-US" sz="3200" cap="none" dirty="0">
                <a:solidFill>
                  <a:srgbClr val="8D1B40"/>
                </a:solidFill>
                <a:highlight>
                  <a:srgbClr val="FFFF00"/>
                </a:highlight>
                <a:cs typeface="Calibri Light" panose="020F0302020204030204" pitchFamily="34" charset="0"/>
              </a:rPr>
            </a:br>
            <a:endParaRPr lang="en-US" sz="3200" cap="none" dirty="0">
              <a:solidFill>
                <a:srgbClr val="8D1B40"/>
              </a:solidFill>
              <a:cs typeface="Calibri Light" panose="020F0302020204030204" pitchFamily="34" charset="0"/>
            </a:endParaRPr>
          </a:p>
        </p:txBody>
      </p:sp>
      <p:sp>
        <p:nvSpPr>
          <p:cNvPr id="3" name="TextBox 2">
            <a:extLst>
              <a:ext uri="{FF2B5EF4-FFF2-40B4-BE49-F238E27FC236}">
                <a16:creationId xmlns:a16="http://schemas.microsoft.com/office/drawing/2014/main" id="{B25A84DB-69C9-45B5-A65D-8885D2CF96AB}"/>
              </a:ext>
            </a:extLst>
          </p:cNvPr>
          <p:cNvSpPr txBox="1"/>
          <p:nvPr/>
        </p:nvSpPr>
        <p:spPr>
          <a:xfrm>
            <a:off x="558265" y="1953279"/>
            <a:ext cx="11437219" cy="3970318"/>
          </a:xfrm>
          <a:prstGeom prst="rect">
            <a:avLst/>
          </a:prstGeom>
          <a:noFill/>
        </p:spPr>
        <p:txBody>
          <a:bodyPr wrap="square" rtlCol="0">
            <a:spAutoFit/>
          </a:bodyPr>
          <a:lstStyle/>
          <a:p>
            <a:pPr marL="285750" indent="-285750">
              <a:buFont typeface="Arial" panose="020B0604020202020204" pitchFamily="34" charset="0"/>
              <a:buChar char="•"/>
            </a:pPr>
            <a:r>
              <a:rPr lang="en-US" b="1" dirty="0"/>
              <a:t>Data Coordinators Training – September 14 – Javaid Lal</a:t>
            </a:r>
          </a:p>
          <a:p>
            <a:pPr marL="742950" lvl="1" indent="-285750">
              <a:buFont typeface="Arial" panose="020B0604020202020204" pitchFamily="34" charset="0"/>
              <a:buChar char="•"/>
            </a:pPr>
            <a:r>
              <a:rPr lang="en-US" dirty="0"/>
              <a:t>16 Data Coordinators attended the training</a:t>
            </a:r>
          </a:p>
          <a:p>
            <a:pPr marL="742950" lvl="1" indent="-285750">
              <a:buFont typeface="Arial" panose="020B0604020202020204" pitchFamily="34" charset="0"/>
              <a:buChar char="•"/>
            </a:pPr>
            <a:r>
              <a:rPr lang="en-US" dirty="0"/>
              <a:t>Additional trainings will be schedule in the coming months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Phase 1 – Application Inventory  - Javaid Lal</a:t>
            </a:r>
          </a:p>
          <a:p>
            <a:pPr marL="742950" lvl="1" indent="-285750">
              <a:buFont typeface="Arial" panose="020B0604020202020204" pitchFamily="34" charset="0"/>
              <a:buChar char="•"/>
            </a:pPr>
            <a:r>
              <a:rPr lang="en-US" dirty="0"/>
              <a:t>Inventory survey finalized - </a:t>
            </a:r>
            <a:r>
              <a:rPr lang="en-US" dirty="0">
                <a:hlinkClick r:id="rId3"/>
              </a:rPr>
              <a:t>https://app.smartsheet.com/b/form/d458dcc017b3475c935adce5097634be</a:t>
            </a:r>
            <a:endParaRPr lang="en-US" dirty="0"/>
          </a:p>
          <a:p>
            <a:pPr marL="742950" lvl="1" indent="-285750">
              <a:buFont typeface="Arial" panose="020B0604020202020204" pitchFamily="34" charset="0"/>
              <a:buChar char="•"/>
            </a:pPr>
            <a:r>
              <a:rPr lang="en-US" dirty="0"/>
              <a:t>Inventory pilot – October/November</a:t>
            </a:r>
          </a:p>
          <a:p>
            <a:pPr marL="1200150" lvl="2" indent="-285750">
              <a:buFont typeface="Arial" panose="020B0604020202020204" pitchFamily="34" charset="0"/>
              <a:buChar char="•"/>
            </a:pPr>
            <a:r>
              <a:rPr lang="en-US" dirty="0"/>
              <a:t>Surveyor</a:t>
            </a:r>
          </a:p>
          <a:p>
            <a:pPr marL="1200150" lvl="2" indent="-285750">
              <a:buFont typeface="Arial" panose="020B0604020202020204" pitchFamily="34" charset="0"/>
              <a:buChar char="•"/>
            </a:pPr>
            <a:r>
              <a:rPr lang="en-US" dirty="0"/>
              <a:t>District Attorney’s Office</a:t>
            </a:r>
          </a:p>
          <a:p>
            <a:pPr marL="1200150" lvl="2" indent="-285750">
              <a:buFont typeface="Arial" panose="020B0604020202020204" pitchFamily="34" charset="0"/>
              <a:buChar char="•"/>
            </a:pPr>
            <a:r>
              <a:rPr lang="en-US" dirty="0"/>
              <a:t>Fleet Management</a:t>
            </a:r>
          </a:p>
          <a:p>
            <a:pPr marL="1200150" lvl="2" indent="-285750">
              <a:buFont typeface="Arial" panose="020B0604020202020204" pitchFamily="34" charset="0"/>
              <a:buChar char="•"/>
            </a:pPr>
            <a:r>
              <a:rPr lang="en-US" dirty="0"/>
              <a:t>Health Department</a:t>
            </a:r>
          </a:p>
          <a:p>
            <a:pPr marL="1200150" lvl="2" indent="-285750">
              <a:buFont typeface="Arial" panose="020B0604020202020204" pitchFamily="34" charset="0"/>
              <a:buChar char="•"/>
            </a:pPr>
            <a:r>
              <a:rPr lang="en-US" dirty="0"/>
              <a:t>Animal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County Data Risk Assessment and Data Governance – Mark Evans</a:t>
            </a:r>
          </a:p>
        </p:txBody>
      </p:sp>
    </p:spTree>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1C14D-2B41-4A00-AED0-E54C077EC390}"/>
              </a:ext>
            </a:extLst>
          </p:cNvPr>
          <p:cNvSpPr>
            <a:spLocks noGrp="1"/>
          </p:cNvSpPr>
          <p:nvPr>
            <p:ph type="title"/>
          </p:nvPr>
        </p:nvSpPr>
        <p:spPr>
          <a:xfrm>
            <a:off x="200877" y="530966"/>
            <a:ext cx="9867048" cy="865909"/>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Communication Items - Mayor and Council</a:t>
            </a:r>
            <a:br>
              <a:rPr lang="en-US" sz="27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Zach Posner &amp; Chair   </a:t>
            </a:r>
            <a:br>
              <a:rPr lang="en-US" sz="4000" dirty="0">
                <a:cs typeface="Calibri Light" panose="020F0302020204030204" pitchFamily="34" charset="0"/>
              </a:rPr>
            </a:br>
            <a:br>
              <a:rPr lang="en-US" sz="3100" dirty="0">
                <a:cs typeface="Calibri Light" panose="020F0302020204030204" pitchFamily="34" charset="0"/>
              </a:rPr>
            </a:br>
            <a:br>
              <a:rPr lang="en-US" dirty="0"/>
            </a:br>
            <a:r>
              <a:rPr lang="en-US" dirty="0"/>
              <a:t> </a:t>
            </a:r>
            <a:br>
              <a:rPr lang="en-US" dirty="0"/>
            </a:br>
            <a:endParaRPr lang="en-US" dirty="0"/>
          </a:p>
        </p:txBody>
      </p:sp>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916A6-285B-4ACB-9E50-7140AAE0D073}"/>
              </a:ext>
            </a:extLst>
          </p:cNvPr>
          <p:cNvSpPr>
            <a:spLocks noGrp="1"/>
          </p:cNvSpPr>
          <p:nvPr>
            <p:ph type="title"/>
          </p:nvPr>
        </p:nvSpPr>
        <p:spPr>
          <a:xfrm>
            <a:off x="227217" y="557511"/>
            <a:ext cx="8229600" cy="865909"/>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Meeting Schedule For 2020</a:t>
            </a:r>
            <a:br>
              <a:rPr lang="en-US" sz="27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Kristine Pepin</a:t>
            </a:r>
            <a:br>
              <a:rPr lang="en-US" sz="3600" dirty="0">
                <a:cs typeface="Calibri Light" panose="020F0302020204030204" pitchFamily="34" charset="0"/>
              </a:rPr>
            </a:br>
            <a:br>
              <a:rPr lang="en-US" dirty="0">
                <a:cs typeface="Calibri Light" panose="020F0302020204030204" pitchFamily="34" charset="0"/>
              </a:rPr>
            </a:br>
            <a:endParaRPr lang="en-US" dirty="0">
              <a:cs typeface="Calibri Light" panose="020F0302020204030204" pitchFamily="34" charset="0"/>
            </a:endParaRPr>
          </a:p>
        </p:txBody>
      </p:sp>
      <p:sp>
        <p:nvSpPr>
          <p:cNvPr id="3" name="Content Placeholder 2">
            <a:extLst>
              <a:ext uri="{FF2B5EF4-FFF2-40B4-BE49-F238E27FC236}">
                <a16:creationId xmlns:a16="http://schemas.microsoft.com/office/drawing/2014/main" id="{105278F9-00EA-4B63-A6D8-17437F51EE2A}"/>
              </a:ext>
            </a:extLst>
          </p:cNvPr>
          <p:cNvSpPr>
            <a:spLocks noGrp="1"/>
          </p:cNvSpPr>
          <p:nvPr>
            <p:ph idx="1"/>
          </p:nvPr>
        </p:nvSpPr>
        <p:spPr>
          <a:xfrm>
            <a:off x="1846263" y="2438400"/>
            <a:ext cx="8499475" cy="4111625"/>
          </a:xfrm>
        </p:spPr>
        <p:txBody>
          <a:bodyPr>
            <a:normAutofit/>
          </a:bodyPr>
          <a:lstStyle/>
          <a:p>
            <a:pPr marL="457200" indent="-457200" fontAlgn="auto">
              <a:spcAft>
                <a:spcPts val="0"/>
              </a:spcAft>
              <a:buClr>
                <a:schemeClr val="accent1">
                  <a:lumMod val="75000"/>
                </a:schemeClr>
              </a:buClr>
              <a:buFont typeface="Arial" panose="020B0604020202020204" pitchFamily="34" charset="0"/>
              <a:buChar char="•"/>
              <a:defRPr/>
            </a:pPr>
            <a:r>
              <a:rPr lang="en-US" sz="2800" dirty="0">
                <a:latin typeface="Calibri Light" panose="020F0302020204030204" pitchFamily="34" charset="0"/>
              </a:rPr>
              <a:t>December 10th  – 9:00 AM – 10:30 AM</a:t>
            </a:r>
          </a:p>
          <a:p>
            <a:pPr marL="457200" indent="-457200" fontAlgn="auto">
              <a:spcAft>
                <a:spcPts val="0"/>
              </a:spcAft>
              <a:buClr>
                <a:schemeClr val="accent1">
                  <a:lumMod val="75000"/>
                </a:schemeClr>
              </a:buClr>
              <a:buFont typeface="Arial" panose="020B0604020202020204" pitchFamily="34" charset="0"/>
              <a:buChar char="•"/>
              <a:defRPr/>
            </a:pPr>
            <a:endParaRPr lang="en-US" sz="3300" dirty="0">
              <a:latin typeface="Calibri Light" panose="020F0302020204030204" pitchFamily="34" charset="0"/>
            </a:endParaRPr>
          </a:p>
          <a:p>
            <a:pPr fontAlgn="auto">
              <a:spcAft>
                <a:spcPts val="0"/>
              </a:spcAft>
              <a:buClr>
                <a:schemeClr val="accent1">
                  <a:lumMod val="75000"/>
                </a:schemeClr>
              </a:buClr>
              <a:defRPr/>
            </a:pPr>
            <a:endParaRPr lang="en-US" sz="2800" dirty="0">
              <a:latin typeface="Calibri Light" panose="020F0302020204030204" pitchFamily="34" charset="0"/>
            </a:endParaRPr>
          </a:p>
        </p:txBody>
      </p:sp>
    </p:spTree>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8CC2-2CB5-4097-BD55-238C0979E1CE}"/>
              </a:ext>
            </a:extLst>
          </p:cNvPr>
          <p:cNvSpPr>
            <a:spLocks noGrp="1"/>
          </p:cNvSpPr>
          <p:nvPr>
            <p:ph type="title"/>
          </p:nvPr>
        </p:nvSpPr>
        <p:spPr>
          <a:xfrm>
            <a:off x="208548" y="571500"/>
            <a:ext cx="10972800" cy="685800"/>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Review Action Items</a:t>
            </a:r>
            <a:br>
              <a:rPr lang="en-US" sz="24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Kristine Pepin</a:t>
            </a:r>
          </a:p>
        </p:txBody>
      </p:sp>
    </p:spTree>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8620E-0CC0-4794-8B88-37F4027AC6F5}"/>
              </a:ext>
            </a:extLst>
          </p:cNvPr>
          <p:cNvSpPr>
            <a:spLocks noGrp="1"/>
          </p:cNvSpPr>
          <p:nvPr>
            <p:ph type="ctrTitle"/>
          </p:nvPr>
        </p:nvSpPr>
        <p:spPr>
          <a:xfrm>
            <a:off x="214696" y="490680"/>
            <a:ext cx="10972800" cy="685800"/>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Remote Meeting Instructions</a:t>
            </a:r>
            <a:br>
              <a:rPr lang="en-US" sz="37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Trevor Hebditch</a:t>
            </a:r>
            <a:br>
              <a:rPr lang="en-US" cap="none" dirty="0">
                <a:cs typeface="Calibri Light" panose="020F0302020204030204" pitchFamily="34" charset="0"/>
              </a:rPr>
            </a:br>
            <a:endParaRPr lang="en-US" sz="4000" cap="none" dirty="0">
              <a:cs typeface="Calibri Light" panose="020F0302020204030204" pitchFamily="34" charset="0"/>
            </a:endParaRPr>
          </a:p>
        </p:txBody>
      </p:sp>
      <p:sp>
        <p:nvSpPr>
          <p:cNvPr id="4" name="Content Placeholder 3">
            <a:extLst>
              <a:ext uri="{FF2B5EF4-FFF2-40B4-BE49-F238E27FC236}">
                <a16:creationId xmlns:a16="http://schemas.microsoft.com/office/drawing/2014/main" id="{E1AD2158-2CC1-4E5D-8D50-B1F2A4D8939F}"/>
              </a:ext>
            </a:extLst>
          </p:cNvPr>
          <p:cNvSpPr txBox="1">
            <a:spLocks noGrp="1"/>
          </p:cNvSpPr>
          <p:nvPr>
            <p:ph idx="1"/>
          </p:nvPr>
        </p:nvSpPr>
        <p:spPr>
          <a:xfrm>
            <a:off x="2092325" y="642938"/>
            <a:ext cx="8051800" cy="1160462"/>
          </a:xfrm>
          <a:prstGeom prst="rect">
            <a:avLst/>
          </a:prstGeom>
        </p:spPr>
        <p:txBody>
          <a:bodyPr wrap="square" rtlCol="0">
            <a:spAutoFit/>
          </a:bodyPr>
          <a:lstStyle/>
          <a:p>
            <a:pPr fontAlgn="auto">
              <a:spcAft>
                <a:spcPts val="0"/>
              </a:spcAft>
              <a:buClr>
                <a:schemeClr val="accent1">
                  <a:lumMod val="75000"/>
                </a:schemeClr>
              </a:buClr>
              <a:defRPr/>
            </a:pPr>
            <a:endParaRPr lang="en-US" sz="3600" dirty="0">
              <a:latin typeface="Calibri Light" panose="020F0302020204030204" pitchFamily="34" charset="0"/>
              <a:cs typeface="Calibri Light" panose="020F0302020204030204" pitchFamily="34" charset="0"/>
            </a:endParaRPr>
          </a:p>
          <a:p>
            <a:pPr marL="342900" indent="-342900" fontAlgn="auto">
              <a:spcAft>
                <a:spcPts val="0"/>
              </a:spcAft>
              <a:buClr>
                <a:schemeClr val="accent1">
                  <a:lumMod val="75000"/>
                </a:schemeClr>
              </a:buClr>
              <a:buFont typeface="Arial" panose="020B0604020202020204" pitchFamily="34" charset="0"/>
              <a:buChar char="•"/>
              <a:defRPr/>
            </a:pPr>
            <a:endParaRPr lang="en-US" dirty="0"/>
          </a:p>
        </p:txBody>
      </p:sp>
      <p:sp>
        <p:nvSpPr>
          <p:cNvPr id="3" name="TextBox 2">
            <a:extLst>
              <a:ext uri="{FF2B5EF4-FFF2-40B4-BE49-F238E27FC236}">
                <a16:creationId xmlns:a16="http://schemas.microsoft.com/office/drawing/2014/main" id="{7F9A735B-8D3E-4561-B417-75467CDC810D}"/>
              </a:ext>
            </a:extLst>
          </p:cNvPr>
          <p:cNvSpPr txBox="1"/>
          <p:nvPr/>
        </p:nvSpPr>
        <p:spPr>
          <a:xfrm>
            <a:off x="1630363" y="2200275"/>
            <a:ext cx="8666162" cy="3046413"/>
          </a:xfrm>
          <a:prstGeom prst="rect">
            <a:avLst/>
          </a:prstGeom>
          <a:noFill/>
          <a:ln w="28575">
            <a:solidFill>
              <a:schemeClr val="accent6"/>
            </a:solidFill>
          </a:ln>
        </p:spPr>
        <p:txBody>
          <a:bodyPr>
            <a:spAutoFit/>
          </a:bodyPr>
          <a:lstStyle/>
          <a:p>
            <a:pPr marL="342900" indent="-342900" eaLnBrk="1" fontAlgn="auto" hangingPunct="1">
              <a:spcBef>
                <a:spcPts val="0"/>
              </a:spcBef>
              <a:spcAft>
                <a:spcPts val="0"/>
              </a:spcAft>
              <a:buFont typeface="+mj-lt"/>
              <a:buAutoNum type="arabicPeriod"/>
              <a:defRPr/>
            </a:pPr>
            <a:r>
              <a:rPr lang="en-US" sz="2400" dirty="0">
                <a:latin typeface="+mn-lt"/>
              </a:rPr>
              <a:t>This meeting is being recorded.</a:t>
            </a:r>
          </a:p>
          <a:p>
            <a:pPr marL="342900" indent="-342900" eaLnBrk="1" fontAlgn="auto" hangingPunct="1">
              <a:spcBef>
                <a:spcPts val="0"/>
              </a:spcBef>
              <a:spcAft>
                <a:spcPts val="0"/>
              </a:spcAft>
              <a:buFont typeface="+mj-lt"/>
              <a:buAutoNum type="arabicPeriod"/>
              <a:defRPr/>
            </a:pPr>
            <a:r>
              <a:rPr lang="en-US" sz="2400" dirty="0">
                <a:latin typeface="+mn-lt"/>
              </a:rPr>
              <a:t>If you want to make a comment, please raise your hand or put your comment in the chat.   </a:t>
            </a:r>
          </a:p>
          <a:p>
            <a:pPr marL="342900" indent="-342900" eaLnBrk="1" fontAlgn="auto" hangingPunct="1">
              <a:spcBef>
                <a:spcPts val="0"/>
              </a:spcBef>
              <a:spcAft>
                <a:spcPts val="0"/>
              </a:spcAft>
              <a:buFont typeface="+mj-lt"/>
              <a:buAutoNum type="arabicPeriod"/>
              <a:defRPr/>
            </a:pPr>
            <a:r>
              <a:rPr lang="en-US" sz="2400" dirty="0">
                <a:latin typeface="+mn-lt"/>
              </a:rPr>
              <a:t>Any comment in the chat will be addressed for the recording.</a:t>
            </a:r>
          </a:p>
          <a:p>
            <a:pPr marL="342900" indent="-342900" eaLnBrk="1" fontAlgn="auto" hangingPunct="1">
              <a:spcBef>
                <a:spcPts val="0"/>
              </a:spcBef>
              <a:spcAft>
                <a:spcPts val="0"/>
              </a:spcAft>
              <a:buFont typeface="+mj-lt"/>
              <a:buAutoNum type="arabicPeriod"/>
              <a:defRPr/>
            </a:pPr>
            <a:r>
              <a:rPr lang="en-US" sz="2400" dirty="0">
                <a:latin typeface="+mn-lt"/>
              </a:rPr>
              <a:t>If you are joining via phone, you will be muted initially.  During Public Comments, your phone will be un-muted and you will be able to make a comment if desired.   You may also need to press “*6” to unmute your line.</a:t>
            </a:r>
          </a:p>
        </p:txBody>
      </p:sp>
    </p:spTree>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2">
            <a:extLst>
              <a:ext uri="{FF2B5EF4-FFF2-40B4-BE49-F238E27FC236}">
                <a16:creationId xmlns:a16="http://schemas.microsoft.com/office/drawing/2014/main" id="{7591E391-FCA5-4595-B886-223DC8A223C6}"/>
              </a:ext>
            </a:extLst>
          </p:cNvPr>
          <p:cNvSpPr txBox="1">
            <a:spLocks noChangeArrowheads="1"/>
          </p:cNvSpPr>
          <p:nvPr/>
        </p:nvSpPr>
        <p:spPr bwMode="auto">
          <a:xfrm>
            <a:off x="3671553" y="3256721"/>
            <a:ext cx="4848892" cy="1323439"/>
          </a:xfrm>
          <a:prstGeom prst="rect">
            <a:avLst/>
          </a:prstGeom>
        </p:spPr>
        <p:txBody>
          <a:bodyPr wrap="none">
            <a:spAutoFit/>
          </a:bodyPr>
          <a:lstStyle>
            <a:defPPr>
              <a:defRPr lang="en-US"/>
            </a:defPPr>
            <a:lvl1pPr eaLnBrk="1" fontAlgn="auto" hangingPunct="1">
              <a:spcBef>
                <a:spcPts val="0"/>
              </a:spcBef>
              <a:spcAft>
                <a:spcPts val="0"/>
              </a:spcAft>
              <a:defRPr sz="2400" b="1">
                <a:solidFill>
                  <a:srgbClr val="8D1B40"/>
                </a:solidFill>
                <a:latin typeface="+mj-lt"/>
                <a:ea typeface="+mj-ea"/>
                <a:cs typeface="Calibri Light" panose="020F0302020204030204" pitchFamily="34" charset="0"/>
              </a:defRPr>
            </a:lvl1pPr>
          </a:lstStyle>
          <a:p>
            <a:r>
              <a:rPr lang="en-US" altLang="en-US" sz="8000" dirty="0"/>
              <a:t>Thank - You</a:t>
            </a:r>
          </a:p>
        </p:txBody>
      </p:sp>
      <p:sp>
        <p:nvSpPr>
          <p:cNvPr id="2" name="Rectangle 1">
            <a:extLst>
              <a:ext uri="{FF2B5EF4-FFF2-40B4-BE49-F238E27FC236}">
                <a16:creationId xmlns:a16="http://schemas.microsoft.com/office/drawing/2014/main" id="{B3957FA1-92D7-47B1-86F1-70E0083518B9}"/>
              </a:ext>
            </a:extLst>
          </p:cNvPr>
          <p:cNvSpPr/>
          <p:nvPr/>
        </p:nvSpPr>
        <p:spPr>
          <a:xfrm>
            <a:off x="3084726" y="1434349"/>
            <a:ext cx="6022546" cy="1107996"/>
          </a:xfrm>
          <a:prstGeom prst="rect">
            <a:avLst/>
          </a:prstGeom>
        </p:spPr>
        <p:txBody>
          <a:bodyPr wrap="none">
            <a:spAutoFit/>
          </a:bodyPr>
          <a:lstStyle/>
          <a:p>
            <a:pPr eaLnBrk="1" fontAlgn="auto" hangingPunct="1">
              <a:spcBef>
                <a:spcPts val="0"/>
              </a:spcBef>
              <a:spcAft>
                <a:spcPts val="0"/>
              </a:spcAft>
              <a:defRPr/>
            </a:pPr>
            <a:r>
              <a:rPr lang="en-US" sz="4400" b="1" dirty="0">
                <a:solidFill>
                  <a:srgbClr val="8D1B40"/>
                </a:solidFill>
                <a:latin typeface="+mj-lt"/>
                <a:ea typeface="+mj-ea"/>
                <a:cs typeface="Calibri Light" panose="020F0302020204030204" pitchFamily="34" charset="0"/>
              </a:rPr>
              <a:t>Next</a:t>
            </a:r>
            <a:r>
              <a:rPr lang="en-US" sz="6600" dirty="0">
                <a:solidFill>
                  <a:srgbClr val="8B1E41"/>
                </a:solidFill>
                <a:latin typeface="Calibri Light" panose="020F0302020204030204" pitchFamily="34" charset="0"/>
                <a:ea typeface="+mj-ea"/>
                <a:cs typeface="+mj-cs"/>
              </a:rPr>
              <a:t> </a:t>
            </a:r>
            <a:r>
              <a:rPr lang="en-US" sz="4400" b="1" dirty="0">
                <a:solidFill>
                  <a:srgbClr val="8D1B40"/>
                </a:solidFill>
                <a:latin typeface="+mj-lt"/>
                <a:ea typeface="+mj-ea"/>
                <a:cs typeface="Calibri Light" panose="020F0302020204030204" pitchFamily="34" charset="0"/>
              </a:rPr>
              <a:t>Meeting</a:t>
            </a:r>
            <a:r>
              <a:rPr lang="en-US" sz="6600" dirty="0">
                <a:solidFill>
                  <a:srgbClr val="8B1E41"/>
                </a:solidFill>
                <a:latin typeface="Calibri Light" panose="020F0302020204030204" pitchFamily="34" charset="0"/>
                <a:ea typeface="+mj-ea"/>
                <a:cs typeface="+mj-cs"/>
              </a:rPr>
              <a:t> </a:t>
            </a:r>
            <a:r>
              <a:rPr lang="en-US" sz="4400" dirty="0">
                <a:solidFill>
                  <a:srgbClr val="8B1E41"/>
                </a:solidFill>
                <a:latin typeface="Calibri Light" panose="020F0302020204030204" pitchFamily="34" charset="0"/>
                <a:ea typeface="+mj-ea"/>
                <a:cs typeface="+mj-cs"/>
              </a:rPr>
              <a:t>–</a:t>
            </a:r>
            <a:r>
              <a:rPr lang="en-US" sz="6600" dirty="0">
                <a:solidFill>
                  <a:srgbClr val="8B1E41"/>
                </a:solidFill>
                <a:latin typeface="Calibri Light" panose="020F0302020204030204" pitchFamily="34" charset="0"/>
                <a:ea typeface="+mj-ea"/>
                <a:cs typeface="+mj-cs"/>
              </a:rPr>
              <a:t> </a:t>
            </a:r>
            <a:r>
              <a:rPr lang="en-US" sz="4400" b="1" dirty="0">
                <a:solidFill>
                  <a:srgbClr val="8D1B40"/>
                </a:solidFill>
                <a:latin typeface="+mj-lt"/>
                <a:ea typeface="+mj-ea"/>
                <a:cs typeface="Calibri Light" panose="020F0302020204030204" pitchFamily="34" charset="0"/>
              </a:rPr>
              <a:t>12/10/20</a:t>
            </a:r>
          </a:p>
        </p:txBody>
      </p:sp>
      <p:sp>
        <p:nvSpPr>
          <p:cNvPr id="71685" name="TextBox 10">
            <a:extLst>
              <a:ext uri="{FF2B5EF4-FFF2-40B4-BE49-F238E27FC236}">
                <a16:creationId xmlns:a16="http://schemas.microsoft.com/office/drawing/2014/main" id="{7A9F91CC-E9E1-4544-A450-70A590201ABF}"/>
              </a:ext>
            </a:extLst>
          </p:cNvPr>
          <p:cNvSpPr txBox="1">
            <a:spLocks noChangeArrowheads="1"/>
          </p:cNvSpPr>
          <p:nvPr/>
        </p:nvSpPr>
        <p:spPr bwMode="auto">
          <a:xfrm>
            <a:off x="7010400" y="6278563"/>
            <a:ext cx="3300413" cy="368300"/>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a:t>Motion and Vote to Adjourn</a:t>
            </a:r>
          </a:p>
        </p:txBody>
      </p:sp>
    </p:spTree>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0291A-1186-46F9-85B7-C5025DC5EFA6}"/>
              </a:ext>
            </a:extLst>
          </p:cNvPr>
          <p:cNvSpPr>
            <a:spLocks noGrp="1"/>
          </p:cNvSpPr>
          <p:nvPr>
            <p:ph type="title"/>
          </p:nvPr>
        </p:nvSpPr>
        <p:spPr>
          <a:xfrm>
            <a:off x="194310" y="506088"/>
            <a:ext cx="8229600" cy="398150"/>
          </a:xfrm>
        </p:spPr>
        <p:txBody>
          <a:bodyPr>
            <a:noAutofit/>
          </a:bodyPr>
          <a:lstStyle/>
          <a:p>
            <a:pPr fontAlgn="auto">
              <a:spcAft>
                <a:spcPts val="0"/>
              </a:spcAft>
              <a:defRPr/>
            </a:pPr>
            <a:r>
              <a:rPr lang="en-US" sz="4000" cap="none" dirty="0">
                <a:solidFill>
                  <a:srgbClr val="8D1B40"/>
                </a:solidFill>
                <a:cs typeface="Calibri Light" panose="020F0302020204030204" pitchFamily="34" charset="0"/>
              </a:rPr>
              <a:t>TO-DO</a:t>
            </a:r>
            <a:r>
              <a:rPr lang="en-US" sz="3200" dirty="0"/>
              <a:t> </a:t>
            </a:r>
            <a:r>
              <a:rPr lang="en-US" sz="4000" cap="none" dirty="0">
                <a:solidFill>
                  <a:srgbClr val="8D1B40"/>
                </a:solidFill>
                <a:cs typeface="Calibri Light" panose="020F0302020204030204" pitchFamily="34" charset="0"/>
              </a:rPr>
              <a:t>List</a:t>
            </a:r>
            <a:r>
              <a:rPr lang="en-US" sz="3200" dirty="0"/>
              <a:t> </a:t>
            </a:r>
            <a:r>
              <a:rPr lang="en-US" sz="3200" dirty="0">
                <a:solidFill>
                  <a:srgbClr val="0070C0"/>
                </a:solidFill>
              </a:rPr>
              <a:t> </a:t>
            </a:r>
          </a:p>
        </p:txBody>
      </p:sp>
      <p:sp>
        <p:nvSpPr>
          <p:cNvPr id="3" name="Content Placeholder 2">
            <a:extLst>
              <a:ext uri="{FF2B5EF4-FFF2-40B4-BE49-F238E27FC236}">
                <a16:creationId xmlns:a16="http://schemas.microsoft.com/office/drawing/2014/main" id="{BC0AA39A-4CEB-46A9-B23D-E40178E46BC1}"/>
              </a:ext>
            </a:extLst>
          </p:cNvPr>
          <p:cNvSpPr>
            <a:spLocks noGrp="1"/>
          </p:cNvSpPr>
          <p:nvPr>
            <p:ph idx="1"/>
          </p:nvPr>
        </p:nvSpPr>
        <p:spPr>
          <a:xfrm>
            <a:off x="1774825" y="949325"/>
            <a:ext cx="8399463" cy="3960813"/>
          </a:xfrm>
        </p:spPr>
        <p:txBody>
          <a:bodyPr>
            <a:normAutofit fontScale="25000" lnSpcReduction="20000"/>
          </a:bodyPr>
          <a:lstStyle/>
          <a:p>
            <a:pPr fontAlgn="auto">
              <a:spcAft>
                <a:spcPts val="0"/>
              </a:spcAft>
              <a:buClr>
                <a:schemeClr val="accent1">
                  <a:lumMod val="75000"/>
                </a:schemeClr>
              </a:buClr>
              <a:defRPr/>
            </a:pPr>
            <a:endParaRPr lang="en-US" sz="7200" dirty="0">
              <a:latin typeface="Calibri Light" panose="020F0302020204030204" pitchFamily="34" charset="0"/>
              <a:cs typeface="Calibri Light" panose="020F0302020204030204" pitchFamily="34" charset="0"/>
            </a:endParaRPr>
          </a:p>
          <a:p>
            <a:pPr fontAlgn="auto">
              <a:spcAft>
                <a:spcPts val="0"/>
              </a:spcAft>
              <a:buClr>
                <a:schemeClr val="accent1">
                  <a:lumMod val="75000"/>
                </a:schemeClr>
              </a:buClr>
              <a:defRPr/>
            </a:pPr>
            <a:endParaRPr lang="en-US" sz="7200" dirty="0">
              <a:latin typeface="Calibri Light" panose="020F0302020204030204" pitchFamily="34" charset="0"/>
              <a:cs typeface="Calibri Light" panose="020F0302020204030204" pitchFamily="34" charset="0"/>
            </a:endParaRPr>
          </a:p>
          <a:p>
            <a:pPr fontAlgn="auto">
              <a:spcAft>
                <a:spcPts val="0"/>
              </a:spcAft>
              <a:buClr>
                <a:schemeClr val="accent1">
                  <a:lumMod val="75000"/>
                </a:schemeClr>
              </a:buClr>
              <a:defRPr/>
            </a:pPr>
            <a:endParaRPr lang="en-US" sz="7200" dirty="0">
              <a:latin typeface="Calibri Light" panose="020F0302020204030204" pitchFamily="34" charset="0"/>
              <a:cs typeface="Calibri Light" panose="020F0302020204030204" pitchFamily="34" charset="0"/>
            </a:endParaRPr>
          </a:p>
          <a:p>
            <a:pPr fontAlgn="auto">
              <a:spcAft>
                <a:spcPts val="0"/>
              </a:spcAft>
              <a:buClr>
                <a:schemeClr val="accent1">
                  <a:lumMod val="75000"/>
                </a:schemeClr>
              </a:buClr>
              <a:defRPr/>
            </a:pPr>
            <a:endParaRPr lang="en-US" sz="7200" dirty="0">
              <a:latin typeface="Calibri Light" panose="020F0302020204030204" pitchFamily="34" charset="0"/>
              <a:cs typeface="Calibri Light" panose="020F0302020204030204" pitchFamily="34" charset="0"/>
            </a:endParaRPr>
          </a:p>
          <a:p>
            <a:pPr fontAlgn="auto">
              <a:spcAft>
                <a:spcPts val="0"/>
              </a:spcAft>
              <a:buClr>
                <a:schemeClr val="accent1">
                  <a:lumMod val="75000"/>
                </a:schemeClr>
              </a:buClr>
              <a:defRPr/>
            </a:pPr>
            <a:endParaRPr lang="en-US" sz="7200" dirty="0">
              <a:latin typeface="Calibri Light" panose="020F0302020204030204" pitchFamily="34" charset="0"/>
              <a:cs typeface="Calibri Light" panose="020F0302020204030204" pitchFamily="34" charset="0"/>
            </a:endParaRPr>
          </a:p>
          <a:p>
            <a:pPr marL="514350" indent="-514350" fontAlgn="auto">
              <a:spcAft>
                <a:spcPts val="0"/>
              </a:spcAft>
              <a:buClr>
                <a:schemeClr val="accent1">
                  <a:lumMod val="75000"/>
                </a:schemeClr>
              </a:buClr>
              <a:buFont typeface="+mj-lt"/>
              <a:buAutoNum type="arabicPeriod"/>
              <a:defRPr/>
            </a:pPr>
            <a:endParaRPr lang="en-US" sz="4400" dirty="0"/>
          </a:p>
          <a:p>
            <a:pPr fontAlgn="auto">
              <a:spcAft>
                <a:spcPts val="0"/>
              </a:spcAft>
              <a:buClr>
                <a:schemeClr val="accent1">
                  <a:lumMod val="75000"/>
                </a:schemeClr>
              </a:buClr>
              <a:defRPr/>
            </a:pPr>
            <a:endParaRPr lang="en-US" sz="2600" dirty="0"/>
          </a:p>
          <a:p>
            <a:pPr fontAlgn="auto">
              <a:spcAft>
                <a:spcPts val="0"/>
              </a:spcAft>
              <a:buClr>
                <a:schemeClr val="accent1">
                  <a:lumMod val="75000"/>
                </a:schemeClr>
              </a:buClr>
              <a:defRPr/>
            </a:pPr>
            <a:endParaRPr lang="en-US" sz="2600" dirty="0"/>
          </a:p>
          <a:p>
            <a:pPr fontAlgn="auto">
              <a:spcAft>
                <a:spcPts val="0"/>
              </a:spcAft>
              <a:buClr>
                <a:schemeClr val="accent1">
                  <a:lumMod val="75000"/>
                </a:schemeClr>
              </a:buClr>
              <a:defRPr/>
            </a:pPr>
            <a:endParaRPr lang="en-US" sz="2600" dirty="0"/>
          </a:p>
          <a:p>
            <a:pPr fontAlgn="auto">
              <a:spcAft>
                <a:spcPts val="0"/>
              </a:spcAft>
              <a:buClr>
                <a:schemeClr val="accent1">
                  <a:lumMod val="75000"/>
                </a:schemeClr>
              </a:buClr>
              <a:defRPr/>
            </a:pPr>
            <a:endParaRPr lang="en-US" sz="2600" dirty="0"/>
          </a:p>
          <a:p>
            <a:pPr marL="514350" indent="-514350" fontAlgn="auto">
              <a:spcAft>
                <a:spcPts val="0"/>
              </a:spcAft>
              <a:buClr>
                <a:schemeClr val="accent1">
                  <a:lumMod val="75000"/>
                </a:schemeClr>
              </a:buClr>
              <a:buFont typeface="+mj-lt"/>
              <a:buAutoNum type="arabicPeriod"/>
              <a:defRPr/>
            </a:pPr>
            <a:endParaRPr lang="en-US" sz="2600" dirty="0"/>
          </a:p>
          <a:p>
            <a:pPr marL="514350" indent="-514350" fontAlgn="auto">
              <a:spcAft>
                <a:spcPts val="0"/>
              </a:spcAft>
              <a:buClr>
                <a:schemeClr val="accent1">
                  <a:lumMod val="75000"/>
                </a:schemeClr>
              </a:buClr>
              <a:buFont typeface="+mj-lt"/>
              <a:buAutoNum type="arabicPeriod"/>
              <a:defRPr/>
            </a:pPr>
            <a:endParaRPr lang="en-US" sz="2600" dirty="0"/>
          </a:p>
          <a:p>
            <a:pPr marL="514350" indent="-514350" fontAlgn="auto">
              <a:spcAft>
                <a:spcPts val="0"/>
              </a:spcAft>
              <a:buClr>
                <a:schemeClr val="accent1">
                  <a:lumMod val="75000"/>
                </a:schemeClr>
              </a:buClr>
              <a:buFont typeface="+mj-lt"/>
              <a:buAutoNum type="arabicPeriod"/>
              <a:defRPr/>
            </a:pPr>
            <a:endParaRPr lang="en-US" sz="2600" dirty="0"/>
          </a:p>
          <a:p>
            <a:pPr fontAlgn="auto">
              <a:spcAft>
                <a:spcPts val="0"/>
              </a:spcAft>
              <a:buClr>
                <a:schemeClr val="accent1">
                  <a:lumMod val="75000"/>
                </a:schemeClr>
              </a:buClr>
              <a:defRPr/>
            </a:pPr>
            <a:endParaRPr lang="en-US" sz="2600" strike="sngStrike" dirty="0"/>
          </a:p>
          <a:p>
            <a:pPr fontAlgn="auto">
              <a:spcAft>
                <a:spcPts val="0"/>
              </a:spcAft>
              <a:buClr>
                <a:schemeClr val="accent1">
                  <a:lumMod val="75000"/>
                </a:schemeClr>
              </a:buClr>
              <a:defRPr/>
            </a:pPr>
            <a:endParaRPr lang="en-US" sz="2600" dirty="0"/>
          </a:p>
          <a:p>
            <a:pPr marL="514350" indent="-514350" fontAlgn="auto">
              <a:spcAft>
                <a:spcPts val="0"/>
              </a:spcAft>
              <a:buClr>
                <a:schemeClr val="accent1">
                  <a:lumMod val="75000"/>
                </a:schemeClr>
              </a:buClr>
              <a:buFont typeface="+mj-lt"/>
              <a:buAutoNum type="arabicPeriod"/>
              <a:defRPr/>
            </a:pPr>
            <a:endParaRPr lang="en-US" sz="2600" dirty="0"/>
          </a:p>
          <a:p>
            <a:pPr fontAlgn="auto">
              <a:spcAft>
                <a:spcPts val="0"/>
              </a:spcAft>
              <a:buClr>
                <a:schemeClr val="accent1">
                  <a:lumMod val="75000"/>
                </a:schemeClr>
              </a:buClr>
              <a:defRPr/>
            </a:pPr>
            <a:endParaRPr lang="en-US" sz="2400" dirty="0"/>
          </a:p>
          <a:p>
            <a:pPr lvl="1" indent="0" fontAlgn="auto">
              <a:buClr>
                <a:schemeClr val="accent1">
                  <a:lumMod val="75000"/>
                </a:schemeClr>
              </a:buClr>
              <a:buFont typeface="Wingdings" panose="05000000000000000000" pitchFamily="2" charset="2"/>
              <a:buNone/>
              <a:defRPr/>
            </a:pPr>
            <a:r>
              <a:rPr lang="en-US" sz="2600" b="0" dirty="0">
                <a:solidFill>
                  <a:schemeClr val="tx1"/>
                </a:solidFill>
              </a:rPr>
              <a:t> </a:t>
            </a:r>
          </a:p>
          <a:p>
            <a:pPr marL="171450" indent="-514350" fontAlgn="auto">
              <a:spcAft>
                <a:spcPts val="0"/>
              </a:spcAft>
              <a:buClr>
                <a:schemeClr val="accent1">
                  <a:lumMod val="75000"/>
                </a:schemeClr>
              </a:buClr>
              <a:buFont typeface="+mj-lt"/>
              <a:buAutoNum type="arabicPeriod"/>
              <a:defRPr/>
            </a:pPr>
            <a:endParaRPr lang="en-US" sz="2400" dirty="0"/>
          </a:p>
          <a:p>
            <a:pPr marL="171450" indent="-514350" fontAlgn="auto">
              <a:spcAft>
                <a:spcPts val="0"/>
              </a:spcAft>
              <a:buClr>
                <a:schemeClr val="accent1">
                  <a:lumMod val="75000"/>
                </a:schemeClr>
              </a:buClr>
              <a:buFont typeface="+mj-lt"/>
              <a:buAutoNum type="arabicPeriod"/>
              <a:defRPr/>
            </a:pPr>
            <a:endParaRPr lang="en-US" sz="2400" dirty="0"/>
          </a:p>
          <a:p>
            <a:pPr marL="514350" indent="-514350" fontAlgn="auto">
              <a:spcAft>
                <a:spcPts val="0"/>
              </a:spcAft>
              <a:buClr>
                <a:schemeClr val="accent1">
                  <a:lumMod val="75000"/>
                </a:schemeClr>
              </a:buClr>
              <a:buFont typeface="+mj-lt"/>
              <a:buAutoNum type="arabicPeriod"/>
              <a:defRPr/>
            </a:pPr>
            <a:endParaRPr lang="en-US" sz="2200" dirty="0"/>
          </a:p>
          <a:p>
            <a:pPr fontAlgn="auto">
              <a:spcAft>
                <a:spcPts val="0"/>
              </a:spcAft>
              <a:buClr>
                <a:schemeClr val="accent1">
                  <a:lumMod val="75000"/>
                </a:schemeClr>
              </a:buClr>
              <a:defRPr/>
            </a:pPr>
            <a:endParaRPr lang="en-US" dirty="0"/>
          </a:p>
        </p:txBody>
      </p:sp>
      <p:graphicFrame>
        <p:nvGraphicFramePr>
          <p:cNvPr id="31748" name="Object 5">
            <a:extLst>
              <a:ext uri="{FF2B5EF4-FFF2-40B4-BE49-F238E27FC236}">
                <a16:creationId xmlns:a16="http://schemas.microsoft.com/office/drawing/2014/main" id="{E81625F1-622B-414E-8FD8-2ED753B5B66A}"/>
              </a:ext>
            </a:extLst>
          </p:cNvPr>
          <p:cNvGraphicFramePr>
            <a:graphicFrameLocks noChangeAspect="1"/>
          </p:cNvGraphicFramePr>
          <p:nvPr>
            <p:extLst>
              <p:ext uri="{D42A27DB-BD31-4B8C-83A1-F6EECF244321}">
                <p14:modId xmlns:p14="http://schemas.microsoft.com/office/powerpoint/2010/main" val="1476473694"/>
              </p:ext>
            </p:extLst>
          </p:nvPr>
        </p:nvGraphicFramePr>
        <p:xfrm>
          <a:off x="1222375" y="1127125"/>
          <a:ext cx="9285288" cy="4391025"/>
        </p:xfrm>
        <a:graphic>
          <a:graphicData uri="http://schemas.openxmlformats.org/presentationml/2006/ole">
            <mc:AlternateContent xmlns:mc="http://schemas.openxmlformats.org/markup-compatibility/2006">
              <mc:Choice xmlns:v="urn:schemas-microsoft-com:vml" Requires="v">
                <p:oleObj spid="_x0000_s1026" name="Worksheet" r:id="rId4" imgW="6943888" imgH="3733903" progId="Excel.Sheet.12">
                  <p:embed/>
                </p:oleObj>
              </mc:Choice>
              <mc:Fallback>
                <p:oleObj name="Worksheet" r:id="rId4" imgW="6943888" imgH="3733903" progId="Excel.Sheet.12">
                  <p:embed/>
                  <p:pic>
                    <p:nvPicPr>
                      <p:cNvPr id="31748" name="Object 5">
                        <a:extLst>
                          <a:ext uri="{FF2B5EF4-FFF2-40B4-BE49-F238E27FC236}">
                            <a16:creationId xmlns:a16="http://schemas.microsoft.com/office/drawing/2014/main" id="{E81625F1-622B-414E-8FD8-2ED753B5B66A}"/>
                          </a:ext>
                        </a:extLst>
                      </p:cNvPr>
                      <p:cNvPicPr>
                        <a:picLocks noChangeAspect="1" noChangeArrowheads="1"/>
                      </p:cNvPicPr>
                      <p:nvPr/>
                    </p:nvPicPr>
                    <p:blipFill>
                      <a:blip r:embed="rId5"/>
                      <a:srcRect/>
                      <a:stretch>
                        <a:fillRect/>
                      </a:stretch>
                    </p:blipFill>
                    <p:spPr bwMode="auto">
                      <a:xfrm>
                        <a:off x="1222375" y="1127125"/>
                        <a:ext cx="9285288" cy="4391025"/>
                      </a:xfrm>
                      <a:prstGeom prst="rect">
                        <a:avLst/>
                      </a:prstGeom>
                      <a:noFill/>
                      <a:ln>
                        <a:noFill/>
                      </a:ln>
                    </p:spPr>
                  </p:pic>
                </p:oleObj>
              </mc:Fallback>
            </mc:AlternateContent>
          </a:graphicData>
        </a:graphic>
      </p:graphicFrame>
    </p:spTree>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73730" name="Group 7">
            <a:extLst>
              <a:ext uri="{FF2B5EF4-FFF2-40B4-BE49-F238E27FC236}">
                <a16:creationId xmlns:a16="http://schemas.microsoft.com/office/drawing/2014/main" id="{3B9F33B2-9731-49C0-BC73-86E3154C514B}"/>
              </a:ext>
            </a:extLst>
          </p:cNvPr>
          <p:cNvGrpSpPr>
            <a:grpSpLocks/>
          </p:cNvGrpSpPr>
          <p:nvPr/>
        </p:nvGrpSpPr>
        <p:grpSpPr bwMode="auto">
          <a:xfrm>
            <a:off x="0" y="-49213"/>
            <a:ext cx="12192000" cy="530226"/>
            <a:chOff x="0" y="-49453"/>
            <a:chExt cx="12192000" cy="530716"/>
          </a:xfrm>
        </p:grpSpPr>
        <p:sp>
          <p:nvSpPr>
            <p:cNvPr id="4" name="Rectangle 3">
              <a:extLst>
                <a:ext uri="{FF2B5EF4-FFF2-40B4-BE49-F238E27FC236}">
                  <a16:creationId xmlns:a16="http://schemas.microsoft.com/office/drawing/2014/main" id="{B38B5215-A075-4C60-8470-D42D8EDF38E9}"/>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73733" name="Picture 5">
              <a:extLst>
                <a:ext uri="{FF2B5EF4-FFF2-40B4-BE49-F238E27FC236}">
                  <a16:creationId xmlns:a16="http://schemas.microsoft.com/office/drawing/2014/main" id="{31539CB9-22A6-49A0-B2F9-087DAA4302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4" name="TextBox 6">
              <a:extLst>
                <a:ext uri="{FF2B5EF4-FFF2-40B4-BE49-F238E27FC236}">
                  <a16:creationId xmlns:a16="http://schemas.microsoft.com/office/drawing/2014/main" id="{FC670403-A188-40DA-965C-54B109B6C005}"/>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
        <p:nvSpPr>
          <p:cNvPr id="9" name="Title 1">
            <a:extLst>
              <a:ext uri="{FF2B5EF4-FFF2-40B4-BE49-F238E27FC236}">
                <a16:creationId xmlns:a16="http://schemas.microsoft.com/office/drawing/2014/main" id="{8D733ED0-19DC-451F-989B-63ACC96FB8E5}"/>
              </a:ext>
            </a:extLst>
          </p:cNvPr>
          <p:cNvSpPr txBox="1">
            <a:spLocks/>
          </p:cNvSpPr>
          <p:nvPr/>
        </p:nvSpPr>
        <p:spPr>
          <a:xfrm>
            <a:off x="228600" y="661988"/>
            <a:ext cx="11387138" cy="477837"/>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b="1" dirty="0">
                <a:solidFill>
                  <a:srgbClr val="8D1B40"/>
                </a:solidFill>
                <a:cs typeface="Calibri Light" panose="020F0302020204030204" pitchFamily="34" charset="0"/>
              </a:rPr>
              <a:t>Slide Title</a:t>
            </a:r>
            <a:endParaRPr lang="en-US" sz="4000" b="1" dirty="0">
              <a:solidFill>
                <a:srgbClr val="8D1B40"/>
              </a:solidFill>
              <a:cs typeface="Calibri Light" panose="020F0302020204030204" pitchFamily="34" charset="0"/>
            </a:endParaRPr>
          </a:p>
        </p:txBody>
      </p:sp>
    </p:spTree>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74754" name="Group 7">
            <a:extLst>
              <a:ext uri="{FF2B5EF4-FFF2-40B4-BE49-F238E27FC236}">
                <a16:creationId xmlns:a16="http://schemas.microsoft.com/office/drawing/2014/main" id="{3E23B8D9-3A6A-4258-BE64-D362639CAF7C}"/>
              </a:ext>
            </a:extLst>
          </p:cNvPr>
          <p:cNvGrpSpPr>
            <a:grpSpLocks/>
          </p:cNvGrpSpPr>
          <p:nvPr/>
        </p:nvGrpSpPr>
        <p:grpSpPr bwMode="auto">
          <a:xfrm>
            <a:off x="0" y="-49213"/>
            <a:ext cx="12192000" cy="530226"/>
            <a:chOff x="0" y="-49453"/>
            <a:chExt cx="12192000" cy="530716"/>
          </a:xfrm>
        </p:grpSpPr>
        <p:sp>
          <p:nvSpPr>
            <p:cNvPr id="4" name="Rectangle 3">
              <a:extLst>
                <a:ext uri="{FF2B5EF4-FFF2-40B4-BE49-F238E27FC236}">
                  <a16:creationId xmlns:a16="http://schemas.microsoft.com/office/drawing/2014/main" id="{098168EE-11D0-44AD-8B46-48B4E984D9E2}"/>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74758" name="Picture 5">
              <a:extLst>
                <a:ext uri="{FF2B5EF4-FFF2-40B4-BE49-F238E27FC236}">
                  <a16:creationId xmlns:a16="http://schemas.microsoft.com/office/drawing/2014/main" id="{EF2C1521-DD1D-4714-9812-905215D809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759" name="TextBox 6">
              <a:extLst>
                <a:ext uri="{FF2B5EF4-FFF2-40B4-BE49-F238E27FC236}">
                  <a16:creationId xmlns:a16="http://schemas.microsoft.com/office/drawing/2014/main" id="{6D58C141-65CB-4A57-B12E-6D9D8DF7C335}"/>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
        <p:nvSpPr>
          <p:cNvPr id="9" name="Title 1">
            <a:extLst>
              <a:ext uri="{FF2B5EF4-FFF2-40B4-BE49-F238E27FC236}">
                <a16:creationId xmlns:a16="http://schemas.microsoft.com/office/drawing/2014/main" id="{22027064-4D55-4543-AA58-FCEEDBCA8B74}"/>
              </a:ext>
            </a:extLst>
          </p:cNvPr>
          <p:cNvSpPr txBox="1">
            <a:spLocks/>
          </p:cNvSpPr>
          <p:nvPr/>
        </p:nvSpPr>
        <p:spPr>
          <a:xfrm>
            <a:off x="228600" y="661988"/>
            <a:ext cx="11387138" cy="477837"/>
          </a:xfrm>
          <a:prstGeom prst="rect">
            <a:avLst/>
          </a:prstGeom>
        </p:spPr>
        <p:txBody>
          <a:bodyP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b="1" dirty="0">
                <a:solidFill>
                  <a:srgbClr val="8D1B40"/>
                </a:solidFill>
                <a:cs typeface="Calibri Light" panose="020F0302020204030204" pitchFamily="34" charset="0"/>
              </a:rPr>
              <a:t>Slide Title</a:t>
            </a:r>
            <a:endParaRPr lang="en-US" sz="4000" b="1" dirty="0">
              <a:solidFill>
                <a:srgbClr val="8D1B40"/>
              </a:solidFill>
              <a:cs typeface="Calibri Light" panose="020F0302020204030204" pitchFamily="34" charset="0"/>
            </a:endParaRPr>
          </a:p>
        </p:txBody>
      </p:sp>
      <p:sp>
        <p:nvSpPr>
          <p:cNvPr id="74756" name="TextBox 1">
            <a:extLst>
              <a:ext uri="{FF2B5EF4-FFF2-40B4-BE49-F238E27FC236}">
                <a16:creationId xmlns:a16="http://schemas.microsoft.com/office/drawing/2014/main" id="{0F93FB3C-2236-4F3A-8914-D418AF1E192D}"/>
              </a:ext>
            </a:extLst>
          </p:cNvPr>
          <p:cNvSpPr txBox="1">
            <a:spLocks noChangeArrowheads="1"/>
          </p:cNvSpPr>
          <p:nvPr/>
        </p:nvSpPr>
        <p:spPr bwMode="auto">
          <a:xfrm>
            <a:off x="1185863" y="2165350"/>
            <a:ext cx="9990137" cy="2308225"/>
          </a:xfrm>
          <a:prstGeom prst="rect">
            <a:avLst/>
          </a:prstGeom>
          <a:noFill/>
          <a:ln w="28575">
            <a:solidFill>
              <a:srgbClr val="8D1B4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buFont typeface="Calibri Light" panose="020F0302020204030204" pitchFamily="34" charset="0"/>
              <a:buAutoNum type="arabicPeriod"/>
            </a:pPr>
            <a:r>
              <a:rPr lang="en-US" altLang="en-US" sz="2400"/>
              <a:t>Numbered List </a:t>
            </a:r>
          </a:p>
          <a:p>
            <a:pPr eaLnBrk="1" hangingPunct="1">
              <a:buFont typeface="Calibri Light" panose="020F0302020204030204" pitchFamily="34" charset="0"/>
              <a:buAutoNum type="arabicPeriod"/>
            </a:pPr>
            <a:r>
              <a:rPr lang="en-US" altLang="en-US" sz="2400"/>
              <a:t>Numbered List</a:t>
            </a:r>
          </a:p>
          <a:p>
            <a:pPr eaLnBrk="1" hangingPunct="1">
              <a:buFont typeface="Calibri Light" panose="020F0302020204030204" pitchFamily="34" charset="0"/>
              <a:buAutoNum type="arabicPeriod"/>
            </a:pPr>
            <a:r>
              <a:rPr lang="en-US" altLang="en-US" sz="2400"/>
              <a:t>Numbered List</a:t>
            </a:r>
          </a:p>
          <a:p>
            <a:pPr eaLnBrk="1" hangingPunct="1">
              <a:buFont typeface="Calibri Light" panose="020F0302020204030204" pitchFamily="34" charset="0"/>
              <a:buAutoNum type="arabicPeriod"/>
            </a:pPr>
            <a:r>
              <a:rPr lang="en-US" altLang="en-US" sz="2400"/>
              <a:t>Numbered List</a:t>
            </a:r>
          </a:p>
          <a:p>
            <a:pPr eaLnBrk="1" hangingPunct="1">
              <a:buFont typeface="Calibri Light" panose="020F0302020204030204" pitchFamily="34" charset="0"/>
              <a:buAutoNum type="arabicPeriod"/>
            </a:pPr>
            <a:r>
              <a:rPr lang="en-US" altLang="en-US" sz="2400"/>
              <a:t>Numbered List</a:t>
            </a:r>
          </a:p>
          <a:p>
            <a:pPr eaLnBrk="1" hangingPunct="1">
              <a:buFont typeface="Calibri Light" panose="020F0302020204030204" pitchFamily="34" charset="0"/>
              <a:buAutoNum type="arabicPeriod"/>
            </a:pPr>
            <a:r>
              <a:rPr lang="en-US" altLang="en-US" sz="2400"/>
              <a:t>Numbered List</a:t>
            </a:r>
          </a:p>
        </p:txBody>
      </p:sp>
    </p:spTree>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6866" name="Group 7">
            <a:extLst>
              <a:ext uri="{FF2B5EF4-FFF2-40B4-BE49-F238E27FC236}">
                <a16:creationId xmlns:a16="http://schemas.microsoft.com/office/drawing/2014/main" id="{EF3C5A1E-5B10-441C-924D-30459FF57614}"/>
              </a:ext>
            </a:extLst>
          </p:cNvPr>
          <p:cNvGrpSpPr>
            <a:grpSpLocks/>
          </p:cNvGrpSpPr>
          <p:nvPr/>
        </p:nvGrpSpPr>
        <p:grpSpPr bwMode="auto">
          <a:xfrm>
            <a:off x="0" y="-49213"/>
            <a:ext cx="12192000" cy="530226"/>
            <a:chOff x="0" y="-49453"/>
            <a:chExt cx="12192000" cy="530716"/>
          </a:xfrm>
        </p:grpSpPr>
        <p:sp>
          <p:nvSpPr>
            <p:cNvPr id="4" name="Rectangle 3">
              <a:extLst>
                <a:ext uri="{FF2B5EF4-FFF2-40B4-BE49-F238E27FC236}">
                  <a16:creationId xmlns:a16="http://schemas.microsoft.com/office/drawing/2014/main" id="{6DD07871-B518-4A29-8EAD-4851A199874B}"/>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36870" name="Picture 5">
              <a:extLst>
                <a:ext uri="{FF2B5EF4-FFF2-40B4-BE49-F238E27FC236}">
                  <a16:creationId xmlns:a16="http://schemas.microsoft.com/office/drawing/2014/main" id="{46FDF931-204B-4F67-9EAF-8E7B680CA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Box 6">
              <a:extLst>
                <a:ext uri="{FF2B5EF4-FFF2-40B4-BE49-F238E27FC236}">
                  <a16:creationId xmlns:a16="http://schemas.microsoft.com/office/drawing/2014/main" id="{29BA4662-189A-413F-8EF2-D8E66B917548}"/>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
        <p:nvSpPr>
          <p:cNvPr id="9" name="Title 1">
            <a:extLst>
              <a:ext uri="{FF2B5EF4-FFF2-40B4-BE49-F238E27FC236}">
                <a16:creationId xmlns:a16="http://schemas.microsoft.com/office/drawing/2014/main" id="{4A1451C9-09AF-43A1-A904-80F8652211D8}"/>
              </a:ext>
            </a:extLst>
          </p:cNvPr>
          <p:cNvSpPr txBox="1">
            <a:spLocks/>
          </p:cNvSpPr>
          <p:nvPr/>
        </p:nvSpPr>
        <p:spPr>
          <a:xfrm>
            <a:off x="225893" y="573088"/>
            <a:ext cx="11387138" cy="6461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4000" b="1" dirty="0">
                <a:solidFill>
                  <a:srgbClr val="8D1B40"/>
                </a:solidFill>
                <a:cs typeface="Calibri Light" panose="020F0302020204030204" pitchFamily="34" charset="0"/>
              </a:rPr>
              <a:t>Agenda</a:t>
            </a:r>
          </a:p>
        </p:txBody>
      </p:sp>
      <p:sp>
        <p:nvSpPr>
          <p:cNvPr id="10" name="Content Placeholder 3">
            <a:extLst>
              <a:ext uri="{FF2B5EF4-FFF2-40B4-BE49-F238E27FC236}">
                <a16:creationId xmlns:a16="http://schemas.microsoft.com/office/drawing/2014/main" id="{1B8FB51F-0601-4747-AF4C-CE65ADB20B8E}"/>
              </a:ext>
            </a:extLst>
          </p:cNvPr>
          <p:cNvSpPr txBox="1">
            <a:spLocks/>
          </p:cNvSpPr>
          <p:nvPr/>
        </p:nvSpPr>
        <p:spPr>
          <a:xfrm>
            <a:off x="1790700" y="1143000"/>
            <a:ext cx="9611946" cy="5426075"/>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fontAlgn="auto">
              <a:spcAft>
                <a:spcPts val="0"/>
              </a:spcAft>
              <a:defRPr/>
            </a:pPr>
            <a:r>
              <a:rPr lang="en-US" sz="2900" dirty="0">
                <a:latin typeface="Calibri Light" panose="020F0302020204030204" pitchFamily="34" charset="0"/>
              </a:rPr>
              <a:t>Public Comments </a:t>
            </a:r>
            <a:r>
              <a:rPr lang="en-US" sz="1500" dirty="0">
                <a:latin typeface="Calibri Light" panose="020F0302020204030204" pitchFamily="34" charset="0"/>
              </a:rPr>
              <a:t>- Chair - 3 min </a:t>
            </a:r>
            <a:r>
              <a:rPr lang="en-US" sz="1500" b="1" dirty="0">
                <a:latin typeface="Calibri Light" panose="020F0302020204030204" pitchFamily="34" charset="0"/>
              </a:rPr>
              <a:t>(9:00 – 9:03)</a:t>
            </a:r>
          </a:p>
          <a:p>
            <a:pPr marL="342900" indent="-342900" fontAlgn="auto">
              <a:spcAft>
                <a:spcPts val="0"/>
              </a:spcAft>
              <a:defRPr/>
            </a:pPr>
            <a:r>
              <a:rPr lang="en-US" sz="2900" dirty="0">
                <a:latin typeface="Calibri Light" panose="020F0302020204030204" pitchFamily="34" charset="0"/>
              </a:rPr>
              <a:t>Approve Minutes from 8/13/20 Meeting </a:t>
            </a:r>
            <a:r>
              <a:rPr lang="en-US" sz="1700" dirty="0">
                <a:latin typeface="Calibri Light" panose="020F0302020204030204" pitchFamily="34" charset="0"/>
              </a:rPr>
              <a:t>- </a:t>
            </a:r>
            <a:r>
              <a:rPr lang="en-US" sz="1500" dirty="0">
                <a:latin typeface="Calibri Light" panose="020F0302020204030204" pitchFamily="34" charset="0"/>
              </a:rPr>
              <a:t>Chair - 2 min </a:t>
            </a:r>
            <a:r>
              <a:rPr lang="en-US" sz="1500" b="1" dirty="0">
                <a:latin typeface="Calibri Light" panose="020F0302020204030204" pitchFamily="34" charset="0"/>
              </a:rPr>
              <a:t>(9:03 – 9:05)</a:t>
            </a:r>
          </a:p>
          <a:p>
            <a:pPr marL="342900" indent="-342900" fontAlgn="auto">
              <a:spcAft>
                <a:spcPts val="0"/>
              </a:spcAft>
              <a:defRPr/>
            </a:pPr>
            <a:r>
              <a:rPr lang="en-US" sz="2900" dirty="0">
                <a:latin typeface="Calibri Light" panose="020F0302020204030204" pitchFamily="34" charset="0"/>
              </a:rPr>
              <a:t>Follow-Up Items (Informational):</a:t>
            </a:r>
          </a:p>
          <a:p>
            <a:pPr marL="1085850" lvl="1" indent="-342900" fontAlgn="auto">
              <a:spcAft>
                <a:spcPts val="0"/>
              </a:spcAft>
              <a:defRPr/>
            </a:pPr>
            <a:r>
              <a:rPr lang="en-US" sz="2900" dirty="0">
                <a:latin typeface="Calibri Light" panose="020F0302020204030204" pitchFamily="34" charset="0"/>
              </a:rPr>
              <a:t>County-Wide Website Redesign Update </a:t>
            </a:r>
            <a:r>
              <a:rPr lang="en-US" sz="1600" dirty="0">
                <a:latin typeface="Calibri Light" panose="020F0302020204030204" pitchFamily="34" charset="0"/>
              </a:rPr>
              <a:t>–  Megan Hillyard– 5 min </a:t>
            </a:r>
            <a:r>
              <a:rPr lang="en-US" sz="1600" b="1" dirty="0">
                <a:latin typeface="Calibri Light" panose="020F0302020204030204" pitchFamily="34" charset="0"/>
              </a:rPr>
              <a:t>(9:05 – 9:10)</a:t>
            </a:r>
          </a:p>
          <a:p>
            <a:pPr marL="1085850" lvl="1" indent="-342900" fontAlgn="auto">
              <a:spcAft>
                <a:spcPts val="0"/>
              </a:spcAft>
              <a:defRPr/>
            </a:pPr>
            <a:r>
              <a:rPr lang="en-US" sz="2900" dirty="0">
                <a:latin typeface="Calibri Light" panose="020F0302020204030204" pitchFamily="34" charset="0"/>
              </a:rPr>
              <a:t>SharePoint Document Management Update </a:t>
            </a:r>
            <a:r>
              <a:rPr lang="en-US" sz="1500" dirty="0">
                <a:latin typeface="Calibri Light" panose="020F0302020204030204" pitchFamily="34" charset="0"/>
              </a:rPr>
              <a:t>– Tony Jolley– 5 min </a:t>
            </a:r>
            <a:r>
              <a:rPr lang="en-US" sz="1500" b="1" dirty="0">
                <a:latin typeface="Calibri Light" panose="020F0302020204030204" pitchFamily="34" charset="0"/>
              </a:rPr>
              <a:t>(9:10 -– 9:15)</a:t>
            </a:r>
          </a:p>
          <a:p>
            <a:pPr marL="342900" indent="-342900" fontAlgn="auto">
              <a:spcAft>
                <a:spcPts val="0"/>
              </a:spcAft>
              <a:defRPr/>
            </a:pPr>
            <a:r>
              <a:rPr lang="en-US" sz="2900" dirty="0">
                <a:latin typeface="Calibri Light" panose="020F0302020204030204" pitchFamily="34" charset="0"/>
              </a:rPr>
              <a:t>Working Groups Milestone Chart (Discussion/Direction) </a:t>
            </a:r>
            <a:r>
              <a:rPr lang="en-US" sz="2600" dirty="0">
                <a:latin typeface="Calibri Light" panose="020F0302020204030204" pitchFamily="34" charset="0"/>
              </a:rPr>
              <a:t>– </a:t>
            </a:r>
            <a:r>
              <a:rPr lang="en-US" sz="1500" dirty="0">
                <a:latin typeface="Calibri Light" panose="020F0302020204030204" pitchFamily="34" charset="0"/>
              </a:rPr>
              <a:t>Tony Jolley– 3 min </a:t>
            </a:r>
            <a:r>
              <a:rPr lang="en-US" sz="1500" b="1" dirty="0">
                <a:latin typeface="Calibri Light" panose="020F0302020204030204" pitchFamily="34" charset="0"/>
              </a:rPr>
              <a:t>(9:15 – 9:18)</a:t>
            </a:r>
            <a:endParaRPr lang="en-US" sz="1400" b="1" dirty="0">
              <a:latin typeface="Calibri Light" panose="020F0302020204030204" pitchFamily="34" charset="0"/>
            </a:endParaRPr>
          </a:p>
          <a:p>
            <a:pPr marL="342900" indent="-342900" fontAlgn="auto">
              <a:spcAft>
                <a:spcPts val="0"/>
              </a:spcAft>
              <a:defRPr/>
            </a:pPr>
            <a:r>
              <a:rPr lang="en-US" sz="2900" dirty="0">
                <a:latin typeface="Calibri Light" panose="020F0302020204030204" pitchFamily="34" charset="0"/>
              </a:rPr>
              <a:t>IT Working Group Updates  </a:t>
            </a:r>
            <a:endParaRPr lang="en-US" sz="2300" dirty="0">
              <a:solidFill>
                <a:prstClr val="black"/>
              </a:solidFill>
              <a:latin typeface="Calibri Light" panose="020F0302020204030204" pitchFamily="34" charset="0"/>
            </a:endParaRPr>
          </a:p>
          <a:p>
            <a:pPr marL="800100" lvl="1" indent="-342900" fontAlgn="auto">
              <a:spcAft>
                <a:spcPts val="0"/>
              </a:spcAft>
              <a:defRPr/>
            </a:pPr>
            <a:r>
              <a:rPr lang="en-US" sz="2300" dirty="0">
                <a:solidFill>
                  <a:prstClr val="black"/>
                </a:solidFill>
                <a:latin typeface="Calibri Light" panose="020F0302020204030204" pitchFamily="34" charset="0"/>
              </a:rPr>
              <a:t>SWG - Windows 7 Replacement Update (Informational)  </a:t>
            </a:r>
            <a:r>
              <a:rPr lang="en-US" sz="1400" dirty="0">
                <a:latin typeface="Calibri Light" panose="020F0302020204030204" pitchFamily="34" charset="0"/>
              </a:rPr>
              <a:t>– Mark Evans &amp; Rina Shipley - 5 min </a:t>
            </a:r>
            <a:r>
              <a:rPr lang="en-US" sz="1400" b="1" dirty="0">
                <a:latin typeface="Calibri Light" panose="020F0302020204030204" pitchFamily="34" charset="0"/>
              </a:rPr>
              <a:t>(9:18 – 9:23)</a:t>
            </a:r>
          </a:p>
          <a:p>
            <a:pPr marL="800100" lvl="1" indent="-342900" fontAlgn="auto">
              <a:spcAft>
                <a:spcPts val="0"/>
              </a:spcAft>
              <a:defRPr/>
            </a:pPr>
            <a:r>
              <a:rPr lang="en-US" sz="2300" dirty="0">
                <a:solidFill>
                  <a:prstClr val="black"/>
                </a:solidFill>
                <a:latin typeface="Calibri Light" panose="020F0302020204030204" pitchFamily="34" charset="0"/>
              </a:rPr>
              <a:t>GWG – Standards/Policy Update – (Discussion/Approval)</a:t>
            </a:r>
            <a:r>
              <a:rPr lang="en-US" sz="1400" dirty="0">
                <a:latin typeface="Calibri Light" panose="020F0302020204030204" pitchFamily="34" charset="0"/>
              </a:rPr>
              <a:t> – Mark Evans &amp; Rina Shipley  – 10 min </a:t>
            </a:r>
            <a:r>
              <a:rPr lang="en-US" sz="1400" b="1" dirty="0">
                <a:latin typeface="Calibri Light" panose="020F0302020204030204" pitchFamily="34" charset="0"/>
              </a:rPr>
              <a:t>(9:23 – 9:33)</a:t>
            </a:r>
          </a:p>
          <a:p>
            <a:pPr marL="800100" lvl="1" indent="-342900" fontAlgn="auto">
              <a:spcAft>
                <a:spcPts val="0"/>
              </a:spcAft>
              <a:defRPr/>
            </a:pPr>
            <a:r>
              <a:rPr lang="en-US" sz="2300" dirty="0">
                <a:solidFill>
                  <a:prstClr val="black"/>
                </a:solidFill>
                <a:latin typeface="Calibri Light" panose="020F0302020204030204" pitchFamily="34" charset="0"/>
              </a:rPr>
              <a:t>PWG - Budget Update – (Informational) </a:t>
            </a:r>
            <a:r>
              <a:rPr lang="en-US" sz="800" dirty="0">
                <a:latin typeface="Calibri Light" panose="020F0302020204030204" pitchFamily="34" charset="0"/>
              </a:rPr>
              <a:t>– </a:t>
            </a:r>
            <a:r>
              <a:rPr lang="en-US" sz="1400" dirty="0">
                <a:latin typeface="Calibri Light" panose="020F0302020204030204" pitchFamily="34" charset="0"/>
              </a:rPr>
              <a:t>Cherie Root – 10 min </a:t>
            </a:r>
            <a:r>
              <a:rPr lang="en-US" sz="1400" b="1" dirty="0">
                <a:latin typeface="Calibri Light" panose="020F0302020204030204" pitchFamily="34" charset="0"/>
              </a:rPr>
              <a:t>(9:33 – 9:43)</a:t>
            </a:r>
          </a:p>
          <a:p>
            <a:pPr marL="342900" indent="-342900" fontAlgn="auto">
              <a:spcAft>
                <a:spcPts val="0"/>
              </a:spcAft>
              <a:defRPr/>
            </a:pPr>
            <a:r>
              <a:rPr lang="en-US" sz="2900" dirty="0">
                <a:solidFill>
                  <a:prstClr val="black"/>
                </a:solidFill>
                <a:latin typeface="Calibri Light" panose="020F0302020204030204" pitchFamily="34" charset="0"/>
              </a:rPr>
              <a:t>County-Wide Technology FTE </a:t>
            </a:r>
            <a:r>
              <a:rPr lang="en-US" dirty="0">
                <a:solidFill>
                  <a:prstClr val="black"/>
                </a:solidFill>
                <a:latin typeface="Calibri Light" panose="020F0302020204030204" pitchFamily="34" charset="0"/>
              </a:rPr>
              <a:t>- (Discussion/Direction) </a:t>
            </a:r>
            <a:r>
              <a:rPr lang="en-US" sz="1500" dirty="0">
                <a:solidFill>
                  <a:prstClr val="black"/>
                </a:solidFill>
                <a:latin typeface="Calibri Light" panose="020F0302020204030204" pitchFamily="34" charset="0"/>
              </a:rPr>
              <a:t>– Cherie Root– 10 min </a:t>
            </a:r>
            <a:r>
              <a:rPr lang="en-US" sz="1500" b="1" dirty="0">
                <a:solidFill>
                  <a:prstClr val="black"/>
                </a:solidFill>
                <a:latin typeface="Calibri Light" panose="020F0302020204030204" pitchFamily="34" charset="0"/>
              </a:rPr>
              <a:t>(9:43- 9:53)</a:t>
            </a:r>
          </a:p>
          <a:p>
            <a:pPr marL="342900" indent="-342900" fontAlgn="auto">
              <a:spcAft>
                <a:spcPts val="0"/>
              </a:spcAft>
              <a:defRPr/>
            </a:pPr>
            <a:r>
              <a:rPr lang="en-US" sz="2900" dirty="0">
                <a:solidFill>
                  <a:prstClr val="black"/>
                </a:solidFill>
                <a:latin typeface="Calibri Light" panose="020F0302020204030204" pitchFamily="34" charset="0"/>
              </a:rPr>
              <a:t>Budget Process Survey - (Discussion/Direction) </a:t>
            </a:r>
            <a:r>
              <a:rPr lang="en-US" sz="1600" dirty="0">
                <a:solidFill>
                  <a:prstClr val="black"/>
                </a:solidFill>
                <a:latin typeface="Calibri Light" panose="020F0302020204030204" pitchFamily="34" charset="0"/>
              </a:rPr>
              <a:t>– Tony Jolley – 10 min </a:t>
            </a:r>
            <a:r>
              <a:rPr lang="en-US" sz="1600" b="1" dirty="0">
                <a:solidFill>
                  <a:prstClr val="black"/>
                </a:solidFill>
                <a:latin typeface="Calibri Light" panose="020F0302020204030204" pitchFamily="34" charset="0"/>
              </a:rPr>
              <a:t>(9:53 – 10:03)</a:t>
            </a:r>
          </a:p>
          <a:p>
            <a:pPr marL="342900" indent="-342900" fontAlgn="auto">
              <a:spcAft>
                <a:spcPts val="0"/>
              </a:spcAft>
              <a:defRPr/>
            </a:pPr>
            <a:r>
              <a:rPr lang="en-US" sz="2900" dirty="0">
                <a:solidFill>
                  <a:prstClr val="black"/>
                </a:solidFill>
                <a:latin typeface="Calibri Light" panose="020F0302020204030204" pitchFamily="34" charset="0"/>
              </a:rPr>
              <a:t>Data Governance Working Group Update – (Informational) </a:t>
            </a:r>
            <a:r>
              <a:rPr lang="en-US" sz="1500" dirty="0">
                <a:solidFill>
                  <a:prstClr val="black"/>
                </a:solidFill>
                <a:latin typeface="Calibri Light" panose="020F0302020204030204" pitchFamily="34" charset="0"/>
              </a:rPr>
              <a:t>– Javaid Lal &amp; Mark Evans </a:t>
            </a:r>
            <a:r>
              <a:rPr lang="en-US" sz="1400" dirty="0">
                <a:solidFill>
                  <a:prstClr val="black"/>
                </a:solidFill>
                <a:latin typeface="Calibri Light" panose="020F0302020204030204" pitchFamily="34" charset="0"/>
              </a:rPr>
              <a:t>– 5 min </a:t>
            </a:r>
            <a:r>
              <a:rPr lang="en-US" sz="1400" b="1" dirty="0">
                <a:solidFill>
                  <a:prstClr val="black"/>
                </a:solidFill>
                <a:latin typeface="Calibri Light" panose="020F0302020204030204" pitchFamily="34" charset="0"/>
              </a:rPr>
              <a:t>(10:03 – 10:08)</a:t>
            </a:r>
          </a:p>
          <a:p>
            <a:pPr marL="342900" indent="-342900" fontAlgn="auto">
              <a:spcAft>
                <a:spcPts val="0"/>
              </a:spcAft>
              <a:defRPr/>
            </a:pPr>
            <a:r>
              <a:rPr lang="en-US" dirty="0">
                <a:solidFill>
                  <a:prstClr val="black"/>
                </a:solidFill>
                <a:latin typeface="Calibri Light" panose="020F0302020204030204" pitchFamily="34" charset="0"/>
              </a:rPr>
              <a:t>Communication Items - Mayor &amp; Council </a:t>
            </a:r>
            <a:r>
              <a:rPr lang="en-US" sz="1500" dirty="0">
                <a:solidFill>
                  <a:prstClr val="black"/>
                </a:solidFill>
                <a:latin typeface="Calibri Light" panose="020F0302020204030204" pitchFamily="34" charset="0"/>
              </a:rPr>
              <a:t>– Zach Posner &amp; Chair – 1 min </a:t>
            </a:r>
            <a:r>
              <a:rPr lang="en-US" sz="1500" b="1" dirty="0">
                <a:solidFill>
                  <a:prstClr val="black"/>
                </a:solidFill>
                <a:latin typeface="Calibri Light" panose="020F0302020204030204" pitchFamily="34" charset="0"/>
              </a:rPr>
              <a:t>(10:08 – 10:09)</a:t>
            </a:r>
          </a:p>
          <a:p>
            <a:pPr marL="342900" indent="-342900" fontAlgn="auto">
              <a:spcAft>
                <a:spcPts val="0"/>
              </a:spcAft>
              <a:defRPr/>
            </a:pPr>
            <a:r>
              <a:rPr lang="en-US" sz="2900" dirty="0">
                <a:latin typeface="Calibri Light" panose="020F0302020204030204" pitchFamily="34" charset="0"/>
              </a:rPr>
              <a:t>Upcoming Meeting Schedule (Informational) </a:t>
            </a:r>
            <a:r>
              <a:rPr lang="en-US" sz="1500" dirty="0">
                <a:latin typeface="Calibri Light" panose="020F0302020204030204" pitchFamily="34" charset="0"/>
              </a:rPr>
              <a:t>– Kristine Pepin - 1 min </a:t>
            </a:r>
            <a:r>
              <a:rPr lang="en-US" sz="1500" b="1" dirty="0">
                <a:latin typeface="Calibri Light" panose="020F0302020204030204" pitchFamily="34" charset="0"/>
              </a:rPr>
              <a:t>(10:09 – 10:10)</a:t>
            </a:r>
          </a:p>
          <a:p>
            <a:pPr marL="342900" indent="-342900" fontAlgn="auto">
              <a:spcAft>
                <a:spcPts val="0"/>
              </a:spcAft>
              <a:defRPr/>
            </a:pPr>
            <a:r>
              <a:rPr lang="en-US" sz="2900" dirty="0">
                <a:latin typeface="Calibri Light" panose="020F0302020204030204" pitchFamily="34" charset="0"/>
              </a:rPr>
              <a:t>Review Action Items </a:t>
            </a:r>
            <a:r>
              <a:rPr lang="en-US" sz="1500" dirty="0">
                <a:latin typeface="Calibri Light" panose="020F0302020204030204" pitchFamily="34" charset="0"/>
              </a:rPr>
              <a:t>– Kristine Pepin -  2 min </a:t>
            </a:r>
            <a:r>
              <a:rPr lang="en-US" sz="1500" b="1" dirty="0">
                <a:latin typeface="Calibri Light" panose="020F0302020204030204" pitchFamily="34" charset="0"/>
              </a:rPr>
              <a:t>(10:10 – 10:12)</a:t>
            </a:r>
          </a:p>
          <a:p>
            <a:pPr marL="342900" indent="-342900" fontAlgn="auto">
              <a:spcAft>
                <a:spcPts val="0"/>
              </a:spcAft>
              <a:defRPr/>
            </a:pPr>
            <a:r>
              <a:rPr lang="en-US" sz="2900" dirty="0">
                <a:latin typeface="Calibri Light" panose="020F0302020204030204" pitchFamily="34" charset="0"/>
              </a:rPr>
              <a:t>Next Meeting – 12/10/20 </a:t>
            </a:r>
            <a:r>
              <a:rPr lang="en-US" sz="1500" dirty="0">
                <a:latin typeface="Calibri Light" panose="020F0302020204030204" pitchFamily="34" charset="0"/>
              </a:rPr>
              <a:t>– Chair  - 1 min </a:t>
            </a:r>
            <a:r>
              <a:rPr lang="en-US" sz="1500" b="1" dirty="0">
                <a:latin typeface="Calibri Light" panose="020F0302020204030204" pitchFamily="34" charset="0"/>
              </a:rPr>
              <a:t>(10:12 – 10:13)</a:t>
            </a:r>
          </a:p>
          <a:p>
            <a:pPr fontAlgn="auto">
              <a:spcAft>
                <a:spcPts val="0"/>
              </a:spcAft>
              <a:defRPr/>
            </a:pPr>
            <a:endParaRPr lang="en-US" sz="1600" dirty="0"/>
          </a:p>
          <a:p>
            <a:pPr fontAlgn="auto">
              <a:spcAft>
                <a:spcPts val="0"/>
              </a:spcAft>
              <a:defRPr/>
            </a:pPr>
            <a:endParaRPr lang="en-US" dirty="0"/>
          </a:p>
        </p:txBody>
      </p:sp>
    </p:spTree>
    <p:extLst>
      <p:ext uri="{BB962C8B-B14F-4D97-AF65-F5344CB8AC3E}">
        <p14:creationId xmlns:p14="http://schemas.microsoft.com/office/powerpoint/2010/main" val="298567322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7">
            <a:extLst>
              <a:ext uri="{FF2B5EF4-FFF2-40B4-BE49-F238E27FC236}">
                <a16:creationId xmlns:a16="http://schemas.microsoft.com/office/drawing/2014/main" id="{EF3C5A1E-5B10-441C-924D-30459FF57614}"/>
              </a:ext>
            </a:extLst>
          </p:cNvPr>
          <p:cNvGrpSpPr>
            <a:grpSpLocks/>
          </p:cNvGrpSpPr>
          <p:nvPr/>
        </p:nvGrpSpPr>
        <p:grpSpPr bwMode="auto">
          <a:xfrm>
            <a:off x="0" y="-49213"/>
            <a:ext cx="12192000" cy="530226"/>
            <a:chOff x="0" y="-49453"/>
            <a:chExt cx="12192000" cy="530716"/>
          </a:xfrm>
        </p:grpSpPr>
        <p:sp>
          <p:nvSpPr>
            <p:cNvPr id="4" name="Rectangle 3">
              <a:extLst>
                <a:ext uri="{FF2B5EF4-FFF2-40B4-BE49-F238E27FC236}">
                  <a16:creationId xmlns:a16="http://schemas.microsoft.com/office/drawing/2014/main" id="{6DD07871-B518-4A29-8EAD-4851A199874B}"/>
                </a:ext>
              </a:extLst>
            </p:cNvPr>
            <p:cNvSpPr/>
            <p:nvPr/>
          </p:nvSpPr>
          <p:spPr>
            <a:xfrm>
              <a:off x="0" y="-195"/>
              <a:ext cx="12192000" cy="481458"/>
            </a:xfrm>
            <a:prstGeom prst="rect">
              <a:avLst/>
            </a:prstGeom>
            <a:solidFill>
              <a:srgbClr val="8D1B4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36870" name="Picture 5">
              <a:extLst>
                <a:ext uri="{FF2B5EF4-FFF2-40B4-BE49-F238E27FC236}">
                  <a16:creationId xmlns:a16="http://schemas.microsoft.com/office/drawing/2014/main" id="{46FDF931-204B-4F67-9EAF-8E7B680CA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893" y="40907"/>
              <a:ext cx="20764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Box 6">
              <a:extLst>
                <a:ext uri="{FF2B5EF4-FFF2-40B4-BE49-F238E27FC236}">
                  <a16:creationId xmlns:a16="http://schemas.microsoft.com/office/drawing/2014/main" id="{29BA4662-189A-413F-8EF2-D8E66B917548}"/>
                </a:ext>
              </a:extLst>
            </p:cNvPr>
            <p:cNvSpPr txBox="1">
              <a:spLocks noChangeArrowheads="1"/>
            </p:cNvSpPr>
            <p:nvPr/>
          </p:nvSpPr>
          <p:spPr bwMode="auto">
            <a:xfrm>
              <a:off x="2528236" y="-49453"/>
              <a:ext cx="491673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800">
                  <a:solidFill>
                    <a:schemeClr val="bg1"/>
                  </a:solidFill>
                  <a:latin typeface="Century Gothic" panose="020B0502020202020204" pitchFamily="34" charset="0"/>
                </a:rPr>
                <a:t>Technology Advisory Board</a:t>
              </a:r>
            </a:p>
          </p:txBody>
        </p:sp>
      </p:grpSp>
      <p:sp>
        <p:nvSpPr>
          <p:cNvPr id="9" name="Title 1">
            <a:extLst>
              <a:ext uri="{FF2B5EF4-FFF2-40B4-BE49-F238E27FC236}">
                <a16:creationId xmlns:a16="http://schemas.microsoft.com/office/drawing/2014/main" id="{4A1451C9-09AF-43A1-A904-80F8652211D8}"/>
              </a:ext>
            </a:extLst>
          </p:cNvPr>
          <p:cNvSpPr txBox="1">
            <a:spLocks/>
          </p:cNvSpPr>
          <p:nvPr/>
        </p:nvSpPr>
        <p:spPr>
          <a:xfrm>
            <a:off x="225893" y="573088"/>
            <a:ext cx="11387138" cy="6461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4000" b="1" dirty="0">
                <a:solidFill>
                  <a:srgbClr val="8D1B40"/>
                </a:solidFill>
                <a:cs typeface="Calibri Light" panose="020F0302020204030204" pitchFamily="34" charset="0"/>
              </a:rPr>
              <a:t>Agenda</a:t>
            </a:r>
          </a:p>
        </p:txBody>
      </p:sp>
      <p:sp>
        <p:nvSpPr>
          <p:cNvPr id="10" name="Content Placeholder 3">
            <a:extLst>
              <a:ext uri="{FF2B5EF4-FFF2-40B4-BE49-F238E27FC236}">
                <a16:creationId xmlns:a16="http://schemas.microsoft.com/office/drawing/2014/main" id="{1B8FB51F-0601-4747-AF4C-CE65ADB20B8E}"/>
              </a:ext>
            </a:extLst>
          </p:cNvPr>
          <p:cNvSpPr txBox="1">
            <a:spLocks/>
          </p:cNvSpPr>
          <p:nvPr/>
        </p:nvSpPr>
        <p:spPr>
          <a:xfrm>
            <a:off x="1790700" y="1143000"/>
            <a:ext cx="9611946" cy="5426075"/>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fontAlgn="auto">
              <a:spcAft>
                <a:spcPts val="0"/>
              </a:spcAft>
              <a:defRPr/>
            </a:pPr>
            <a:r>
              <a:rPr lang="en-US" sz="2900" dirty="0">
                <a:latin typeface="Calibri Light" panose="020F0302020204030204" pitchFamily="34" charset="0"/>
              </a:rPr>
              <a:t>Public Comments </a:t>
            </a:r>
            <a:r>
              <a:rPr lang="en-US" sz="1500" dirty="0">
                <a:latin typeface="Calibri Light" panose="020F0302020204030204" pitchFamily="34" charset="0"/>
              </a:rPr>
              <a:t>- Chair - 3 min</a:t>
            </a:r>
          </a:p>
          <a:p>
            <a:pPr marL="342900" indent="-342900" fontAlgn="auto">
              <a:spcAft>
                <a:spcPts val="0"/>
              </a:spcAft>
              <a:defRPr/>
            </a:pPr>
            <a:r>
              <a:rPr lang="en-US" sz="2900" dirty="0">
                <a:latin typeface="Calibri Light" panose="020F0302020204030204" pitchFamily="34" charset="0"/>
              </a:rPr>
              <a:t>Approve Minutes from 8/13/20 Meeting </a:t>
            </a:r>
            <a:r>
              <a:rPr lang="en-US" sz="1700" dirty="0">
                <a:latin typeface="Calibri Light" panose="020F0302020204030204" pitchFamily="34" charset="0"/>
              </a:rPr>
              <a:t>- </a:t>
            </a:r>
            <a:r>
              <a:rPr lang="en-US" sz="1500" dirty="0">
                <a:latin typeface="Calibri Light" panose="020F0302020204030204" pitchFamily="34" charset="0"/>
              </a:rPr>
              <a:t>Chair - 2 min</a:t>
            </a:r>
          </a:p>
          <a:p>
            <a:pPr marL="342900" indent="-342900" fontAlgn="auto">
              <a:spcAft>
                <a:spcPts val="0"/>
              </a:spcAft>
              <a:defRPr/>
            </a:pPr>
            <a:r>
              <a:rPr lang="en-US" sz="2900" dirty="0">
                <a:latin typeface="Calibri Light" panose="020F0302020204030204" pitchFamily="34" charset="0"/>
              </a:rPr>
              <a:t>Follow-Up Items (Informational):</a:t>
            </a:r>
          </a:p>
          <a:p>
            <a:pPr marL="1085850" lvl="1" indent="-342900" fontAlgn="auto">
              <a:spcAft>
                <a:spcPts val="0"/>
              </a:spcAft>
              <a:defRPr/>
            </a:pPr>
            <a:r>
              <a:rPr lang="en-US" sz="3200" dirty="0">
                <a:latin typeface="Calibri Light" panose="020F0302020204030204" pitchFamily="34" charset="0"/>
              </a:rPr>
              <a:t>County-Wide Website Redesign Update</a:t>
            </a:r>
            <a:r>
              <a:rPr lang="en-US" sz="1600" dirty="0">
                <a:latin typeface="Calibri Light" panose="020F0302020204030204" pitchFamily="34" charset="0"/>
              </a:rPr>
              <a:t>–  Megan Hillyard– 5 min </a:t>
            </a:r>
          </a:p>
          <a:p>
            <a:pPr marL="1085850" lvl="1" indent="-342900" fontAlgn="auto">
              <a:spcAft>
                <a:spcPts val="0"/>
              </a:spcAft>
              <a:defRPr/>
            </a:pPr>
            <a:r>
              <a:rPr lang="en-US" sz="2900" dirty="0">
                <a:latin typeface="Calibri Light" panose="020F0302020204030204" pitchFamily="34" charset="0"/>
              </a:rPr>
              <a:t>SharePoint Document Management Update </a:t>
            </a:r>
            <a:r>
              <a:rPr lang="en-US" sz="1500" dirty="0">
                <a:latin typeface="Calibri Light" panose="020F0302020204030204" pitchFamily="34" charset="0"/>
              </a:rPr>
              <a:t>– Tony Jolley– 5 min </a:t>
            </a:r>
          </a:p>
          <a:p>
            <a:pPr marL="342900" indent="-342900" fontAlgn="auto">
              <a:spcAft>
                <a:spcPts val="0"/>
              </a:spcAft>
              <a:defRPr/>
            </a:pPr>
            <a:r>
              <a:rPr lang="en-US" sz="2900" dirty="0">
                <a:latin typeface="Calibri Light" panose="020F0302020204030204" pitchFamily="34" charset="0"/>
              </a:rPr>
              <a:t>Working Groups Milestone Chart (Discussion/Direction) </a:t>
            </a:r>
            <a:r>
              <a:rPr lang="en-US" sz="2600" dirty="0">
                <a:latin typeface="Calibri Light" panose="020F0302020204030204" pitchFamily="34" charset="0"/>
              </a:rPr>
              <a:t>– </a:t>
            </a:r>
            <a:r>
              <a:rPr lang="en-US" sz="1500" dirty="0">
                <a:latin typeface="Calibri Light" panose="020F0302020204030204" pitchFamily="34" charset="0"/>
              </a:rPr>
              <a:t>Tony Jolley– 3 min </a:t>
            </a:r>
            <a:endParaRPr lang="en-US" sz="1400" dirty="0">
              <a:latin typeface="Calibri Light" panose="020F0302020204030204" pitchFamily="34" charset="0"/>
            </a:endParaRPr>
          </a:p>
          <a:p>
            <a:pPr marL="342900" indent="-342900" fontAlgn="auto">
              <a:spcAft>
                <a:spcPts val="0"/>
              </a:spcAft>
              <a:defRPr/>
            </a:pPr>
            <a:r>
              <a:rPr lang="en-US" sz="2900" dirty="0">
                <a:latin typeface="Calibri Light" panose="020F0302020204030204" pitchFamily="34" charset="0"/>
              </a:rPr>
              <a:t>IT Working Group Updates  </a:t>
            </a:r>
            <a:endParaRPr lang="en-US" sz="2300" dirty="0">
              <a:solidFill>
                <a:prstClr val="black"/>
              </a:solidFill>
              <a:latin typeface="Calibri Light" panose="020F0302020204030204" pitchFamily="34" charset="0"/>
            </a:endParaRPr>
          </a:p>
          <a:p>
            <a:pPr marL="800100" lvl="1" indent="-342900" fontAlgn="auto">
              <a:spcAft>
                <a:spcPts val="0"/>
              </a:spcAft>
              <a:defRPr/>
            </a:pPr>
            <a:r>
              <a:rPr lang="en-US" sz="2300" dirty="0">
                <a:solidFill>
                  <a:prstClr val="black"/>
                </a:solidFill>
                <a:latin typeface="Calibri Light" panose="020F0302020204030204" pitchFamily="34" charset="0"/>
              </a:rPr>
              <a:t>SWG - Windows 7 Replacement Update (Informational)  </a:t>
            </a:r>
            <a:r>
              <a:rPr lang="en-US" sz="1400" dirty="0">
                <a:latin typeface="Calibri Light" panose="020F0302020204030204" pitchFamily="34" charset="0"/>
              </a:rPr>
              <a:t>– Mark Evans &amp; Rina Shipley - 5 min</a:t>
            </a:r>
          </a:p>
          <a:p>
            <a:pPr marL="800100" lvl="1" indent="-342900" fontAlgn="auto">
              <a:spcAft>
                <a:spcPts val="0"/>
              </a:spcAft>
              <a:defRPr/>
            </a:pPr>
            <a:r>
              <a:rPr lang="en-US" sz="2300" dirty="0">
                <a:solidFill>
                  <a:prstClr val="black"/>
                </a:solidFill>
                <a:latin typeface="Calibri Light" panose="020F0302020204030204" pitchFamily="34" charset="0"/>
              </a:rPr>
              <a:t>GWG – Standards/Policy Update – (Discussion/Approval)</a:t>
            </a:r>
            <a:r>
              <a:rPr lang="en-US" sz="1400" dirty="0">
                <a:latin typeface="Calibri Light" panose="020F0302020204030204" pitchFamily="34" charset="0"/>
              </a:rPr>
              <a:t> – Mark Evans &amp; Rina Shipley – 10 min</a:t>
            </a:r>
          </a:p>
          <a:p>
            <a:pPr marL="800100" lvl="1" indent="-342900" fontAlgn="auto">
              <a:spcAft>
                <a:spcPts val="0"/>
              </a:spcAft>
              <a:defRPr/>
            </a:pPr>
            <a:r>
              <a:rPr lang="en-US" sz="2300" dirty="0">
                <a:solidFill>
                  <a:prstClr val="black"/>
                </a:solidFill>
                <a:latin typeface="Calibri Light" panose="020F0302020204030204" pitchFamily="34" charset="0"/>
              </a:rPr>
              <a:t>PWG - Budget Update – (Informational) </a:t>
            </a:r>
            <a:r>
              <a:rPr lang="en-US" sz="800" dirty="0">
                <a:latin typeface="Calibri Light" panose="020F0302020204030204" pitchFamily="34" charset="0"/>
              </a:rPr>
              <a:t>– </a:t>
            </a:r>
            <a:r>
              <a:rPr lang="en-US" sz="1400" dirty="0">
                <a:latin typeface="Calibri Light" panose="020F0302020204030204" pitchFamily="34" charset="0"/>
              </a:rPr>
              <a:t>Cherie Root – 10 min</a:t>
            </a:r>
          </a:p>
          <a:p>
            <a:pPr marL="342900" indent="-342900" fontAlgn="auto">
              <a:spcAft>
                <a:spcPts val="0"/>
              </a:spcAft>
              <a:defRPr/>
            </a:pPr>
            <a:r>
              <a:rPr lang="en-US" sz="2900" dirty="0">
                <a:solidFill>
                  <a:prstClr val="black"/>
                </a:solidFill>
                <a:latin typeface="Calibri Light" panose="020F0302020204030204" pitchFamily="34" charset="0"/>
              </a:rPr>
              <a:t>County-Wide Technology FTE </a:t>
            </a:r>
            <a:r>
              <a:rPr lang="en-US" dirty="0">
                <a:solidFill>
                  <a:prstClr val="black"/>
                </a:solidFill>
                <a:latin typeface="Calibri Light" panose="020F0302020204030204" pitchFamily="34" charset="0"/>
              </a:rPr>
              <a:t>- (Discussion/Direction) </a:t>
            </a:r>
            <a:r>
              <a:rPr lang="en-US" sz="1500" dirty="0">
                <a:solidFill>
                  <a:prstClr val="black"/>
                </a:solidFill>
                <a:latin typeface="Calibri Light" panose="020F0302020204030204" pitchFamily="34" charset="0"/>
              </a:rPr>
              <a:t>– Cherie Root– 10 min</a:t>
            </a:r>
          </a:p>
          <a:p>
            <a:pPr marL="342900" indent="-342900" fontAlgn="auto">
              <a:spcAft>
                <a:spcPts val="0"/>
              </a:spcAft>
              <a:defRPr/>
            </a:pPr>
            <a:r>
              <a:rPr lang="en-US" sz="2900" dirty="0">
                <a:solidFill>
                  <a:prstClr val="black"/>
                </a:solidFill>
                <a:latin typeface="Calibri Light" panose="020F0302020204030204" pitchFamily="34" charset="0"/>
              </a:rPr>
              <a:t>Budget Process Survey - (Discussion/Direction) </a:t>
            </a:r>
            <a:r>
              <a:rPr lang="en-US" sz="1600" dirty="0">
                <a:solidFill>
                  <a:prstClr val="black"/>
                </a:solidFill>
                <a:latin typeface="Calibri Light" panose="020F0302020204030204" pitchFamily="34" charset="0"/>
              </a:rPr>
              <a:t>– Tony Jolley – 10 min</a:t>
            </a:r>
          </a:p>
          <a:p>
            <a:pPr marL="342900" indent="-342900" fontAlgn="auto">
              <a:spcAft>
                <a:spcPts val="0"/>
              </a:spcAft>
              <a:defRPr/>
            </a:pPr>
            <a:r>
              <a:rPr lang="en-US" sz="2900" dirty="0">
                <a:solidFill>
                  <a:prstClr val="black"/>
                </a:solidFill>
                <a:latin typeface="Calibri Light" panose="020F0302020204030204" pitchFamily="34" charset="0"/>
              </a:rPr>
              <a:t>Data Governance Working Group Update – (Informational) </a:t>
            </a:r>
            <a:r>
              <a:rPr lang="en-US" sz="1500" dirty="0">
                <a:solidFill>
                  <a:prstClr val="black"/>
                </a:solidFill>
                <a:latin typeface="Calibri Light" panose="020F0302020204030204" pitchFamily="34" charset="0"/>
              </a:rPr>
              <a:t>– Javaid Lal &amp; Mark Evans </a:t>
            </a:r>
            <a:r>
              <a:rPr lang="en-US" sz="1400" dirty="0">
                <a:solidFill>
                  <a:prstClr val="black"/>
                </a:solidFill>
                <a:latin typeface="Calibri Light" panose="020F0302020204030204" pitchFamily="34" charset="0"/>
              </a:rPr>
              <a:t>– 5 min</a:t>
            </a:r>
          </a:p>
          <a:p>
            <a:pPr marL="342900" indent="-342900" fontAlgn="auto">
              <a:spcAft>
                <a:spcPts val="0"/>
              </a:spcAft>
              <a:defRPr/>
            </a:pPr>
            <a:r>
              <a:rPr lang="en-US" dirty="0">
                <a:solidFill>
                  <a:prstClr val="black"/>
                </a:solidFill>
                <a:latin typeface="Calibri Light" panose="020F0302020204030204" pitchFamily="34" charset="0"/>
              </a:rPr>
              <a:t>Communication Items - Mayor &amp; Council </a:t>
            </a:r>
            <a:r>
              <a:rPr lang="en-US" sz="1500" dirty="0">
                <a:solidFill>
                  <a:prstClr val="black"/>
                </a:solidFill>
                <a:latin typeface="Calibri Light" panose="020F0302020204030204" pitchFamily="34" charset="0"/>
              </a:rPr>
              <a:t>– Zach Posner &amp; Chair – 1 min</a:t>
            </a:r>
          </a:p>
          <a:p>
            <a:pPr marL="342900" indent="-342900" fontAlgn="auto">
              <a:spcAft>
                <a:spcPts val="0"/>
              </a:spcAft>
              <a:defRPr/>
            </a:pPr>
            <a:r>
              <a:rPr lang="en-US" sz="2900" dirty="0">
                <a:latin typeface="Calibri Light" panose="020F0302020204030204" pitchFamily="34" charset="0"/>
              </a:rPr>
              <a:t>Upcoming Meeting Schedule (Informational) </a:t>
            </a:r>
            <a:r>
              <a:rPr lang="en-US" sz="1500" dirty="0">
                <a:latin typeface="Calibri Light" panose="020F0302020204030204" pitchFamily="34" charset="0"/>
              </a:rPr>
              <a:t>– Kristine Pepin - 1 min</a:t>
            </a:r>
          </a:p>
          <a:p>
            <a:pPr marL="342900" indent="-342900" fontAlgn="auto">
              <a:spcAft>
                <a:spcPts val="0"/>
              </a:spcAft>
              <a:defRPr/>
            </a:pPr>
            <a:r>
              <a:rPr lang="en-US" sz="2900" dirty="0">
                <a:latin typeface="Calibri Light" panose="020F0302020204030204" pitchFamily="34" charset="0"/>
              </a:rPr>
              <a:t>Review Action Items </a:t>
            </a:r>
            <a:r>
              <a:rPr lang="en-US" sz="1500" dirty="0">
                <a:latin typeface="Calibri Light" panose="020F0302020204030204" pitchFamily="34" charset="0"/>
              </a:rPr>
              <a:t>– Kristine Pepin -  2 min</a:t>
            </a:r>
          </a:p>
          <a:p>
            <a:pPr marL="342900" indent="-342900" fontAlgn="auto">
              <a:spcAft>
                <a:spcPts val="0"/>
              </a:spcAft>
              <a:defRPr/>
            </a:pPr>
            <a:r>
              <a:rPr lang="en-US" sz="2900" dirty="0">
                <a:latin typeface="Calibri Light" panose="020F0302020204030204" pitchFamily="34" charset="0"/>
              </a:rPr>
              <a:t>Next Meeting – 12/10/20 </a:t>
            </a:r>
            <a:r>
              <a:rPr lang="en-US" sz="1500" dirty="0">
                <a:latin typeface="Calibri Light" panose="020F0302020204030204" pitchFamily="34" charset="0"/>
              </a:rPr>
              <a:t>– Chair  - 1 min</a:t>
            </a:r>
          </a:p>
          <a:p>
            <a:pPr fontAlgn="auto">
              <a:spcAft>
                <a:spcPts val="0"/>
              </a:spcAft>
              <a:defRPr/>
            </a:pPr>
            <a:endParaRPr lang="en-US" sz="1600" dirty="0"/>
          </a:p>
          <a:p>
            <a:pPr fontAlgn="auto">
              <a:spcAft>
                <a:spcPts val="0"/>
              </a:spcAft>
              <a:defRPr/>
            </a:pPr>
            <a:endParaRPr lang="en-US" dirty="0"/>
          </a:p>
        </p:txBody>
      </p:sp>
    </p:spTree>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DE5B7-D1D8-4A73-B794-B56BE0E4B78D}"/>
              </a:ext>
            </a:extLst>
          </p:cNvPr>
          <p:cNvSpPr>
            <a:spLocks noGrp="1"/>
          </p:cNvSpPr>
          <p:nvPr>
            <p:ph type="ctrTitle"/>
          </p:nvPr>
        </p:nvSpPr>
        <p:spPr>
          <a:xfrm>
            <a:off x="177467" y="546434"/>
            <a:ext cx="10972800" cy="685800"/>
          </a:xfrm>
        </p:spPr>
        <p:txBody>
          <a:bodyPr>
            <a:noAutofit/>
          </a:bodyPr>
          <a:lstStyle/>
          <a:p>
            <a:pPr fontAlgn="auto">
              <a:spcAft>
                <a:spcPts val="0"/>
              </a:spcAft>
              <a:defRPr/>
            </a:pPr>
            <a:r>
              <a:rPr lang="en-US" sz="4000" cap="none" dirty="0">
                <a:solidFill>
                  <a:srgbClr val="8D1B40"/>
                </a:solidFill>
                <a:cs typeface="Calibri Light" panose="020F0302020204030204" pitchFamily="34" charset="0"/>
              </a:rPr>
              <a:t>Public Comments</a:t>
            </a:r>
            <a:br>
              <a:rPr lang="en-US" sz="3300" cap="none" dirty="0">
                <a:solidFill>
                  <a:srgbClr val="8D1B40"/>
                </a:solidFill>
                <a:cs typeface="Calibri Light" panose="020F0302020204030204" pitchFamily="34" charset="0"/>
              </a:rPr>
            </a:br>
            <a:r>
              <a:rPr lang="en-US" sz="3200" cap="none" dirty="0">
                <a:solidFill>
                  <a:srgbClr val="8D1B40"/>
                </a:solidFill>
                <a:cs typeface="Calibri Light" panose="020F0302020204030204" pitchFamily="34" charset="0"/>
              </a:rPr>
              <a:t>Chair</a:t>
            </a:r>
          </a:p>
        </p:txBody>
      </p:sp>
      <p:sp>
        <p:nvSpPr>
          <p:cNvPr id="5" name="Content Placeholder 4">
            <a:extLst>
              <a:ext uri="{FF2B5EF4-FFF2-40B4-BE49-F238E27FC236}">
                <a16:creationId xmlns:a16="http://schemas.microsoft.com/office/drawing/2014/main" id="{0A96F094-8AD5-423D-863A-95A0E6F2A55A}"/>
              </a:ext>
            </a:extLst>
          </p:cNvPr>
          <p:cNvSpPr>
            <a:spLocks noGrp="1"/>
          </p:cNvSpPr>
          <p:nvPr>
            <p:ph idx="1"/>
          </p:nvPr>
        </p:nvSpPr>
        <p:spPr/>
        <p:txBody>
          <a:bodyPr/>
          <a:lstStyle/>
          <a:p>
            <a:endParaRPr lang="en-US" dirty="0"/>
          </a:p>
        </p:txBody>
      </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419EE-8495-4372-8F56-455AFAB4C6F6}"/>
              </a:ext>
            </a:extLst>
          </p:cNvPr>
          <p:cNvSpPr>
            <a:spLocks noGrp="1"/>
          </p:cNvSpPr>
          <p:nvPr>
            <p:ph type="title"/>
          </p:nvPr>
        </p:nvSpPr>
        <p:spPr>
          <a:xfrm>
            <a:off x="84221" y="490205"/>
            <a:ext cx="10058400" cy="1609725"/>
          </a:xfrm>
        </p:spPr>
        <p:txBody>
          <a:bodyPr>
            <a:normAutofit/>
          </a:bodyPr>
          <a:lstStyle/>
          <a:p>
            <a:pPr fontAlgn="auto">
              <a:spcAft>
                <a:spcPts val="0"/>
              </a:spcAft>
              <a:defRPr/>
            </a:pPr>
            <a:r>
              <a:rPr lang="en-US" sz="4000" dirty="0">
                <a:cs typeface="Calibri Light" panose="020F0302020204030204" pitchFamily="34" charset="0"/>
              </a:rPr>
              <a:t>Approve Minutes</a:t>
            </a:r>
            <a:br>
              <a:rPr lang="en-US" sz="3300" dirty="0">
                <a:cs typeface="Calibri Light" panose="020F0302020204030204" pitchFamily="34" charset="0"/>
              </a:rPr>
            </a:br>
            <a:r>
              <a:rPr lang="en-US" sz="3200" dirty="0">
                <a:cs typeface="Calibri Light" panose="020F0302020204030204" pitchFamily="34" charset="0"/>
              </a:rPr>
              <a:t>Chair</a:t>
            </a:r>
          </a:p>
        </p:txBody>
      </p:sp>
      <p:sp>
        <p:nvSpPr>
          <p:cNvPr id="40963" name="TextBox 4">
            <a:extLst>
              <a:ext uri="{FF2B5EF4-FFF2-40B4-BE49-F238E27FC236}">
                <a16:creationId xmlns:a16="http://schemas.microsoft.com/office/drawing/2014/main" id="{C15A92ED-CE26-4643-BED1-18C65F41F7B1}"/>
              </a:ext>
            </a:extLst>
          </p:cNvPr>
          <p:cNvSpPr txBox="1">
            <a:spLocks noChangeArrowheads="1"/>
          </p:cNvSpPr>
          <p:nvPr/>
        </p:nvSpPr>
        <p:spPr bwMode="auto">
          <a:xfrm>
            <a:off x="7288213" y="6278563"/>
            <a:ext cx="3022600" cy="368300"/>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dirty="0"/>
              <a:t>Motion and Roll Call Vote</a:t>
            </a:r>
          </a:p>
        </p:txBody>
      </p:sp>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AF7E5F-71F6-47B1-AA19-CB5290CD6B7A}"/>
              </a:ext>
            </a:extLst>
          </p:cNvPr>
          <p:cNvSpPr>
            <a:spLocks noGrp="1"/>
          </p:cNvSpPr>
          <p:nvPr>
            <p:ph type="ctrTitle"/>
          </p:nvPr>
        </p:nvSpPr>
        <p:spPr>
          <a:xfrm>
            <a:off x="178468" y="529389"/>
            <a:ext cx="10972800" cy="685800"/>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Review Follow </a:t>
            </a:r>
            <a:r>
              <a:rPr lang="en-US" sz="4900" cap="none" dirty="0">
                <a:solidFill>
                  <a:srgbClr val="8D1B40"/>
                </a:solidFill>
                <a:cs typeface="Calibri Light" panose="020F0302020204030204" pitchFamily="34" charset="0"/>
              </a:rPr>
              <a:t>–</a:t>
            </a:r>
            <a:r>
              <a:rPr lang="en-US" sz="4400" cap="none" dirty="0">
                <a:solidFill>
                  <a:srgbClr val="8D1B40"/>
                </a:solidFill>
                <a:cs typeface="Calibri Light" panose="020F0302020204030204" pitchFamily="34" charset="0"/>
              </a:rPr>
              <a:t> Up Items</a:t>
            </a:r>
            <a:br>
              <a:rPr lang="en-US" sz="33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Cherie Root</a:t>
            </a:r>
          </a:p>
        </p:txBody>
      </p:sp>
      <p:graphicFrame>
        <p:nvGraphicFramePr>
          <p:cNvPr id="7" name="Content Placeholder 6">
            <a:extLst>
              <a:ext uri="{FF2B5EF4-FFF2-40B4-BE49-F238E27FC236}">
                <a16:creationId xmlns:a16="http://schemas.microsoft.com/office/drawing/2014/main" id="{4EE83A6C-8DD4-4668-A9E5-05DBB451DB55}"/>
              </a:ext>
            </a:extLst>
          </p:cNvPr>
          <p:cNvGraphicFramePr>
            <a:graphicFrameLocks noGrp="1"/>
          </p:cNvGraphicFramePr>
          <p:nvPr>
            <p:ph idx="1"/>
            <p:extLst>
              <p:ext uri="{D42A27DB-BD31-4B8C-83A1-F6EECF244321}">
                <p14:modId xmlns:p14="http://schemas.microsoft.com/office/powerpoint/2010/main" val="504290055"/>
              </p:ext>
            </p:extLst>
          </p:nvPr>
        </p:nvGraphicFramePr>
        <p:xfrm>
          <a:off x="2055813" y="1747838"/>
          <a:ext cx="7926387" cy="2851438"/>
        </p:xfrm>
        <a:graphic>
          <a:graphicData uri="http://schemas.openxmlformats.org/drawingml/2006/table">
            <a:tbl>
              <a:tblPr firstRow="1" firstCol="1" bandRow="1">
                <a:tableStyleId>{5C22544A-7EE6-4342-B048-85BDC9FD1C3A}</a:tableStyleId>
              </a:tblPr>
              <a:tblGrid>
                <a:gridCol w="5047815">
                  <a:extLst>
                    <a:ext uri="{9D8B030D-6E8A-4147-A177-3AD203B41FA5}">
                      <a16:colId xmlns:a16="http://schemas.microsoft.com/office/drawing/2014/main" val="20000"/>
                    </a:ext>
                  </a:extLst>
                </a:gridCol>
                <a:gridCol w="2878572">
                  <a:extLst>
                    <a:ext uri="{9D8B030D-6E8A-4147-A177-3AD203B41FA5}">
                      <a16:colId xmlns:a16="http://schemas.microsoft.com/office/drawing/2014/main" val="20001"/>
                    </a:ext>
                  </a:extLst>
                </a:gridCol>
              </a:tblGrid>
              <a:tr h="311661">
                <a:tc>
                  <a:txBody>
                    <a:bodyPr/>
                    <a:lstStyle/>
                    <a:p>
                      <a:pPr marL="0" marR="0">
                        <a:lnSpc>
                          <a:spcPct val="107000"/>
                        </a:lnSpc>
                        <a:spcBef>
                          <a:spcPts val="0"/>
                        </a:spcBef>
                        <a:spcAft>
                          <a:spcPts val="0"/>
                        </a:spcAft>
                      </a:pPr>
                      <a:r>
                        <a:rPr lang="en-US" sz="2000" b="1" u="none" dirty="0">
                          <a:solidFill>
                            <a:schemeClr val="tx1"/>
                          </a:solidFill>
                          <a:effectLst/>
                          <a:latin typeface="Calibri Light" panose="020F0302020204030204" pitchFamily="34" charset="0"/>
                        </a:rPr>
                        <a:t>TASK</a:t>
                      </a:r>
                      <a:endParaRPr lang="en-US" sz="2000" b="1" u="none"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b="1" u="none" dirty="0">
                          <a:solidFill>
                            <a:schemeClr val="tx1"/>
                          </a:solidFill>
                          <a:effectLst/>
                          <a:latin typeface="Calibri Light" panose="020F0302020204030204" pitchFamily="34" charset="0"/>
                        </a:rPr>
                        <a:t>RESPONSIBLE</a:t>
                      </a:r>
                      <a:endParaRPr lang="en-US" sz="2000" b="1" u="none"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15153">
                <a:tc>
                  <a:txBody>
                    <a:bodyPr/>
                    <a:lstStyle/>
                    <a:p>
                      <a:pPr marL="0" marR="0" indent="0">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Windows 7 Replacement</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Solution Working Group</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89616">
                <a:tc>
                  <a:txBody>
                    <a:bodyPr/>
                    <a:lstStyle/>
                    <a:p>
                      <a:pPr marL="0" marR="0" indent="0">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SharePoint Document Management Update</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Tony Jolley</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47110">
                <a:tc>
                  <a:txBody>
                    <a:bodyPr/>
                    <a:lstStyle/>
                    <a:p>
                      <a:pPr marL="0" marR="0" indent="0">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County-Wide Website Redesign</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Megan Hillyard</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25052">
                <a:tc>
                  <a:txBody>
                    <a:bodyPr/>
                    <a:lstStyle/>
                    <a:p>
                      <a:pPr marL="0" marR="0" indent="0" algn="l">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Voting System &amp; Equipment Update</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Jerome Battle</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4"/>
                  </a:ext>
                </a:extLst>
              </a:tr>
              <a:tr h="425052">
                <a:tc>
                  <a:txBody>
                    <a:bodyPr/>
                    <a:lstStyle/>
                    <a:p>
                      <a:pPr marL="0" marR="0" indent="0" algn="l">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Communicate TAB support for Innovation Fund</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8CAA"/>
                    </a:solid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Megan Hillyard</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8CAA"/>
                    </a:solidFill>
                  </a:tcPr>
                </a:tc>
                <a:extLst>
                  <a:ext uri="{0D108BD9-81ED-4DB2-BD59-A6C34878D82A}">
                    <a16:rowId xmlns:a16="http://schemas.microsoft.com/office/drawing/2014/main" val="3753083235"/>
                  </a:ext>
                </a:extLst>
              </a:tr>
              <a:tr h="425052">
                <a:tc>
                  <a:txBody>
                    <a:bodyPr/>
                    <a:lstStyle/>
                    <a:p>
                      <a:pPr marL="0" marR="0" indent="0" algn="l">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Meeting with Regional Development – Grant Opportunities</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8CAA"/>
                    </a:solidFill>
                  </a:tcPr>
                </a:tc>
                <a:tc>
                  <a:txBody>
                    <a:bodyPr/>
                    <a:lstStyle/>
                    <a:p>
                      <a:pPr marL="0" marR="0">
                        <a:lnSpc>
                          <a:spcPct val="107000"/>
                        </a:lnSpc>
                        <a:spcBef>
                          <a:spcPts val="0"/>
                        </a:spcBef>
                        <a:spcAft>
                          <a:spcPts val="0"/>
                        </a:spcAft>
                      </a:pPr>
                      <a:r>
                        <a:rPr lang="en-US" sz="2000"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rPr>
                        <a:t>Zach Posner</a:t>
                      </a:r>
                    </a:p>
                  </a:txBody>
                  <a:tcPr marL="68576" marR="6857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8CAA"/>
                    </a:solidFill>
                  </a:tcPr>
                </a:tc>
                <a:extLst>
                  <a:ext uri="{0D108BD9-81ED-4DB2-BD59-A6C34878D82A}">
                    <a16:rowId xmlns:a16="http://schemas.microsoft.com/office/drawing/2014/main" val="247774444"/>
                  </a:ext>
                </a:extLst>
              </a:tr>
            </a:tbl>
          </a:graphicData>
        </a:graphic>
      </p:graphicFrame>
      <p:graphicFrame>
        <p:nvGraphicFramePr>
          <p:cNvPr id="5" name="Content Placeholder 6">
            <a:extLst>
              <a:ext uri="{FF2B5EF4-FFF2-40B4-BE49-F238E27FC236}">
                <a16:creationId xmlns:a16="http://schemas.microsoft.com/office/drawing/2014/main" id="{2E3EC97F-2C7C-4369-95CA-EAA4B8F4D392}"/>
              </a:ext>
            </a:extLst>
          </p:cNvPr>
          <p:cNvGraphicFramePr>
            <a:graphicFrameLocks/>
          </p:cNvGraphicFramePr>
          <p:nvPr>
            <p:extLst>
              <p:ext uri="{D42A27DB-BD31-4B8C-83A1-F6EECF244321}">
                <p14:modId xmlns:p14="http://schemas.microsoft.com/office/powerpoint/2010/main" val="3222563138"/>
              </p:ext>
            </p:extLst>
          </p:nvPr>
        </p:nvGraphicFramePr>
        <p:xfrm>
          <a:off x="718079" y="5749992"/>
          <a:ext cx="2201862" cy="935037"/>
        </p:xfrm>
        <a:graphic>
          <a:graphicData uri="http://schemas.openxmlformats.org/drawingml/2006/table">
            <a:tbl>
              <a:tblPr firstRow="1" firstCol="1" bandRow="1">
                <a:tableStyleId>{5C22544A-7EE6-4342-B048-85BDC9FD1C3A}</a:tableStyleId>
              </a:tblPr>
              <a:tblGrid>
                <a:gridCol w="2201862">
                  <a:extLst>
                    <a:ext uri="{9D8B030D-6E8A-4147-A177-3AD203B41FA5}">
                      <a16:colId xmlns:a16="http://schemas.microsoft.com/office/drawing/2014/main" val="20000"/>
                    </a:ext>
                  </a:extLst>
                </a:gridCol>
              </a:tblGrid>
              <a:tr h="311679">
                <a:tc>
                  <a:txBody>
                    <a:bodyPr/>
                    <a:lstStyle/>
                    <a:p>
                      <a:pPr marL="0" marR="0" indent="0">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Separate Slide</a:t>
                      </a:r>
                    </a:p>
                  </a:txBody>
                  <a:tcPr marL="68565" marR="68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11679">
                <a:tc>
                  <a:txBody>
                    <a:bodyPr/>
                    <a:lstStyle/>
                    <a:p>
                      <a:pPr marL="0" marR="0" indent="0" algn="l">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In-Process</a:t>
                      </a:r>
                    </a:p>
                  </a:txBody>
                  <a:tcPr marL="68565" marR="68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BFBF"/>
                    </a:solidFill>
                  </a:tcPr>
                </a:tc>
                <a:extLst>
                  <a:ext uri="{0D108BD9-81ED-4DB2-BD59-A6C34878D82A}">
                    <a16:rowId xmlns:a16="http://schemas.microsoft.com/office/drawing/2014/main" val="10002"/>
                  </a:ext>
                </a:extLst>
              </a:tr>
              <a:tr h="311679">
                <a:tc>
                  <a:txBody>
                    <a:bodyPr/>
                    <a:lstStyle/>
                    <a:p>
                      <a:pPr marL="0" marR="0" indent="0" algn="l">
                        <a:lnSpc>
                          <a:spcPct val="107000"/>
                        </a:lnSpc>
                        <a:spcBef>
                          <a:spcPts val="0"/>
                        </a:spcBef>
                        <a:spcAft>
                          <a:spcPts val="0"/>
                        </a:spcAft>
                        <a:buFont typeface="+mj-lt"/>
                        <a:buNone/>
                      </a:pPr>
                      <a:r>
                        <a:rPr lang="en-US" sz="2000" b="0" dirty="0">
                          <a:solidFill>
                            <a:schemeClr val="tx1"/>
                          </a:solidFill>
                          <a:effectLst/>
                          <a:latin typeface="Calibri Light" panose="020F0302020204030204" pitchFamily="34" charset="0"/>
                          <a:ea typeface="Verdana" panose="020B0604030504040204" pitchFamily="34" charset="0"/>
                          <a:cs typeface="Verdana" panose="020B0604030504040204" pitchFamily="34" charset="0"/>
                        </a:rPr>
                        <a:t>Complete</a:t>
                      </a:r>
                    </a:p>
                  </a:txBody>
                  <a:tcPr marL="68565" marR="68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8CAA"/>
                    </a:solidFill>
                  </a:tcPr>
                </a:tc>
                <a:extLst>
                  <a:ext uri="{0D108BD9-81ED-4DB2-BD59-A6C34878D82A}">
                    <a16:rowId xmlns:a16="http://schemas.microsoft.com/office/drawing/2014/main" val="83703869"/>
                  </a:ext>
                </a:extLst>
              </a:tr>
            </a:tbl>
          </a:graphicData>
        </a:graphic>
      </p:graphicFrame>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CB187-12E8-477E-9765-CC73A0B6C9DB}"/>
              </a:ext>
            </a:extLst>
          </p:cNvPr>
          <p:cNvSpPr>
            <a:spLocks noGrp="1"/>
          </p:cNvSpPr>
          <p:nvPr>
            <p:ph type="ctrTitle"/>
          </p:nvPr>
        </p:nvSpPr>
        <p:spPr>
          <a:xfrm>
            <a:off x="208547" y="547437"/>
            <a:ext cx="10972800" cy="685800"/>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County-Wide Website Redesign</a:t>
            </a:r>
            <a:br>
              <a:rPr lang="en-US" sz="27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Megan Hillyard </a:t>
            </a:r>
            <a:r>
              <a:rPr lang="en-US" sz="3600" cap="none" dirty="0">
                <a:solidFill>
                  <a:srgbClr val="8D1B40"/>
                </a:solidFill>
                <a:highlight>
                  <a:srgbClr val="FFFF00"/>
                </a:highlight>
                <a:cs typeface="Calibri Light" panose="020F0302020204030204" pitchFamily="34" charset="0"/>
              </a:rPr>
              <a:t> </a:t>
            </a:r>
          </a:p>
        </p:txBody>
      </p:sp>
      <p:sp>
        <p:nvSpPr>
          <p:cNvPr id="47107" name="Content Placeholder 4">
            <a:extLst>
              <a:ext uri="{FF2B5EF4-FFF2-40B4-BE49-F238E27FC236}">
                <a16:creationId xmlns:a16="http://schemas.microsoft.com/office/drawing/2014/main" id="{665DA149-25A1-40E3-9BF7-F155A52E8ECA}"/>
              </a:ext>
            </a:extLst>
          </p:cNvPr>
          <p:cNvSpPr>
            <a:spLocks noGrp="1" noChangeArrowheads="1"/>
          </p:cNvSpPr>
          <p:nvPr>
            <p:ph idx="1"/>
          </p:nvPr>
        </p:nvSpPr>
        <p:spPr bwMode="auto">
          <a:xfrm>
            <a:off x="609600" y="1498600"/>
            <a:ext cx="10972800" cy="4902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en-US"/>
          </a:p>
        </p:txBody>
      </p:sp>
    </p:spTree>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A78A0FF-78ED-4BAB-B408-3EAFA05C99D3}"/>
              </a:ext>
            </a:extLst>
          </p:cNvPr>
          <p:cNvSpPr>
            <a:spLocks noGrp="1"/>
          </p:cNvSpPr>
          <p:nvPr>
            <p:ph type="subTitle" idx="1"/>
          </p:nvPr>
        </p:nvSpPr>
        <p:spPr>
          <a:xfrm>
            <a:off x="1832853" y="1659468"/>
            <a:ext cx="8526294" cy="5198533"/>
          </a:xfrm>
        </p:spPr>
        <p:txBody>
          <a:bodyPr vert="horz" lIns="0" tIns="0" rIns="0" bIns="0" rtlCol="0" anchor="t">
            <a:noAutofit/>
          </a:bodyPr>
          <a:lstStyle/>
          <a:p>
            <a:pPr marL="685800" indent="-685800">
              <a:buFont typeface="Arial" panose="020B0604020202020204" pitchFamily="34" charset="0"/>
              <a:buChar char="•"/>
            </a:pPr>
            <a:r>
              <a:rPr lang="en-US" sz="2000" b="0" dirty="0">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Libraries in Production</a:t>
            </a:r>
            <a:endParaRPr lang="en-US" sz="2000" b="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endParaRPr lang="en-US" sz="2000" dirty="0">
              <a:latin typeface="Calibri Light" panose="020F0302020204030204" pitchFamily="34" charset="0"/>
              <a:cs typeface="Calibri Light" panose="020F0302020204030204" pitchFamily="34" charset="0"/>
            </a:endParaRPr>
          </a:p>
          <a:p>
            <a:pPr marL="685800" lvl="1" indent="-685800" algn="l">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Auditor – Migration Complete / Leveraging SharePoint Capabilities</a:t>
            </a:r>
          </a:p>
          <a:p>
            <a:pPr marL="1143000" lvl="3" indent="-685800" algn="l">
              <a:buFont typeface="Arial" panose="020B0604020202020204" pitchFamily="34" charset="0"/>
              <a:buChar char="•"/>
            </a:pPr>
            <a:r>
              <a:rPr lang="en-US" dirty="0">
                <a:latin typeface="Calibri Light" panose="020F0302020204030204" pitchFamily="34" charset="0"/>
                <a:cs typeface="Calibri Light" panose="020F0302020204030204" pitchFamily="34" charset="0"/>
              </a:rPr>
              <a:t>Automating ingestion of Decision Letters from Mainframe to SharePoint</a:t>
            </a:r>
          </a:p>
          <a:p>
            <a:pPr marL="685800" lvl="1" indent="-685800" algn="l">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Remaining Agencies</a:t>
            </a:r>
          </a:p>
          <a:p>
            <a:pPr marL="1143000" lvl="2" indent="-685800" algn="l">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Treasurer – Adding Batch Processing Capability to Scan Tool</a:t>
            </a:r>
          </a:p>
          <a:p>
            <a:pPr marL="1143000" lvl="2" indent="-685800" algn="l">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Surveyor – Solutioning ingestion of Vue Works data</a:t>
            </a:r>
          </a:p>
          <a:p>
            <a:pPr marL="1143000" lvl="2" indent="-685800" algn="l">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Assessor – Continue to position for paperless BoE in 2021</a:t>
            </a:r>
            <a:endParaRPr lang="en-US" sz="2000" dirty="0">
              <a:latin typeface="Calibri Light"/>
              <a:cs typeface="Calibri Light"/>
            </a:endParaRPr>
          </a:p>
          <a:p>
            <a:pPr marL="685800" indent="-685800">
              <a:buFont typeface="Arial" panose="020B0604020202020204" pitchFamily="34" charset="0"/>
              <a:buChar char="•"/>
            </a:pPr>
            <a:endParaRPr lang="en-US" sz="2000" b="0" dirty="0">
              <a:latin typeface="Calibri Light"/>
              <a:cs typeface="Calibri Light"/>
            </a:endParaRPr>
          </a:p>
          <a:p>
            <a:pPr marL="685800" indent="-685800">
              <a:buFont typeface="Arial" panose="020B0604020202020204" pitchFamily="34" charset="0"/>
              <a:buChar char="•"/>
            </a:pPr>
            <a:endParaRPr lang="en-US" sz="2000" b="0" dirty="0">
              <a:latin typeface="Calibri Light"/>
              <a:cs typeface="Calibri Light"/>
            </a:endParaRPr>
          </a:p>
        </p:txBody>
      </p:sp>
      <p:pic>
        <p:nvPicPr>
          <p:cNvPr id="5" name="Picture 4">
            <a:extLst>
              <a:ext uri="{FF2B5EF4-FFF2-40B4-BE49-F238E27FC236}">
                <a16:creationId xmlns:a16="http://schemas.microsoft.com/office/drawing/2014/main" id="{3316B04C-0F7F-4E42-93F5-95EAB27A75EB}"/>
              </a:ext>
            </a:extLst>
          </p:cNvPr>
          <p:cNvPicPr>
            <a:picLocks noChangeAspect="1"/>
          </p:cNvPicPr>
          <p:nvPr/>
        </p:nvPicPr>
        <p:blipFill>
          <a:blip r:embed="rId4"/>
          <a:stretch>
            <a:fillRect/>
          </a:stretch>
        </p:blipFill>
        <p:spPr>
          <a:xfrm>
            <a:off x="3608124" y="2084954"/>
            <a:ext cx="4975753" cy="2343115"/>
          </a:xfrm>
          <a:prstGeom prst="rect">
            <a:avLst/>
          </a:prstGeom>
        </p:spPr>
      </p:pic>
      <p:sp>
        <p:nvSpPr>
          <p:cNvPr id="2" name="Title 1">
            <a:extLst>
              <a:ext uri="{FF2B5EF4-FFF2-40B4-BE49-F238E27FC236}">
                <a16:creationId xmlns:a16="http://schemas.microsoft.com/office/drawing/2014/main" id="{4650D4AD-F1C7-4438-9C16-9F9A8BDCEC2C}"/>
              </a:ext>
            </a:extLst>
          </p:cNvPr>
          <p:cNvSpPr>
            <a:spLocks noGrp="1"/>
          </p:cNvSpPr>
          <p:nvPr>
            <p:ph type="ctrTitle"/>
          </p:nvPr>
        </p:nvSpPr>
        <p:spPr/>
        <p:txBody>
          <a:bodyPr>
            <a:normAutofit fontScale="90000"/>
          </a:bodyPr>
          <a:lstStyle/>
          <a:p>
            <a:r>
              <a:rPr lang="en-US" b="1" cap="none" dirty="0">
                <a:solidFill>
                  <a:srgbClr val="8D1B40"/>
                </a:solidFill>
                <a:cs typeface="Calibri Light" panose="020F0302020204030204" pitchFamily="34" charset="0"/>
              </a:rPr>
              <a:t>SharePoint Document Management</a:t>
            </a:r>
            <a:br>
              <a:rPr lang="en-US" sz="4000" b="1" cap="none" dirty="0">
                <a:solidFill>
                  <a:srgbClr val="8D1B40"/>
                </a:solidFill>
                <a:cs typeface="Calibri Light" panose="020F0302020204030204" pitchFamily="34" charset="0"/>
              </a:rPr>
            </a:br>
            <a:r>
              <a:rPr lang="en-US" sz="4400" b="1" cap="none" dirty="0">
                <a:solidFill>
                  <a:srgbClr val="8D1B40"/>
                </a:solidFill>
                <a:cs typeface="Calibri Light" panose="020F0302020204030204" pitchFamily="34" charset="0"/>
              </a:rPr>
              <a:t>Tony Jolley </a:t>
            </a:r>
            <a:endParaRPr lang="en-US" sz="4000" dirty="0">
              <a:highlight>
                <a:srgbClr val="FFFF00"/>
              </a:highlight>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754211492"/>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E8747-AB15-4221-967F-1C5E9B4134FE}"/>
              </a:ext>
            </a:extLst>
          </p:cNvPr>
          <p:cNvSpPr>
            <a:spLocks noGrp="1"/>
          </p:cNvSpPr>
          <p:nvPr>
            <p:ph type="title"/>
          </p:nvPr>
        </p:nvSpPr>
        <p:spPr>
          <a:xfrm>
            <a:off x="214512" y="582396"/>
            <a:ext cx="11644923" cy="865909"/>
          </a:xfrm>
        </p:spPr>
        <p:txBody>
          <a:bodyPr>
            <a:normAutofit fontScale="90000"/>
          </a:bodyPr>
          <a:lstStyle/>
          <a:p>
            <a:pPr fontAlgn="auto">
              <a:spcAft>
                <a:spcPts val="0"/>
              </a:spcAft>
              <a:defRPr/>
            </a:pPr>
            <a:r>
              <a:rPr lang="en-US" sz="4400" cap="none" dirty="0">
                <a:solidFill>
                  <a:srgbClr val="8D1B40"/>
                </a:solidFill>
                <a:cs typeface="Calibri Light" panose="020F0302020204030204" pitchFamily="34" charset="0"/>
              </a:rPr>
              <a:t>Working Groups – Milestone Chart</a:t>
            </a:r>
            <a:br>
              <a:rPr lang="en-US" sz="2700" cap="none" dirty="0">
                <a:solidFill>
                  <a:srgbClr val="8D1B40"/>
                </a:solidFill>
                <a:cs typeface="Calibri Light" panose="020F0302020204030204" pitchFamily="34" charset="0"/>
              </a:rPr>
            </a:br>
            <a:r>
              <a:rPr lang="en-US" sz="3600" cap="none" dirty="0">
                <a:solidFill>
                  <a:srgbClr val="8D1B40"/>
                </a:solidFill>
                <a:cs typeface="Calibri Light" panose="020F0302020204030204" pitchFamily="34" charset="0"/>
              </a:rPr>
              <a:t>Tony Jolley </a:t>
            </a:r>
            <a:r>
              <a:rPr lang="en-US" sz="3600" cap="none" dirty="0">
                <a:solidFill>
                  <a:srgbClr val="8D1B40"/>
                </a:solidFill>
                <a:highlight>
                  <a:srgbClr val="FFFF00"/>
                </a:highlight>
                <a:cs typeface="Calibri Light" panose="020F0302020204030204" pitchFamily="34" charset="0"/>
              </a:rPr>
              <a:t> </a:t>
            </a:r>
            <a:br>
              <a:rPr lang="en-US" dirty="0"/>
            </a:br>
            <a:endParaRPr lang="en-US" dirty="0"/>
          </a:p>
        </p:txBody>
      </p:sp>
      <p:sp>
        <p:nvSpPr>
          <p:cNvPr id="49155" name="Content Placeholder 2">
            <a:extLst>
              <a:ext uri="{FF2B5EF4-FFF2-40B4-BE49-F238E27FC236}">
                <a16:creationId xmlns:a16="http://schemas.microsoft.com/office/drawing/2014/main" id="{27FB9ADD-5CAB-4B68-BBA4-F47E862AC7B0}"/>
              </a:ext>
            </a:extLst>
          </p:cNvPr>
          <p:cNvSpPr>
            <a:spLocks noGrp="1" noChangeArrowheads="1"/>
          </p:cNvSpPr>
          <p:nvPr>
            <p:ph idx="1"/>
          </p:nvPr>
        </p:nvSpPr>
        <p:spPr bwMode="auto">
          <a:xfrm>
            <a:off x="2582863" y="2746375"/>
            <a:ext cx="8497887" cy="4111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2000">
                <a:latin typeface="Calibri Light" panose="020F0302020204030204" pitchFamily="34" charset="0"/>
              </a:rPr>
              <a:t> </a:t>
            </a:r>
            <a:endParaRPr lang="en-US" altLang="en-US" sz="1600">
              <a:latin typeface="Calibri Light" panose="020F0302020204030204" pitchFamily="34" charset="0"/>
            </a:endParaRPr>
          </a:p>
        </p:txBody>
      </p:sp>
      <p:pic>
        <p:nvPicPr>
          <p:cNvPr id="3" name="Picture 2">
            <a:extLst>
              <a:ext uri="{FF2B5EF4-FFF2-40B4-BE49-F238E27FC236}">
                <a16:creationId xmlns:a16="http://schemas.microsoft.com/office/drawing/2014/main" id="{C5EF84FF-5B83-4019-B203-5922014544EF}"/>
              </a:ext>
            </a:extLst>
          </p:cNvPr>
          <p:cNvPicPr>
            <a:picLocks noChangeAspect="1"/>
          </p:cNvPicPr>
          <p:nvPr/>
        </p:nvPicPr>
        <p:blipFill>
          <a:blip r:embed="rId3"/>
          <a:stretch>
            <a:fillRect/>
          </a:stretch>
        </p:blipFill>
        <p:spPr>
          <a:xfrm>
            <a:off x="2231572" y="1943100"/>
            <a:ext cx="7511142" cy="4633946"/>
          </a:xfrm>
          <a:prstGeom prst="rect">
            <a:avLst/>
          </a:prstGeom>
        </p:spPr>
      </p:pic>
    </p:spTree>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Custom 3">
      <a:dk1>
        <a:sysClr val="windowText" lastClr="000000"/>
      </a:dk1>
      <a:lt1>
        <a:sysClr val="window" lastClr="FFFFFF"/>
      </a:lt1>
      <a:dk2>
        <a:srgbClr val="696464"/>
      </a:dk2>
      <a:lt2>
        <a:srgbClr val="E9E5DC"/>
      </a:lt2>
      <a:accent1>
        <a:srgbClr val="8D1B40"/>
      </a:accent1>
      <a:accent2>
        <a:srgbClr val="9B2D1F"/>
      </a:accent2>
      <a:accent3>
        <a:srgbClr val="A28E6A"/>
      </a:accent3>
      <a:accent4>
        <a:srgbClr val="956251"/>
      </a:accent4>
      <a:accent5>
        <a:srgbClr val="918485"/>
      </a:accent5>
      <a:accent6>
        <a:srgbClr val="855D5D"/>
      </a:accent6>
      <a:hlink>
        <a:srgbClr val="8D1B40"/>
      </a:hlink>
      <a:folHlink>
        <a:srgbClr val="6B838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SLCO_Wide" id="{263A26AF-F5C6-4481-9CAD-4F1C0697E2C5}" vid="{39A560BC-5E96-4B7B-B03A-3A17AAAFEB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434BA58F1622F468EE2018E1AEAAD0A" ma:contentTypeVersion="1" ma:contentTypeDescription="Create a new document." ma:contentTypeScope="" ma:versionID="4745a3c8837d9eabe269f7951f942a55">
  <xsd:schema xmlns:xsd="http://www.w3.org/2001/XMLSchema" xmlns:xs="http://www.w3.org/2001/XMLSchema" xmlns:p="http://schemas.microsoft.com/office/2006/metadata/properties" xmlns:ns2="3915c50f-9a23-4617-a8cb-885ee2479ef0" targetNamespace="http://schemas.microsoft.com/office/2006/metadata/properties" ma:root="true" ma:fieldsID="648be1671518a9dd493d5a71769bc079" ns2:_="">
    <xsd:import namespace="3915c50f-9a23-4617-a8cb-885ee2479ef0"/>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15c50f-9a23-4617-a8cb-885ee2479ef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CE818D4-8F7D-4D51-81B9-44286B51ADFC}">
  <ds:schemaRefs>
    <ds:schemaRef ds:uri="http://schemas.microsoft.com/sharepoint/v3/contenttype/forms"/>
  </ds:schemaRefs>
</ds:datastoreItem>
</file>

<file path=customXml/itemProps2.xml><?xml version="1.0" encoding="utf-8"?>
<ds:datastoreItem xmlns:ds="http://schemas.openxmlformats.org/officeDocument/2006/customXml" ds:itemID="{109C4605-F77F-48D6-96BA-C180272F6A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15c50f-9a23-4617-a8cb-885ee2479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73FC30-B346-451C-94EC-4808C7A2255D}">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3915c50f-9a23-4617-a8cb-885ee2479ef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788</TotalTime>
  <Words>1700</Words>
  <Application>Microsoft Office PowerPoint</Application>
  <PresentationFormat>Widescreen</PresentationFormat>
  <Paragraphs>209</Paragraphs>
  <Slides>26</Slides>
  <Notes>18</Notes>
  <HiddenSlides>6</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3" baseType="lpstr">
      <vt:lpstr>Arial</vt:lpstr>
      <vt:lpstr>Calibri</vt:lpstr>
      <vt:lpstr>Calibri Light</vt:lpstr>
      <vt:lpstr>Century Gothic</vt:lpstr>
      <vt:lpstr>Wingdings</vt:lpstr>
      <vt:lpstr>Wood Type</vt:lpstr>
      <vt:lpstr>Worksheet</vt:lpstr>
      <vt:lpstr>PowerPoint Presentation</vt:lpstr>
      <vt:lpstr>Remote Meeting Instructions Trevor Hebditch </vt:lpstr>
      <vt:lpstr>PowerPoint Presentation</vt:lpstr>
      <vt:lpstr>Public Comments Chair</vt:lpstr>
      <vt:lpstr>Approve Minutes Chair</vt:lpstr>
      <vt:lpstr>Review Follow – Up Items Cherie Root</vt:lpstr>
      <vt:lpstr>County-Wide Website Redesign Megan Hillyard  </vt:lpstr>
      <vt:lpstr>SharePoint Document Management Tony Jolley </vt:lpstr>
      <vt:lpstr>Working Groups – Milestone Chart Tony Jolley   </vt:lpstr>
      <vt:lpstr>IT Working Group Updates </vt:lpstr>
      <vt:lpstr>Windows 7 Replacement Update – Brandon Allgier   </vt:lpstr>
      <vt:lpstr>Standards/Policy Update Mark Evans &amp; Rina Shipley</vt:lpstr>
      <vt:lpstr>Budget Update Cherie Root </vt:lpstr>
      <vt:lpstr>County-Wide Technology FTE Update Cherie Root</vt:lpstr>
      <vt:lpstr>Budget Process Survey Tony Jolley</vt:lpstr>
      <vt:lpstr>Data Working Group Update Javaid Lal &amp; Mark Evans   </vt:lpstr>
      <vt:lpstr>Communication Items - Mayor and Council Zach Posner &amp; Chair        </vt:lpstr>
      <vt:lpstr>Meeting Schedule For 2020 Kristine Pepin  </vt:lpstr>
      <vt:lpstr>Review Action Items Kristine Pepin</vt:lpstr>
      <vt:lpstr>PowerPoint Presentation</vt:lpstr>
      <vt:lpstr>TO-DO List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Halo Willgues</dc:creator>
  <cp:lastModifiedBy>Tony Jolley</cp:lastModifiedBy>
  <cp:revision>32</cp:revision>
  <dcterms:created xsi:type="dcterms:W3CDTF">2020-08-14T17:53:54Z</dcterms:created>
  <dcterms:modified xsi:type="dcterms:W3CDTF">2020-10-22T14:55:03Z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0x0101006434BA58F1622F468EE2018E1AEAAD0A</vt:lpwstr>
  </property>
</Properties>
</file>